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59" r:id="rId3"/>
    <p:sldId id="264" r:id="rId4"/>
    <p:sldId id="306" r:id="rId5"/>
    <p:sldId id="274" r:id="rId6"/>
    <p:sldId id="303" r:id="rId7"/>
    <p:sldId id="312" r:id="rId8"/>
    <p:sldId id="307" r:id="rId9"/>
    <p:sldId id="308" r:id="rId10"/>
    <p:sldId id="309" r:id="rId11"/>
    <p:sldId id="310" r:id="rId12"/>
    <p:sldId id="311" r:id="rId13"/>
    <p:sldId id="293" r:id="rId14"/>
    <p:sldId id="294" r:id="rId15"/>
    <p:sldId id="304" r:id="rId16"/>
    <p:sldId id="298" r:id="rId17"/>
    <p:sldId id="305" r:id="rId18"/>
    <p:sldId id="260" r:id="rId1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88D112D-0477-4B20-8E3C-A9047F022A58}" type="datetimeFigureOut">
              <a:rPr lang="en-GB" smtClean="0"/>
              <a:t>02/07/2019</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F94D1FC-8316-4C20-8203-2C120E1B29B4}" type="slidenum">
              <a:rPr lang="en-GB" smtClean="0"/>
              <a:t>‹#›</a:t>
            </a:fld>
            <a:endParaRPr lang="en-GB"/>
          </a:p>
        </p:txBody>
      </p:sp>
    </p:spTree>
    <p:extLst>
      <p:ext uri="{BB962C8B-B14F-4D97-AF65-F5344CB8AC3E}">
        <p14:creationId xmlns:p14="http://schemas.microsoft.com/office/powerpoint/2010/main" val="285927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BD60375-A675-4F50-84DE-FC96D3DCA987}" type="datetimeFigureOut">
              <a:rPr lang="en-GB" smtClean="0"/>
              <a:t>02/07/2019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B6E3874-963F-4783-AFEB-6F70B8C7318F}" type="slidenum">
              <a:rPr lang="en-GB" smtClean="0"/>
              <a:t>‹#›</a:t>
            </a:fld>
            <a:endParaRPr lang="en-GB"/>
          </a:p>
        </p:txBody>
      </p:sp>
    </p:spTree>
    <p:extLst>
      <p:ext uri="{BB962C8B-B14F-4D97-AF65-F5344CB8AC3E}">
        <p14:creationId xmlns:p14="http://schemas.microsoft.com/office/powerpoint/2010/main" val="255940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Current provision in England ranges from 15 minutes to 1 hour per week; yet research shows this is not enough.</a:t>
            </a:r>
          </a:p>
          <a:p>
            <a:r>
              <a:rPr lang="en-GB" dirty="0"/>
              <a:t>We also know that younger learners do not have an inbuilt advantage for learning languages in instructed settings.</a:t>
            </a:r>
          </a:p>
          <a:p>
            <a:r>
              <a:rPr lang="en-GB" dirty="0"/>
              <a:t>This means input factors: frequency, extent and quality are likely to be of great importance for outcomes which, in turn, research shows are linked to motivation to continue language learning.</a:t>
            </a:r>
          </a:p>
        </p:txBody>
      </p:sp>
      <p:sp>
        <p:nvSpPr>
          <p:cNvPr id="4" name="Slide Number Placeholder 3"/>
          <p:cNvSpPr>
            <a:spLocks noGrp="1"/>
          </p:cNvSpPr>
          <p:nvPr>
            <p:ph type="sldNum" sz="quarter" idx="10"/>
          </p:nvPr>
        </p:nvSpPr>
        <p:spPr/>
        <p:txBody>
          <a:bodyPr/>
          <a:lstStyle/>
          <a:p>
            <a:fld id="{2B6E3874-963F-4783-AFEB-6F70B8C7318F}" type="slidenum">
              <a:rPr lang="en-GB" smtClean="0"/>
              <a:t>7</a:t>
            </a:fld>
            <a:endParaRPr lang="en-GB"/>
          </a:p>
        </p:txBody>
      </p:sp>
    </p:spTree>
    <p:extLst>
      <p:ext uri="{BB962C8B-B14F-4D97-AF65-F5344CB8AC3E}">
        <p14:creationId xmlns:p14="http://schemas.microsoft.com/office/powerpoint/2010/main" val="328680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Current provision in England ranges from 15 minutes to 1 hour per week; yet research shows this is not enough.</a:t>
            </a:r>
          </a:p>
          <a:p>
            <a:r>
              <a:rPr lang="en-GB" dirty="0"/>
              <a:t>We also know that younger learners do not have an inbuilt advantage for learning languages in instructed settings.</a:t>
            </a:r>
          </a:p>
          <a:p>
            <a:r>
              <a:rPr lang="en-GB" dirty="0"/>
              <a:t>This means input factors: frequency, extent and quality are likely to be of great importance for outcomes which, in turn, research shows are linked to motivation to continue language learning.</a:t>
            </a:r>
          </a:p>
        </p:txBody>
      </p:sp>
      <p:sp>
        <p:nvSpPr>
          <p:cNvPr id="4" name="Slide Number Placeholder 3"/>
          <p:cNvSpPr>
            <a:spLocks noGrp="1"/>
          </p:cNvSpPr>
          <p:nvPr>
            <p:ph type="sldNum" sz="quarter" idx="10"/>
          </p:nvPr>
        </p:nvSpPr>
        <p:spPr/>
        <p:txBody>
          <a:bodyPr/>
          <a:lstStyle/>
          <a:p>
            <a:fld id="{2B6E3874-963F-4783-AFEB-6F70B8C7318F}" type="slidenum">
              <a:rPr lang="en-GB" smtClean="0"/>
              <a:t>8</a:t>
            </a:fld>
            <a:endParaRPr lang="en-GB"/>
          </a:p>
        </p:txBody>
      </p:sp>
    </p:spTree>
    <p:extLst>
      <p:ext uri="{BB962C8B-B14F-4D97-AF65-F5344CB8AC3E}">
        <p14:creationId xmlns:p14="http://schemas.microsoft.com/office/powerpoint/2010/main" val="328680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Current provision in England ranges from 15 minutes to 1 hour per week; yet research shows this is not enough.</a:t>
            </a:r>
          </a:p>
          <a:p>
            <a:r>
              <a:rPr lang="en-GB" dirty="0"/>
              <a:t>We also know that younger learners do not have an inbuilt advantage for learning languages in instructed settings.</a:t>
            </a:r>
          </a:p>
          <a:p>
            <a:r>
              <a:rPr lang="en-GB" dirty="0"/>
              <a:t>This means input factors: frequency, extent and quality are likely to be of great importance for outcomes which, in turn, research shows are linked to motivation to continue language learning.</a:t>
            </a:r>
          </a:p>
        </p:txBody>
      </p:sp>
      <p:sp>
        <p:nvSpPr>
          <p:cNvPr id="4" name="Slide Number Placeholder 3"/>
          <p:cNvSpPr>
            <a:spLocks noGrp="1"/>
          </p:cNvSpPr>
          <p:nvPr>
            <p:ph type="sldNum" sz="quarter" idx="10"/>
          </p:nvPr>
        </p:nvSpPr>
        <p:spPr/>
        <p:txBody>
          <a:bodyPr/>
          <a:lstStyle/>
          <a:p>
            <a:fld id="{2B6E3874-963F-4783-AFEB-6F70B8C7318F}" type="slidenum">
              <a:rPr lang="en-GB" smtClean="0"/>
              <a:t>9</a:t>
            </a:fld>
            <a:endParaRPr lang="en-GB"/>
          </a:p>
        </p:txBody>
      </p:sp>
    </p:spTree>
    <p:extLst>
      <p:ext uri="{BB962C8B-B14F-4D97-AF65-F5344CB8AC3E}">
        <p14:creationId xmlns:p14="http://schemas.microsoft.com/office/powerpoint/2010/main" val="328680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Current provision in England ranges from 15 minutes to 1 hour per week; yet research shows this is not enough.</a:t>
            </a:r>
          </a:p>
          <a:p>
            <a:r>
              <a:rPr lang="en-GB" dirty="0"/>
              <a:t>We also know that younger learners do not have an inbuilt advantage for learning languages in instructed settings.</a:t>
            </a:r>
          </a:p>
          <a:p>
            <a:r>
              <a:rPr lang="en-GB" dirty="0"/>
              <a:t>This means input factors: frequency, extent and quality are likely to be of great importance for outcomes which, in turn, research shows are linked to motivation to continue language learning.</a:t>
            </a:r>
          </a:p>
        </p:txBody>
      </p:sp>
      <p:sp>
        <p:nvSpPr>
          <p:cNvPr id="4" name="Slide Number Placeholder 3"/>
          <p:cNvSpPr>
            <a:spLocks noGrp="1"/>
          </p:cNvSpPr>
          <p:nvPr>
            <p:ph type="sldNum" sz="quarter" idx="10"/>
          </p:nvPr>
        </p:nvSpPr>
        <p:spPr/>
        <p:txBody>
          <a:bodyPr/>
          <a:lstStyle/>
          <a:p>
            <a:fld id="{2B6E3874-963F-4783-AFEB-6F70B8C7318F}" type="slidenum">
              <a:rPr lang="en-GB" smtClean="0"/>
              <a:t>10</a:t>
            </a:fld>
            <a:endParaRPr lang="en-GB"/>
          </a:p>
        </p:txBody>
      </p:sp>
    </p:spTree>
    <p:extLst>
      <p:ext uri="{BB962C8B-B14F-4D97-AF65-F5344CB8AC3E}">
        <p14:creationId xmlns:p14="http://schemas.microsoft.com/office/powerpoint/2010/main" val="328680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Current provision in England ranges from 15 minutes to 1 hour per week; yet research shows this is not enough.</a:t>
            </a:r>
          </a:p>
          <a:p>
            <a:r>
              <a:rPr lang="en-GB" dirty="0"/>
              <a:t>We also know that younger learners do not have an inbuilt advantage for learning languages in instructed settings.</a:t>
            </a:r>
          </a:p>
          <a:p>
            <a:r>
              <a:rPr lang="en-GB" dirty="0"/>
              <a:t>This means input factors: frequency, extent and quality are likely to be of great importance for outcomes which, in turn, research shows are linked to motivation to continue language learning.</a:t>
            </a:r>
          </a:p>
        </p:txBody>
      </p:sp>
      <p:sp>
        <p:nvSpPr>
          <p:cNvPr id="4" name="Slide Number Placeholder 3"/>
          <p:cNvSpPr>
            <a:spLocks noGrp="1"/>
          </p:cNvSpPr>
          <p:nvPr>
            <p:ph type="sldNum" sz="quarter" idx="10"/>
          </p:nvPr>
        </p:nvSpPr>
        <p:spPr/>
        <p:txBody>
          <a:bodyPr/>
          <a:lstStyle/>
          <a:p>
            <a:fld id="{2B6E3874-963F-4783-AFEB-6F70B8C7318F}" type="slidenum">
              <a:rPr lang="en-GB" smtClean="0"/>
              <a:t>11</a:t>
            </a:fld>
            <a:endParaRPr lang="en-GB"/>
          </a:p>
        </p:txBody>
      </p:sp>
    </p:spTree>
    <p:extLst>
      <p:ext uri="{BB962C8B-B14F-4D97-AF65-F5344CB8AC3E}">
        <p14:creationId xmlns:p14="http://schemas.microsoft.com/office/powerpoint/2010/main" val="328680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Current provision in England ranges from 15 minutes to 1 hour per week; yet research shows this is not enough.</a:t>
            </a:r>
          </a:p>
          <a:p>
            <a:r>
              <a:rPr lang="en-GB" dirty="0"/>
              <a:t>We also know that younger learners do not have an inbuilt advantage for learning languages in instructed settings.</a:t>
            </a:r>
          </a:p>
          <a:p>
            <a:r>
              <a:rPr lang="en-GB" dirty="0"/>
              <a:t>This means input factors: frequency, extent and quality are likely to be of great importance for outcomes which, in turn, research shows are linked to motivation to continue language learning.</a:t>
            </a:r>
          </a:p>
        </p:txBody>
      </p:sp>
      <p:sp>
        <p:nvSpPr>
          <p:cNvPr id="4" name="Slide Number Placeholder 3"/>
          <p:cNvSpPr>
            <a:spLocks noGrp="1"/>
          </p:cNvSpPr>
          <p:nvPr>
            <p:ph type="sldNum" sz="quarter" idx="10"/>
          </p:nvPr>
        </p:nvSpPr>
        <p:spPr/>
        <p:txBody>
          <a:bodyPr/>
          <a:lstStyle/>
          <a:p>
            <a:fld id="{2B6E3874-963F-4783-AFEB-6F70B8C7318F}" type="slidenum">
              <a:rPr lang="en-GB" smtClean="0"/>
              <a:t>12</a:t>
            </a:fld>
            <a:endParaRPr lang="en-GB"/>
          </a:p>
        </p:txBody>
      </p:sp>
    </p:spTree>
    <p:extLst>
      <p:ext uri="{BB962C8B-B14F-4D97-AF65-F5344CB8AC3E}">
        <p14:creationId xmlns:p14="http://schemas.microsoft.com/office/powerpoint/2010/main" val="328680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567373-3344-4787-B510-B3602F0F8F34}"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D58573-5374-4B97-9E4F-E8FFA71AF026}"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349EA-9D7D-4E31-87F3-ECD56C30EDDA}"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3AE96AD-1CC5-4FAF-99DE-9825DB610E09}" type="datetime1">
              <a:rPr lang="en-US" smtClean="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C3395C8-3021-4F1E-AB19-5339F3B395D0}" type="datetime1">
              <a:rPr lang="en-US" smtClean="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7BC995C-38BE-4965-83AE-E6F07D386289}" type="datetime1">
              <a:rPr lang="en-US" smtClean="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B56C9E-75B7-460F-A498-9294AEE677DB}"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B9002-599C-4DCB-B14D-75AE09F5A4F2}"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300E2-9B14-4DD6-8294-28829B0DA693}"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6D9628-0D84-446D-A49F-FDCB51A5A9F7}" type="datetime1">
              <a:rPr lang="en-US" smtClean="0"/>
              <a:t>7/2/2019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BA2A9-946E-410B-867A-1334C3D05C57}" type="datetime1">
              <a:rPr lang="en-US" smtClean="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92CB88-5036-4B87-A680-D0018469F76E}" type="datetime1">
              <a:rPr lang="en-US" smtClean="0"/>
              <a:t>7/2/2019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23851E-47B0-416D-826E-D44DDC356535}" type="datetime1">
              <a:rPr lang="en-US" smtClean="0"/>
              <a:t>7/2/2019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71ADF-4D94-4535-B255-A7EBAE0FEDEE}" type="datetime1">
              <a:rPr lang="en-US" smtClean="0"/>
              <a:t>7/2/2019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92DD12-F44E-42C1-AA9D-27FFB0FBB024}" type="datetime1">
              <a:rPr lang="en-US" smtClean="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8B1393-86E8-49CA-B95F-1D8ED3851670}" type="datetime1">
              <a:rPr lang="en-US" smtClean="0"/>
              <a:t>7/2/2019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6C6F74-052B-43A9-B9E7-1EC6F1794735}" type="datetime1">
              <a:rPr lang="en-US" smtClean="0"/>
              <a:t>7/2/2019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facebook.com/theriplnetwork/" TargetMode="External"/><Relationship Id="rId3" Type="http://schemas.openxmlformats.org/officeDocument/2006/relationships/image" Target="../media/image1.png"/><Relationship Id="rId7" Type="http://schemas.openxmlformats.org/officeDocument/2006/relationships/hyperlink" Target="https://twitter.com/riplnetwork" TargetMode="External"/><Relationship Id="rId2" Type="http://schemas.openxmlformats.org/officeDocument/2006/relationships/hyperlink" Target="mailto:ripl@ripl.uk"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ripl.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743F9-5248-451B-865E-E8097296268B}"/>
              </a:ext>
            </a:extLst>
          </p:cNvPr>
          <p:cNvSpPr>
            <a:spLocks noGrp="1"/>
          </p:cNvSpPr>
          <p:nvPr>
            <p:ph type="ctrTitle"/>
          </p:nvPr>
        </p:nvSpPr>
        <p:spPr>
          <a:xfrm>
            <a:off x="1553988" y="1400343"/>
            <a:ext cx="8915399" cy="3262906"/>
          </a:xfrm>
        </p:spPr>
        <p:txBody>
          <a:bodyPr>
            <a:normAutofit/>
          </a:bodyPr>
          <a:lstStyle/>
          <a:p>
            <a:pPr algn="ctr"/>
            <a:r>
              <a:rPr lang="en-GB" b="1" dirty="0"/>
              <a:t>White Paper</a:t>
            </a:r>
            <a:r>
              <a:rPr lang="en-GB" dirty="0"/>
              <a:t/>
            </a:r>
            <a:br>
              <a:rPr lang="en-GB" dirty="0"/>
            </a:br>
            <a:r>
              <a:rPr lang="en-GB" sz="4400" dirty="0"/>
              <a:t>Primary Languages Policy in England – </a:t>
            </a:r>
            <a:r>
              <a:rPr lang="en-GB" dirty="0"/>
              <a:t/>
            </a:r>
            <a:br>
              <a:rPr lang="en-GB" dirty="0"/>
            </a:br>
            <a:r>
              <a:rPr lang="en-GB" sz="4000" dirty="0"/>
              <a:t>The Way Forward</a:t>
            </a:r>
          </a:p>
        </p:txBody>
      </p:sp>
      <p:sp>
        <p:nvSpPr>
          <p:cNvPr id="3" name="Subtitle 2">
            <a:extLst>
              <a:ext uri="{FF2B5EF4-FFF2-40B4-BE49-F238E27FC236}">
                <a16:creationId xmlns:a16="http://schemas.microsoft.com/office/drawing/2014/main" xmlns="" id="{8836F70B-9FB7-464E-B273-1390920BC9C6}"/>
              </a:ext>
            </a:extLst>
          </p:cNvPr>
          <p:cNvSpPr>
            <a:spLocks noGrp="1"/>
          </p:cNvSpPr>
          <p:nvPr>
            <p:ph type="subTitle" idx="1"/>
          </p:nvPr>
        </p:nvSpPr>
        <p:spPr>
          <a:xfrm>
            <a:off x="1423360" y="4932671"/>
            <a:ext cx="8915399" cy="461666"/>
          </a:xfrm>
        </p:spPr>
        <p:txBody>
          <a:bodyPr>
            <a:noAutofit/>
          </a:bodyPr>
          <a:lstStyle/>
          <a:p>
            <a:pPr algn="ctr"/>
            <a:r>
              <a:rPr lang="en-GB" sz="2400" b="1" dirty="0" smtClean="0"/>
              <a:t>Florence </a:t>
            </a:r>
            <a:r>
              <a:rPr lang="en-GB" sz="2400" b="1" dirty="0"/>
              <a:t>Myles</a:t>
            </a:r>
          </a:p>
        </p:txBody>
      </p:sp>
      <p:sp>
        <p:nvSpPr>
          <p:cNvPr id="4" name="Slide Number Placeholder 3">
            <a:extLst>
              <a:ext uri="{FF2B5EF4-FFF2-40B4-BE49-F238E27FC236}">
                <a16:creationId xmlns:a16="http://schemas.microsoft.com/office/drawing/2014/main" xmlns="" id="{D0C0FC65-9822-4048-8D1C-91B0D8FF7BBA}"/>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Picture 5">
            <a:extLst>
              <a:ext uri="{FF2B5EF4-FFF2-40B4-BE49-F238E27FC236}">
                <a16:creationId xmlns:a16="http://schemas.microsoft.com/office/drawing/2014/main" xmlns="" id="{F6CE1678-E15E-4785-8437-6756285DAA42}"/>
              </a:ext>
            </a:extLst>
          </p:cNvPr>
          <p:cNvPicPr>
            <a:picLocks noChangeAspect="1"/>
          </p:cNvPicPr>
          <p:nvPr/>
        </p:nvPicPr>
        <p:blipFill>
          <a:blip r:embed="rId2"/>
          <a:stretch>
            <a:fillRect/>
          </a:stretch>
        </p:blipFill>
        <p:spPr>
          <a:xfrm>
            <a:off x="732844" y="206672"/>
            <a:ext cx="7314286" cy="828571"/>
          </a:xfrm>
          <a:prstGeom prst="rect">
            <a:avLst/>
          </a:prstGeom>
        </p:spPr>
      </p:pic>
      <p:sp>
        <p:nvSpPr>
          <p:cNvPr id="7" name="TextBox 6">
            <a:extLst>
              <a:ext uri="{FF2B5EF4-FFF2-40B4-BE49-F238E27FC236}">
                <a16:creationId xmlns:a16="http://schemas.microsoft.com/office/drawing/2014/main" xmlns="" id="{D6C6755A-59FB-4DFA-8315-1AB4C6D33EC7}"/>
              </a:ext>
            </a:extLst>
          </p:cNvPr>
          <p:cNvSpPr txBox="1"/>
          <p:nvPr/>
        </p:nvSpPr>
        <p:spPr>
          <a:xfrm>
            <a:off x="2358567" y="6088373"/>
            <a:ext cx="9144674" cy="461665"/>
          </a:xfrm>
          <a:prstGeom prst="rect">
            <a:avLst/>
          </a:prstGeom>
          <a:noFill/>
        </p:spPr>
        <p:txBody>
          <a:bodyPr wrap="square" rtlCol="0">
            <a:spAutoFit/>
          </a:bodyPr>
          <a:lstStyle/>
          <a:p>
            <a:r>
              <a:rPr lang="en-GB" sz="2400" b="1" dirty="0">
                <a:solidFill>
                  <a:srgbClr val="178DBB"/>
                </a:solidFill>
              </a:rPr>
              <a:t>Download the White Paper</a:t>
            </a:r>
            <a:r>
              <a:rPr lang="en-GB" sz="2400" dirty="0">
                <a:solidFill>
                  <a:srgbClr val="178DBB"/>
                </a:solidFill>
              </a:rPr>
              <a:t>: http://www.ripl.uk/policy/ </a:t>
            </a:r>
          </a:p>
        </p:txBody>
      </p:sp>
      <p:pic>
        <p:nvPicPr>
          <p:cNvPr id="1026" name="Picture 2" descr="Image result for logo university of ess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896" y="206673"/>
            <a:ext cx="2530475" cy="82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2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57589" y="260766"/>
            <a:ext cx="10206212" cy="1012863"/>
          </a:xfrm>
        </p:spPr>
        <p:txBody>
          <a:bodyPr>
            <a:normAutofit/>
          </a:bodyPr>
          <a:lstStyle/>
          <a:p>
            <a:r>
              <a:rPr lang="en-US" sz="3200" b="1" dirty="0" err="1">
                <a:latin typeface="+mn-lt"/>
              </a:rPr>
              <a:t>RiPL</a:t>
            </a:r>
            <a:r>
              <a:rPr lang="en-US" sz="3200" b="1" dirty="0">
                <a:latin typeface="+mn-lt"/>
              </a:rPr>
              <a:t> White Paper: </a:t>
            </a:r>
            <a:r>
              <a:rPr lang="en-US" sz="3200" b="1" dirty="0" smtClean="0">
                <a:latin typeface="+mn-lt"/>
              </a:rPr>
              <a:t>Curricular content and outcomes</a:t>
            </a:r>
            <a:endParaRPr lang="en-US" sz="3200" b="1" dirty="0">
              <a:latin typeface="+mn-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 y="5623609"/>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1257588" y="1099294"/>
            <a:ext cx="10172412" cy="5410712"/>
          </a:xfrm>
          <a:prstGeom prst="rect">
            <a:avLst/>
          </a:prstGeom>
        </p:spPr>
        <p:txBody>
          <a:bodyPr wrap="square">
            <a:spAutoFit/>
          </a:bodyPr>
          <a:lstStyle/>
          <a:p>
            <a:pPr marL="342900" lvl="0" indent="-342900" defTabSz="914400">
              <a:spcBef>
                <a:spcPct val="20000"/>
              </a:spcBef>
              <a:buFont typeface="Wingdings 3" panose="05040102010807070707" pitchFamily="18" charset="2"/>
              <a:buChar char=""/>
            </a:pPr>
            <a:r>
              <a:rPr lang="en-GB" sz="2400" dirty="0">
                <a:solidFill>
                  <a:prstClr val="black"/>
                </a:solidFill>
                <a:latin typeface="Calibri"/>
              </a:rPr>
              <a:t>Mismatch between primary and secondary perceptions of competence (Board &amp; Tinsley, 2017:13</a:t>
            </a:r>
            <a:r>
              <a:rPr lang="en-GB" sz="2400" dirty="0" smtClean="0">
                <a:solidFill>
                  <a:prstClr val="black"/>
                </a:solidFill>
                <a:latin typeface="Calibri"/>
              </a:rPr>
              <a:t>);</a:t>
            </a:r>
            <a:endParaRPr lang="en-GB" sz="2400" dirty="0">
              <a:solidFill>
                <a:prstClr val="black"/>
              </a:solidFill>
              <a:latin typeface="Calibri"/>
            </a:endParaRPr>
          </a:p>
          <a:p>
            <a:pPr marL="342900" lvl="0" indent="-342900" defTabSz="914400">
              <a:spcBef>
                <a:spcPct val="20000"/>
              </a:spcBef>
              <a:buFont typeface="Wingdings 3" panose="05040102010807070707" pitchFamily="18" charset="2"/>
              <a:buChar char=""/>
            </a:pPr>
            <a:r>
              <a:rPr lang="en-GB" sz="2400" dirty="0">
                <a:solidFill>
                  <a:prstClr val="black"/>
                </a:solidFill>
                <a:latin typeface="Calibri"/>
              </a:rPr>
              <a:t>Strong L1 literacy skills are associated with higher FL attainment; and possibly working memory which is still developing at this stage </a:t>
            </a:r>
            <a:r>
              <a:rPr lang="en-GB" sz="2400" dirty="0" smtClean="0">
                <a:solidFill>
                  <a:prstClr val="black"/>
                </a:solidFill>
                <a:latin typeface="Calibri"/>
              </a:rPr>
              <a:t>(Myles &amp; Mitchell, 2012; Courtney </a:t>
            </a:r>
            <a:r>
              <a:rPr lang="en-GB" sz="2400" dirty="0">
                <a:solidFill>
                  <a:prstClr val="black"/>
                </a:solidFill>
                <a:latin typeface="Calibri"/>
              </a:rPr>
              <a:t>et al., 2017; Porter, 2017</a:t>
            </a:r>
            <a:r>
              <a:rPr lang="en-GB" sz="2400" dirty="0" smtClean="0">
                <a:solidFill>
                  <a:prstClr val="black"/>
                </a:solidFill>
                <a:latin typeface="Calibri"/>
              </a:rPr>
              <a:t>); </a:t>
            </a:r>
            <a:endParaRPr lang="en-GB" sz="2400" dirty="0">
              <a:solidFill>
                <a:prstClr val="black"/>
              </a:solidFill>
              <a:latin typeface="Calibri"/>
            </a:endParaRPr>
          </a:p>
          <a:p>
            <a:pPr marL="342900" lvl="0" indent="-342900" defTabSz="914400">
              <a:spcBef>
                <a:spcPct val="20000"/>
              </a:spcBef>
              <a:buFont typeface="Wingdings 3" panose="05040102010807070707" pitchFamily="18" charset="2"/>
              <a:buChar char=""/>
            </a:pPr>
            <a:r>
              <a:rPr lang="en-GB" sz="2400" dirty="0">
                <a:solidFill>
                  <a:prstClr val="black"/>
                </a:solidFill>
                <a:latin typeface="Calibri"/>
              </a:rPr>
              <a:t>The development of L1 literacy in any language supports the development of metalinguistic awareness and vice versa (Murphy et al., 2014).</a:t>
            </a:r>
          </a:p>
          <a:p>
            <a:pPr marL="285750" indent="-285750">
              <a:buFont typeface="Arial" charset="0"/>
              <a:buChar char="•"/>
            </a:pPr>
            <a:endParaRPr lang="en-GB" sz="2400" dirty="0"/>
          </a:p>
          <a:p>
            <a:r>
              <a:rPr lang="en-GB" sz="2400" b="1" dirty="0" err="1">
                <a:solidFill>
                  <a:schemeClr val="accent2">
                    <a:lumMod val="75000"/>
                  </a:schemeClr>
                </a:solidFill>
              </a:rPr>
              <a:t>RiPL</a:t>
            </a:r>
            <a:r>
              <a:rPr lang="en-GB" sz="2400" b="1" dirty="0">
                <a:solidFill>
                  <a:schemeClr val="accent2">
                    <a:lumMod val="75000"/>
                  </a:schemeClr>
                </a:solidFill>
              </a:rPr>
              <a:t> Recommendation: </a:t>
            </a:r>
            <a:r>
              <a:rPr lang="en-GB" sz="2400" b="1" dirty="0">
                <a:solidFill>
                  <a:schemeClr val="accent2">
                    <a:lumMod val="75000"/>
                  </a:schemeClr>
                </a:solidFill>
              </a:rPr>
              <a:t>Clearly defined KS2 outcomes (and progress) to support transition and reduce inequity.  </a:t>
            </a:r>
          </a:p>
          <a:p>
            <a:r>
              <a:rPr lang="en-GB" sz="2400" b="1" dirty="0">
                <a:solidFill>
                  <a:schemeClr val="accent2">
                    <a:lumMod val="75000"/>
                  </a:schemeClr>
                </a:solidFill>
              </a:rPr>
              <a:t>Ensure that increasing mastery of the FL is underpinned by a structured approach to knowledge about languages &amp; links to developing L1 literacy</a:t>
            </a:r>
          </a:p>
          <a:p>
            <a:endParaRPr lang="en-GB" sz="2400" dirty="0"/>
          </a:p>
        </p:txBody>
      </p:sp>
    </p:spTree>
    <p:extLst>
      <p:ext uri="{BB962C8B-B14F-4D97-AF65-F5344CB8AC3E}">
        <p14:creationId xmlns:p14="http://schemas.microsoft.com/office/powerpoint/2010/main" val="254307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0343" y="260766"/>
            <a:ext cx="10353457" cy="1012863"/>
          </a:xfrm>
        </p:spPr>
        <p:txBody>
          <a:bodyPr>
            <a:normAutofit/>
          </a:bodyPr>
          <a:lstStyle/>
          <a:p>
            <a:r>
              <a:rPr lang="en-US" sz="3200" b="1" dirty="0" err="1">
                <a:latin typeface="+mn-lt"/>
              </a:rPr>
              <a:t>RiPL</a:t>
            </a:r>
            <a:r>
              <a:rPr lang="en-US" sz="3200" b="1" dirty="0">
                <a:latin typeface="+mn-lt"/>
              </a:rPr>
              <a:t> White Paper: </a:t>
            </a:r>
            <a:r>
              <a:rPr lang="en-US" sz="3200" b="1" dirty="0" smtClean="0">
                <a:latin typeface="+mn-lt"/>
              </a:rPr>
              <a:t>Transition</a:t>
            </a:r>
            <a:endParaRPr lang="en-US" sz="3200" b="1" dirty="0">
              <a:latin typeface="+mn-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 y="5623609"/>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1143001" y="1099294"/>
            <a:ext cx="9735261" cy="5509200"/>
          </a:xfrm>
          <a:prstGeom prst="rect">
            <a:avLst/>
          </a:prstGeom>
        </p:spPr>
        <p:txBody>
          <a:bodyPr wrap="square">
            <a:spAutoFit/>
          </a:bodyPr>
          <a:lstStyle/>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Only 16% of primary schools take part in network or cluster meetings with secondary </a:t>
            </a:r>
            <a:r>
              <a:rPr lang="en-GB" sz="2000" dirty="0" smtClean="0">
                <a:solidFill>
                  <a:prstClr val="black"/>
                </a:solidFill>
                <a:latin typeface="Calibri"/>
              </a:rPr>
              <a:t>schools;</a:t>
            </a:r>
            <a:endParaRPr lang="en-GB" sz="2000" dirty="0">
              <a:solidFill>
                <a:prstClr val="black"/>
              </a:solidFill>
              <a:latin typeface="Calibri"/>
            </a:endParaRPr>
          </a:p>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Secondary schools take responsibility for teaching languages in 6% of primary schools and provide the scheme of work for a further 2</a:t>
            </a:r>
            <a:r>
              <a:rPr lang="en-GB" sz="2000" dirty="0" smtClean="0">
                <a:solidFill>
                  <a:prstClr val="black"/>
                </a:solidFill>
                <a:latin typeface="Calibri"/>
              </a:rPr>
              <a:t>%;</a:t>
            </a:r>
            <a:endParaRPr lang="en-GB" sz="2000" dirty="0">
              <a:solidFill>
                <a:prstClr val="black"/>
              </a:solidFill>
              <a:latin typeface="Calibri"/>
            </a:endParaRPr>
          </a:p>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A very small proportion of schools say that they collaborate with their secondary schools in developing units of work in languages (2%) or in planning lessons together (1%) (Board &amp; Tinsley, 2017</a:t>
            </a:r>
            <a:r>
              <a:rPr lang="en-GB" sz="2000" dirty="0" smtClean="0">
                <a:solidFill>
                  <a:prstClr val="black"/>
                </a:solidFill>
                <a:latin typeface="Calibri"/>
              </a:rPr>
              <a:t>);</a:t>
            </a:r>
            <a:endParaRPr lang="en-GB" sz="2000" dirty="0">
              <a:solidFill>
                <a:prstClr val="black"/>
              </a:solidFill>
              <a:latin typeface="Calibri"/>
            </a:endParaRPr>
          </a:p>
          <a:p>
            <a:pPr marL="342900" lvl="0" indent="-342900" defTabSz="914400">
              <a:spcBef>
                <a:spcPct val="20000"/>
              </a:spcBef>
              <a:buFont typeface="Wingdings 3" panose="05040102010807070707" pitchFamily="18" charset="2"/>
              <a:buChar char=""/>
            </a:pPr>
            <a:r>
              <a:rPr lang="en-GB" sz="2000" dirty="0" smtClean="0">
                <a:solidFill>
                  <a:prstClr val="black"/>
                </a:solidFill>
                <a:latin typeface="Calibri"/>
              </a:rPr>
              <a:t>Secondary teachers often take </a:t>
            </a:r>
            <a:r>
              <a:rPr lang="en-GB" sz="2000" dirty="0">
                <a:solidFill>
                  <a:prstClr val="black"/>
                </a:solidFill>
                <a:latin typeface="Calibri"/>
              </a:rPr>
              <a:t>little or no account of prior learning; many pupils repeat what they have already </a:t>
            </a:r>
            <a:r>
              <a:rPr lang="en-GB" sz="2000" dirty="0" smtClean="0">
                <a:solidFill>
                  <a:prstClr val="black"/>
                </a:solidFill>
                <a:latin typeface="Calibri"/>
              </a:rPr>
              <a:t>learned; </a:t>
            </a:r>
          </a:p>
          <a:p>
            <a:pPr marL="342900" lvl="0" indent="-342900" defTabSz="914400">
              <a:spcBef>
                <a:spcPct val="20000"/>
              </a:spcBef>
              <a:buFont typeface="Wingdings 3" panose="05040102010807070707" pitchFamily="18" charset="2"/>
              <a:buChar char=""/>
            </a:pPr>
            <a:r>
              <a:rPr lang="en-GB" sz="2000" dirty="0" smtClean="0">
                <a:solidFill>
                  <a:prstClr val="black"/>
                </a:solidFill>
                <a:latin typeface="Calibri"/>
              </a:rPr>
              <a:t>This leads to demotivation which can </a:t>
            </a:r>
            <a:r>
              <a:rPr lang="en-GB" sz="2000" dirty="0">
                <a:solidFill>
                  <a:prstClr val="black"/>
                </a:solidFill>
                <a:latin typeface="Calibri"/>
              </a:rPr>
              <a:t>result in an early loss of interest and curiosity in language learning</a:t>
            </a:r>
            <a:r>
              <a:rPr lang="en-GB" sz="2000" dirty="0" smtClean="0">
                <a:solidFill>
                  <a:prstClr val="black"/>
                </a:solidFill>
                <a:latin typeface="Calibri"/>
              </a:rPr>
              <a:t>; </a:t>
            </a:r>
          </a:p>
          <a:p>
            <a:pPr marL="342900" lvl="0" indent="-342900" defTabSz="914400">
              <a:spcBef>
                <a:spcPct val="20000"/>
              </a:spcBef>
              <a:buFont typeface="Wingdings 3" panose="05040102010807070707" pitchFamily="18" charset="2"/>
              <a:buChar char=""/>
            </a:pPr>
            <a:r>
              <a:rPr lang="en-GB" sz="2000" dirty="0" smtClean="0">
                <a:solidFill>
                  <a:prstClr val="black"/>
                </a:solidFill>
                <a:latin typeface="Calibri"/>
              </a:rPr>
              <a:t>This may </a:t>
            </a:r>
            <a:r>
              <a:rPr lang="en-GB" sz="2000" dirty="0">
                <a:solidFill>
                  <a:prstClr val="black"/>
                </a:solidFill>
                <a:latin typeface="Calibri"/>
              </a:rPr>
              <a:t>be a contributory factor to low uptake of languages at KS4 (Courtney, 2014; Graham et al., 2016).</a:t>
            </a:r>
          </a:p>
          <a:p>
            <a:r>
              <a:rPr lang="en-GB" sz="2400" b="1" dirty="0" err="1" smtClean="0">
                <a:solidFill>
                  <a:schemeClr val="accent2">
                    <a:lumMod val="75000"/>
                  </a:schemeClr>
                </a:solidFill>
              </a:rPr>
              <a:t>RiPL</a:t>
            </a:r>
            <a:r>
              <a:rPr lang="en-GB" sz="2400" b="1" dirty="0" smtClean="0">
                <a:solidFill>
                  <a:schemeClr val="accent2">
                    <a:lumMod val="75000"/>
                  </a:schemeClr>
                </a:solidFill>
              </a:rPr>
              <a:t> </a:t>
            </a:r>
            <a:r>
              <a:rPr lang="en-GB" sz="2400" b="1" dirty="0">
                <a:solidFill>
                  <a:schemeClr val="accent2">
                    <a:lumMod val="75000"/>
                  </a:schemeClr>
                </a:solidFill>
              </a:rPr>
              <a:t>Recommendation: </a:t>
            </a:r>
            <a:r>
              <a:rPr lang="en-GB" sz="2400" b="1" dirty="0">
                <a:solidFill>
                  <a:schemeClr val="accent2">
                    <a:lumMod val="75000"/>
                  </a:schemeClr>
                </a:solidFill>
              </a:rPr>
              <a:t>Support teachers to develop continuity of approach from Y6 to Y7, sharing common expectations of outcomes and/or developing a cross-phase scheme of work.</a:t>
            </a:r>
            <a:endParaRPr lang="en-GB" sz="2400" b="1" dirty="0">
              <a:solidFill>
                <a:schemeClr val="accent2">
                  <a:lumMod val="75000"/>
                </a:schemeClr>
              </a:solidFill>
            </a:endParaRPr>
          </a:p>
        </p:txBody>
      </p:sp>
    </p:spTree>
    <p:extLst>
      <p:ext uri="{BB962C8B-B14F-4D97-AF65-F5344CB8AC3E}">
        <p14:creationId xmlns:p14="http://schemas.microsoft.com/office/powerpoint/2010/main" val="13350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3" y="260766"/>
            <a:ext cx="10026887" cy="1012863"/>
          </a:xfrm>
        </p:spPr>
        <p:txBody>
          <a:bodyPr>
            <a:normAutofit/>
          </a:bodyPr>
          <a:lstStyle/>
          <a:p>
            <a:r>
              <a:rPr lang="en-US" sz="3200" b="1" dirty="0" err="1">
                <a:latin typeface="+mn-lt"/>
              </a:rPr>
              <a:t>RiPL</a:t>
            </a:r>
            <a:r>
              <a:rPr lang="en-US" sz="3200" b="1" dirty="0">
                <a:latin typeface="+mn-lt"/>
              </a:rPr>
              <a:t> White Paper: </a:t>
            </a:r>
            <a:r>
              <a:rPr lang="en-US" sz="3200" b="1" dirty="0" smtClean="0">
                <a:latin typeface="+mn-lt"/>
              </a:rPr>
              <a:t>Leadership</a:t>
            </a:r>
            <a:endParaRPr lang="en-US" sz="3200" b="1" dirty="0">
              <a:latin typeface="+mn-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 y="5623609"/>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1477737" y="1099294"/>
            <a:ext cx="9544050" cy="4339650"/>
          </a:xfrm>
          <a:prstGeom prst="rect">
            <a:avLst/>
          </a:prstGeom>
        </p:spPr>
        <p:txBody>
          <a:bodyPr wrap="square">
            <a:spAutoFit/>
          </a:bodyPr>
          <a:lstStyle/>
          <a:p>
            <a:pPr marL="285750" indent="-285750">
              <a:buFont typeface="Wingdings 3" panose="05040102010807070707" pitchFamily="18" charset="2"/>
              <a:buChar char=""/>
            </a:pPr>
            <a:r>
              <a:rPr lang="en-GB" dirty="0"/>
              <a:t>Raise awareness of the wider benefits of language learning with SLT (Ayres-Bennett &amp; Carruthers, 2019</a:t>
            </a:r>
            <a:r>
              <a:rPr lang="en-GB" dirty="0" smtClean="0"/>
              <a:t>);</a:t>
            </a:r>
          </a:p>
          <a:p>
            <a:pPr marL="342900" indent="-342900">
              <a:buFont typeface="Wingdings 3" panose="05040102010807070707" pitchFamily="18" charset="2"/>
              <a:buChar char=""/>
            </a:pPr>
            <a:endParaRPr lang="en-GB" dirty="0"/>
          </a:p>
          <a:p>
            <a:pPr marL="342900" indent="-342900">
              <a:buFont typeface="Wingdings 3" panose="05040102010807070707" pitchFamily="18" charset="2"/>
              <a:buChar char=""/>
            </a:pPr>
            <a:r>
              <a:rPr lang="en-GB" dirty="0" smtClean="0"/>
              <a:t>Develop </a:t>
            </a:r>
            <a:r>
              <a:rPr lang="en-GB" dirty="0"/>
              <a:t>understanding and recognition of good practice in Governor training programmes (Ayres-Bennett &amp; Carruthers, 2019</a:t>
            </a:r>
            <a:r>
              <a:rPr lang="en-GB" dirty="0" smtClean="0"/>
              <a:t>).</a:t>
            </a:r>
          </a:p>
          <a:p>
            <a:pPr marL="342900" indent="-342900">
              <a:buFont typeface="Wingdings 3" panose="05040102010807070707" pitchFamily="18" charset="2"/>
              <a:buChar char=""/>
            </a:pPr>
            <a:endParaRPr lang="en-GB" dirty="0"/>
          </a:p>
          <a:p>
            <a:pPr marL="285750" indent="-285750">
              <a:buFont typeface="Arial" charset="0"/>
              <a:buChar char="•"/>
            </a:pPr>
            <a:endParaRPr lang="en-GB" sz="2400" dirty="0"/>
          </a:p>
          <a:p>
            <a:r>
              <a:rPr lang="en-GB" sz="2400" b="1" dirty="0" err="1">
                <a:solidFill>
                  <a:schemeClr val="accent2">
                    <a:lumMod val="75000"/>
                  </a:schemeClr>
                </a:solidFill>
              </a:rPr>
              <a:t>RiPL</a:t>
            </a:r>
            <a:r>
              <a:rPr lang="en-GB" sz="2400" b="1" dirty="0">
                <a:solidFill>
                  <a:schemeClr val="accent2">
                    <a:lumMod val="75000"/>
                  </a:schemeClr>
                </a:solidFill>
              </a:rPr>
              <a:t> Recommendation: </a:t>
            </a:r>
            <a:r>
              <a:rPr lang="en-GB" sz="2400" b="1" dirty="0">
                <a:solidFill>
                  <a:schemeClr val="accent2">
                    <a:lumMod val="75000"/>
                  </a:schemeClr>
                </a:solidFill>
              </a:rPr>
              <a:t>Schools to develop effective partnerships between senior leadership and governors to strengthen accountability.  Raise awareness of the value of language learning amongst school leadership.</a:t>
            </a:r>
          </a:p>
          <a:p>
            <a:endParaRPr lang="en-GB" sz="2400" b="1" dirty="0">
              <a:solidFill>
                <a:schemeClr val="accent2">
                  <a:lumMod val="75000"/>
                </a:schemeClr>
              </a:solidFill>
            </a:endParaRPr>
          </a:p>
          <a:p>
            <a:endParaRPr lang="en-GB" sz="2400" dirty="0"/>
          </a:p>
        </p:txBody>
      </p:sp>
    </p:spTree>
    <p:extLst>
      <p:ext uri="{BB962C8B-B14F-4D97-AF65-F5344CB8AC3E}">
        <p14:creationId xmlns:p14="http://schemas.microsoft.com/office/powerpoint/2010/main" val="224809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F8093-93AC-4A66-9861-F7AD02F2B36B}"/>
              </a:ext>
            </a:extLst>
          </p:cNvPr>
          <p:cNvSpPr>
            <a:spLocks noGrp="1"/>
          </p:cNvSpPr>
          <p:nvPr>
            <p:ph type="title"/>
          </p:nvPr>
        </p:nvSpPr>
        <p:spPr>
          <a:xfrm>
            <a:off x="1461695" y="424590"/>
            <a:ext cx="8911687" cy="797594"/>
          </a:xfrm>
        </p:spPr>
        <p:txBody>
          <a:bodyPr>
            <a:normAutofit fontScale="90000"/>
          </a:bodyPr>
          <a:lstStyle/>
          <a:p>
            <a:r>
              <a:rPr lang="en-GB" b="1" dirty="0"/>
              <a:t>Conclusions and recommendations</a:t>
            </a:r>
            <a:br>
              <a:rPr lang="en-GB" b="1" dirty="0"/>
            </a:br>
            <a:r>
              <a:rPr lang="en-GB" dirty="0"/>
              <a:t/>
            </a:r>
            <a:br>
              <a:rPr lang="en-GB" dirty="0"/>
            </a:br>
            <a:endParaRPr lang="en-GB" dirty="0"/>
          </a:p>
        </p:txBody>
      </p:sp>
      <p:sp>
        <p:nvSpPr>
          <p:cNvPr id="3" name="Content Placeholder 2">
            <a:extLst>
              <a:ext uri="{FF2B5EF4-FFF2-40B4-BE49-F238E27FC236}">
                <a16:creationId xmlns:a16="http://schemas.microsoft.com/office/drawing/2014/main" xmlns="" id="{27584AC3-0F67-4407-9B97-57A81DD80CC5}"/>
              </a:ext>
            </a:extLst>
          </p:cNvPr>
          <p:cNvSpPr>
            <a:spLocks noGrp="1"/>
          </p:cNvSpPr>
          <p:nvPr>
            <p:ph idx="1"/>
          </p:nvPr>
        </p:nvSpPr>
        <p:spPr>
          <a:xfrm>
            <a:off x="1461695" y="1159329"/>
            <a:ext cx="9551525" cy="5450889"/>
          </a:xfrm>
        </p:spPr>
        <p:txBody>
          <a:bodyPr>
            <a:noAutofit/>
          </a:bodyPr>
          <a:lstStyle/>
          <a:p>
            <a:pPr marL="0" indent="0">
              <a:buNone/>
            </a:pPr>
            <a:r>
              <a:rPr lang="en-GB" sz="1600" dirty="0"/>
              <a:t>It is clear at the current time that:</a:t>
            </a:r>
          </a:p>
          <a:p>
            <a:pPr lvl="1"/>
            <a:r>
              <a:rPr lang="en-GB" dirty="0"/>
              <a:t>Children do not receive equal opportunities across schools to learn languages at KS2;  </a:t>
            </a:r>
          </a:p>
          <a:p>
            <a:pPr lvl="1"/>
            <a:r>
              <a:rPr lang="en-GB" dirty="0"/>
              <a:t>Some schools illustrate exemplary practice, but a high quality curriculum is not consistently provided in all schools; </a:t>
            </a:r>
          </a:p>
          <a:p>
            <a:pPr lvl="1"/>
            <a:r>
              <a:rPr lang="en-GB" dirty="0"/>
              <a:t>Opportunities are limited by the teaching conditions; conditions vary between schools; </a:t>
            </a:r>
          </a:p>
          <a:p>
            <a:pPr lvl="1"/>
            <a:r>
              <a:rPr lang="en-GB" dirty="0"/>
              <a:t>There are differences in weekly time allocated to primary language teaching;  </a:t>
            </a:r>
          </a:p>
          <a:p>
            <a:pPr lvl="1"/>
            <a:r>
              <a:rPr lang="en-GB" dirty="0"/>
              <a:t>There are differences in how the time is distributed across the year and the key stage;  </a:t>
            </a:r>
          </a:p>
          <a:p>
            <a:pPr lvl="1"/>
            <a:r>
              <a:rPr lang="en-GB" dirty="0"/>
              <a:t>There is significant variation in teachers’ subject knowledge and language proficiency;</a:t>
            </a:r>
          </a:p>
          <a:p>
            <a:pPr lvl="1"/>
            <a:r>
              <a:rPr lang="en-GB" dirty="0"/>
              <a:t>There is a lack of professional development opportunities;  </a:t>
            </a:r>
          </a:p>
          <a:p>
            <a:pPr lvl="1"/>
            <a:r>
              <a:rPr lang="en-GB" dirty="0"/>
              <a:t>Curriculum planning rarely involves cross-phase collaboration, scant agreement at local level on what to teach, what pupils should be able to do at the end of KS2;   </a:t>
            </a:r>
          </a:p>
          <a:p>
            <a:pPr lvl="1"/>
            <a:r>
              <a:rPr lang="en-GB" dirty="0"/>
              <a:t>As a result, secondary schools seldom build on the KS2 foundations; </a:t>
            </a:r>
          </a:p>
          <a:p>
            <a:pPr lvl="1"/>
            <a:r>
              <a:rPr lang="en-GB" dirty="0"/>
              <a:t>Lack of continuity leads to demotivation and can contribute to an early loss of interest. </a:t>
            </a:r>
          </a:p>
          <a:p>
            <a:pPr marL="457200" lvl="1" indent="0">
              <a:buNone/>
            </a:pPr>
            <a:r>
              <a:rPr lang="en-GB" b="1" dirty="0">
                <a:solidFill>
                  <a:srgbClr val="178DBB"/>
                </a:solidFill>
              </a:rPr>
              <a:t>There is a clear need for an implementation strategy, informed by current research findings</a:t>
            </a:r>
          </a:p>
        </p:txBody>
      </p:sp>
      <p:sp>
        <p:nvSpPr>
          <p:cNvPr id="4" name="Slide Number Placeholder 3">
            <a:extLst>
              <a:ext uri="{FF2B5EF4-FFF2-40B4-BE49-F238E27FC236}">
                <a16:creationId xmlns:a16="http://schemas.microsoft.com/office/drawing/2014/main" xmlns="" id="{0D6261AF-EF70-46BF-9CE5-AB9D71B47F47}"/>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5" name="Picture 2" descr="RiPLlogo circle">
            <a:extLst>
              <a:ext uri="{FF2B5EF4-FFF2-40B4-BE49-F238E27FC236}">
                <a16:creationId xmlns:a16="http://schemas.microsoft.com/office/drawing/2014/main" xmlns="" id="{5D80E2D6-E427-40A8-AB21-3F68E735F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9332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F8093-93AC-4A66-9861-F7AD02F2B36B}"/>
              </a:ext>
            </a:extLst>
          </p:cNvPr>
          <p:cNvSpPr>
            <a:spLocks noGrp="1"/>
          </p:cNvSpPr>
          <p:nvPr>
            <p:ph type="title"/>
          </p:nvPr>
        </p:nvSpPr>
        <p:spPr>
          <a:xfrm>
            <a:off x="1302006" y="534931"/>
            <a:ext cx="8911687" cy="707540"/>
          </a:xfrm>
        </p:spPr>
        <p:txBody>
          <a:bodyPr>
            <a:normAutofit fontScale="90000"/>
          </a:bodyPr>
          <a:lstStyle/>
          <a:p>
            <a:r>
              <a:rPr lang="en-GB" b="1" dirty="0" err="1"/>
              <a:t>RiPL</a:t>
            </a:r>
            <a:r>
              <a:rPr lang="en-GB" b="1" dirty="0"/>
              <a:t> recommendations</a:t>
            </a:r>
            <a:br>
              <a:rPr lang="en-GB" b="1" dirty="0"/>
            </a:br>
            <a:r>
              <a:rPr lang="en-GB" dirty="0"/>
              <a:t/>
            </a:r>
            <a:br>
              <a:rPr lang="en-GB" dirty="0"/>
            </a:br>
            <a:endParaRPr lang="en-GB" dirty="0"/>
          </a:p>
        </p:txBody>
      </p:sp>
      <p:sp>
        <p:nvSpPr>
          <p:cNvPr id="3" name="Content Placeholder 2">
            <a:extLst>
              <a:ext uri="{FF2B5EF4-FFF2-40B4-BE49-F238E27FC236}">
                <a16:creationId xmlns:a16="http://schemas.microsoft.com/office/drawing/2014/main" xmlns="" id="{27584AC3-0F67-4407-9B97-57A81DD80CC5}"/>
              </a:ext>
            </a:extLst>
          </p:cNvPr>
          <p:cNvSpPr>
            <a:spLocks noGrp="1"/>
          </p:cNvSpPr>
          <p:nvPr>
            <p:ph idx="1"/>
          </p:nvPr>
        </p:nvSpPr>
        <p:spPr>
          <a:xfrm>
            <a:off x="1363436" y="1289957"/>
            <a:ext cx="10446869" cy="5568044"/>
          </a:xfrm>
        </p:spPr>
        <p:txBody>
          <a:bodyPr>
            <a:normAutofit/>
          </a:bodyPr>
          <a:lstStyle/>
          <a:p>
            <a:pPr marL="0" indent="0">
              <a:buNone/>
            </a:pPr>
            <a:r>
              <a:rPr lang="en-GB" b="1" dirty="0">
                <a:solidFill>
                  <a:srgbClr val="178DBB"/>
                </a:solidFill>
              </a:rPr>
              <a:t>Informed by specialist research evidence, </a:t>
            </a:r>
            <a:r>
              <a:rPr lang="en-GB" b="1" dirty="0" err="1">
                <a:solidFill>
                  <a:srgbClr val="178DBB"/>
                </a:solidFill>
              </a:rPr>
              <a:t>RiPL</a:t>
            </a:r>
            <a:r>
              <a:rPr lang="en-GB" b="1" dirty="0">
                <a:solidFill>
                  <a:srgbClr val="178DBB"/>
                </a:solidFill>
              </a:rPr>
              <a:t> makes the following ten recommendations for the DfE,</a:t>
            </a:r>
            <a:r>
              <a:rPr lang="en-GB" dirty="0">
                <a:solidFill>
                  <a:srgbClr val="178DBB"/>
                </a:solidFill>
              </a:rPr>
              <a:t> </a:t>
            </a:r>
            <a:r>
              <a:rPr lang="en-GB" b="1" dirty="0">
                <a:solidFill>
                  <a:srgbClr val="178DBB"/>
                </a:solidFill>
              </a:rPr>
              <a:t>working with professional bodies and lead researchers, where appropriate:</a:t>
            </a:r>
          </a:p>
          <a:p>
            <a:pPr marL="0" indent="0">
              <a:buNone/>
            </a:pPr>
            <a:endParaRPr lang="en-GB" sz="600" b="1" dirty="0">
              <a:solidFill>
                <a:srgbClr val="178DBB"/>
              </a:solidFill>
            </a:endParaRPr>
          </a:p>
          <a:p>
            <a:pPr>
              <a:buAutoNum type="arabicPeriod"/>
            </a:pPr>
            <a:r>
              <a:rPr lang="en-GB" b="1" dirty="0"/>
              <a:t>Time </a:t>
            </a:r>
            <a:r>
              <a:rPr lang="en-GB" b="1" dirty="0" smtClean="0"/>
              <a:t>allocation: </a:t>
            </a:r>
            <a:r>
              <a:rPr lang="en-GB" dirty="0"/>
              <a:t>one hour per week, a non-statutory minimum of 140 hours over KS2; </a:t>
            </a:r>
          </a:p>
          <a:p>
            <a:pPr>
              <a:buAutoNum type="arabicPeriod"/>
            </a:pPr>
            <a:r>
              <a:rPr lang="en-GB" b="1" dirty="0"/>
              <a:t>Primary Languages Pedagogy</a:t>
            </a:r>
            <a:r>
              <a:rPr lang="en-GB" dirty="0"/>
              <a:t>: the DfE should invest in professional development for primary teachers by providing funded  opportunities to strengthen primary language subject knowledge, pedagogical understanding and language proficiency; </a:t>
            </a:r>
          </a:p>
          <a:p>
            <a:pPr>
              <a:buAutoNum type="arabicPeriod"/>
            </a:pPr>
            <a:r>
              <a:rPr lang="en-GB" b="1" dirty="0"/>
              <a:t>Curriculum planning</a:t>
            </a:r>
            <a:r>
              <a:rPr lang="en-GB" dirty="0"/>
              <a:t>: commission non-statutory guidance on minimum core content defining what children should know and be able to do; strengthen links with literacy;  </a:t>
            </a:r>
          </a:p>
          <a:p>
            <a:pPr>
              <a:buAutoNum type="arabicPeriod"/>
            </a:pPr>
            <a:r>
              <a:rPr lang="en-GB" b="1" dirty="0"/>
              <a:t>Transition</a:t>
            </a:r>
            <a:r>
              <a:rPr lang="en-GB" dirty="0"/>
              <a:t>: clear primary-secondary collaboration about transition from Year 6 to Year 7; </a:t>
            </a:r>
          </a:p>
          <a:p>
            <a:pPr>
              <a:buAutoNum type="arabicPeriod"/>
            </a:pPr>
            <a:r>
              <a:rPr lang="en-GB" b="1" dirty="0"/>
              <a:t>Assessment and reporting</a:t>
            </a:r>
            <a:r>
              <a:rPr lang="en-GB" dirty="0"/>
              <a:t>: agree and approve a nationally recognised benchmark by the age of transfer from KS2 to KS3, including the development and piloting of an e-folio; </a:t>
            </a:r>
            <a:endParaRPr lang="en-GB" dirty="0">
              <a:solidFill>
                <a:schemeClr val="tx1"/>
              </a:solidFill>
            </a:endParaRPr>
          </a:p>
        </p:txBody>
      </p:sp>
      <p:sp>
        <p:nvSpPr>
          <p:cNvPr id="4" name="Slide Number Placeholder 3">
            <a:extLst>
              <a:ext uri="{FF2B5EF4-FFF2-40B4-BE49-F238E27FC236}">
                <a16:creationId xmlns:a16="http://schemas.microsoft.com/office/drawing/2014/main" xmlns="" id="{0D6261AF-EF70-46BF-9CE5-AB9D71B47F4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2" descr="RiPLlogo circle">
            <a:extLst>
              <a:ext uri="{FF2B5EF4-FFF2-40B4-BE49-F238E27FC236}">
                <a16:creationId xmlns:a16="http://schemas.microsoft.com/office/drawing/2014/main" xmlns="" id="{EC0C9CDD-FAA0-4F76-85F4-3309C3BC5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52" y="5611861"/>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7908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F8093-93AC-4A66-9861-F7AD02F2B36B}"/>
              </a:ext>
            </a:extLst>
          </p:cNvPr>
          <p:cNvSpPr>
            <a:spLocks noGrp="1"/>
          </p:cNvSpPr>
          <p:nvPr>
            <p:ph type="title"/>
          </p:nvPr>
        </p:nvSpPr>
        <p:spPr>
          <a:xfrm>
            <a:off x="1532745" y="418174"/>
            <a:ext cx="8911687" cy="707540"/>
          </a:xfrm>
        </p:spPr>
        <p:txBody>
          <a:bodyPr>
            <a:normAutofit fontScale="90000"/>
          </a:bodyPr>
          <a:lstStyle/>
          <a:p>
            <a:r>
              <a:rPr lang="en-GB" b="1" dirty="0" err="1"/>
              <a:t>RiPL</a:t>
            </a:r>
            <a:r>
              <a:rPr lang="en-GB" b="1" dirty="0"/>
              <a:t> recommendations</a:t>
            </a:r>
            <a:br>
              <a:rPr lang="en-GB" b="1" dirty="0"/>
            </a:br>
            <a:r>
              <a:rPr lang="en-GB" dirty="0"/>
              <a:t/>
            </a:r>
            <a:br>
              <a:rPr lang="en-GB" dirty="0"/>
            </a:br>
            <a:endParaRPr lang="en-GB" dirty="0"/>
          </a:p>
        </p:txBody>
      </p:sp>
      <p:sp>
        <p:nvSpPr>
          <p:cNvPr id="3" name="Content Placeholder 2">
            <a:extLst>
              <a:ext uri="{FF2B5EF4-FFF2-40B4-BE49-F238E27FC236}">
                <a16:creationId xmlns:a16="http://schemas.microsoft.com/office/drawing/2014/main" xmlns="" id="{27584AC3-0F67-4407-9B97-57A81DD80CC5}"/>
              </a:ext>
            </a:extLst>
          </p:cNvPr>
          <p:cNvSpPr>
            <a:spLocks noGrp="1"/>
          </p:cNvSpPr>
          <p:nvPr>
            <p:ph idx="1"/>
          </p:nvPr>
        </p:nvSpPr>
        <p:spPr>
          <a:xfrm>
            <a:off x="1524581" y="1217034"/>
            <a:ext cx="9843964" cy="5393184"/>
          </a:xfrm>
        </p:spPr>
        <p:txBody>
          <a:bodyPr>
            <a:normAutofit/>
          </a:bodyPr>
          <a:lstStyle/>
          <a:p>
            <a:pPr marL="0" indent="0">
              <a:buNone/>
            </a:pPr>
            <a:r>
              <a:rPr lang="en-GB" dirty="0" smtClean="0"/>
              <a:t>6</a:t>
            </a:r>
            <a:r>
              <a:rPr lang="en-GB" dirty="0"/>
              <a:t>. </a:t>
            </a:r>
            <a:r>
              <a:rPr lang="en-GB" b="1" dirty="0"/>
              <a:t>Digital technology</a:t>
            </a:r>
            <a:r>
              <a:rPr lang="en-GB" dirty="0"/>
              <a:t>: develop more frequent and effective use of technology; </a:t>
            </a:r>
          </a:p>
          <a:p>
            <a:pPr marL="0" indent="0">
              <a:buNone/>
            </a:pPr>
            <a:r>
              <a:rPr lang="en-GB" dirty="0"/>
              <a:t>7. </a:t>
            </a:r>
            <a:r>
              <a:rPr lang="en-GB" b="1" dirty="0"/>
              <a:t>School accountability</a:t>
            </a:r>
            <a:r>
              <a:rPr lang="en-GB" dirty="0"/>
              <a:t>: Ofsted to include a focus on primary languages, in particular with regard to gathering evidence of intent, implementation and impact related to planning. </a:t>
            </a:r>
          </a:p>
          <a:p>
            <a:pPr marL="0" indent="0">
              <a:buNone/>
            </a:pPr>
            <a:r>
              <a:rPr lang="en-GB" dirty="0"/>
              <a:t>8. </a:t>
            </a:r>
            <a:r>
              <a:rPr lang="en-GB" b="1" dirty="0"/>
              <a:t>School leadership</a:t>
            </a:r>
            <a:r>
              <a:rPr lang="en-GB" dirty="0"/>
              <a:t>: develop effective partnerships between senior leadership and governors to strengthen school accountability; </a:t>
            </a:r>
          </a:p>
          <a:p>
            <a:pPr marL="0" indent="0">
              <a:buNone/>
            </a:pPr>
            <a:r>
              <a:rPr lang="en-GB" dirty="0"/>
              <a:t>9. </a:t>
            </a:r>
            <a:r>
              <a:rPr lang="en-GB" b="1" dirty="0"/>
              <a:t>Strategic role of research</a:t>
            </a:r>
            <a:r>
              <a:rPr lang="en-GB" dirty="0"/>
              <a:t>: The DfE should include a focus on the implementation of primary languages policy in the next round of social research aims, in order to garner high quality evidence to inform policy development and delivery of primary languages at KS2;</a:t>
            </a:r>
          </a:p>
          <a:p>
            <a:pPr marL="0" indent="0">
              <a:buNone/>
            </a:pPr>
            <a:r>
              <a:rPr lang="en-GB" dirty="0"/>
              <a:t>10. </a:t>
            </a:r>
            <a:r>
              <a:rPr lang="en-GB" b="1" dirty="0"/>
              <a:t>Create a National Taskforce for Primary Languages </a:t>
            </a:r>
            <a:r>
              <a:rPr lang="en-GB" dirty="0"/>
              <a:t>(NTPL): set up a National Taskforce for Primary Languages, to address the challenges inherent in fully implementing the statutory order to introduce the learning of modern or ancient language from the age of seven.  Primary schools face challenges which are distinct from those facing secondary schools and which must be addressed head on. </a:t>
            </a:r>
          </a:p>
          <a:p>
            <a:pPr marL="0" indent="0">
              <a:buNone/>
            </a:pPr>
            <a:r>
              <a:rPr lang="en-GB" b="1" dirty="0">
                <a:solidFill>
                  <a:srgbClr val="178DBB"/>
                </a:solidFill>
              </a:rPr>
              <a:t>For full details of all the recommendations, see pp. 15-17 in the White Paper</a:t>
            </a:r>
          </a:p>
        </p:txBody>
      </p:sp>
      <p:sp>
        <p:nvSpPr>
          <p:cNvPr id="4" name="Slide Number Placeholder 3">
            <a:extLst>
              <a:ext uri="{FF2B5EF4-FFF2-40B4-BE49-F238E27FC236}">
                <a16:creationId xmlns:a16="http://schemas.microsoft.com/office/drawing/2014/main" xmlns="" id="{0D6261AF-EF70-46BF-9CE5-AB9D71B47F4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Picture 2" descr="RiPLlogo circle">
            <a:extLst>
              <a:ext uri="{FF2B5EF4-FFF2-40B4-BE49-F238E27FC236}">
                <a16:creationId xmlns:a16="http://schemas.microsoft.com/office/drawing/2014/main" xmlns="" id="{EC0C9CDD-FAA0-4F76-85F4-3309C3BC5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36966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F8093-93AC-4A66-9861-F7AD02F2B36B}"/>
              </a:ext>
            </a:extLst>
          </p:cNvPr>
          <p:cNvSpPr>
            <a:spLocks noGrp="1"/>
          </p:cNvSpPr>
          <p:nvPr>
            <p:ph type="title"/>
          </p:nvPr>
        </p:nvSpPr>
        <p:spPr>
          <a:xfrm>
            <a:off x="1546549" y="348665"/>
            <a:ext cx="8911687" cy="843321"/>
          </a:xfrm>
        </p:spPr>
        <p:txBody>
          <a:bodyPr>
            <a:normAutofit fontScale="90000"/>
          </a:bodyPr>
          <a:lstStyle/>
          <a:p>
            <a:r>
              <a:rPr lang="en-GB" b="1" dirty="0">
                <a:solidFill>
                  <a:srgbClr val="178DBB"/>
                </a:solidFill>
              </a:rPr>
              <a:t>National Task-Force for Primary Languages</a:t>
            </a:r>
            <a:r>
              <a:rPr lang="en-GB" dirty="0">
                <a:solidFill>
                  <a:schemeClr val="tx1"/>
                </a:solidFill>
              </a:rPr>
              <a:t/>
            </a:r>
            <a:br>
              <a:rPr lang="en-GB" dirty="0">
                <a:solidFill>
                  <a:schemeClr val="tx1"/>
                </a:solidFill>
              </a:rPr>
            </a:br>
            <a:r>
              <a:rPr lang="en-GB" b="1" dirty="0"/>
              <a:t/>
            </a:r>
            <a:br>
              <a:rPr lang="en-GB" b="1" dirty="0"/>
            </a:br>
            <a:r>
              <a:rPr lang="en-GB" dirty="0"/>
              <a:t/>
            </a:r>
            <a:br>
              <a:rPr lang="en-GB" dirty="0"/>
            </a:br>
            <a:endParaRPr lang="en-GB" dirty="0"/>
          </a:p>
        </p:txBody>
      </p:sp>
      <p:sp>
        <p:nvSpPr>
          <p:cNvPr id="3" name="Content Placeholder 2">
            <a:extLst>
              <a:ext uri="{FF2B5EF4-FFF2-40B4-BE49-F238E27FC236}">
                <a16:creationId xmlns:a16="http://schemas.microsoft.com/office/drawing/2014/main" xmlns="" id="{27584AC3-0F67-4407-9B97-57A81DD80CC5}"/>
              </a:ext>
            </a:extLst>
          </p:cNvPr>
          <p:cNvSpPr>
            <a:spLocks noGrp="1"/>
          </p:cNvSpPr>
          <p:nvPr>
            <p:ph idx="1"/>
          </p:nvPr>
        </p:nvSpPr>
        <p:spPr>
          <a:xfrm>
            <a:off x="1519668" y="1326193"/>
            <a:ext cx="9560402" cy="5115289"/>
          </a:xfrm>
        </p:spPr>
        <p:txBody>
          <a:bodyPr>
            <a:normAutofit fontScale="85000" lnSpcReduction="20000"/>
          </a:bodyPr>
          <a:lstStyle/>
          <a:p>
            <a:pPr marL="0" indent="0">
              <a:buNone/>
            </a:pPr>
            <a:endParaRPr lang="en-GB" sz="200" dirty="0">
              <a:solidFill>
                <a:schemeClr val="tx1"/>
              </a:solidFill>
            </a:endParaRPr>
          </a:p>
          <a:p>
            <a:pPr marL="0" indent="0">
              <a:buNone/>
            </a:pPr>
            <a:r>
              <a:rPr lang="en-GB" sz="2900" b="1" dirty="0">
                <a:solidFill>
                  <a:srgbClr val="178DBB"/>
                </a:solidFill>
              </a:rPr>
              <a:t>The central purpose of the NTPL </a:t>
            </a:r>
            <a:r>
              <a:rPr lang="en-GB" sz="2900" dirty="0">
                <a:solidFill>
                  <a:schemeClr val="tx1"/>
                </a:solidFill>
              </a:rPr>
              <a:t>would be to support school-led improvement in the teaching of languages: </a:t>
            </a:r>
          </a:p>
          <a:p>
            <a:pPr>
              <a:buFont typeface="Wingdings 3" panose="05040102010807070707" pitchFamily="18" charset="2"/>
              <a:buChar char=""/>
            </a:pPr>
            <a:r>
              <a:rPr lang="en-GB" sz="2500" b="1" dirty="0" smtClean="0">
                <a:solidFill>
                  <a:schemeClr val="tx1"/>
                </a:solidFill>
              </a:rPr>
              <a:t>Research-informed </a:t>
            </a:r>
            <a:r>
              <a:rPr lang="en-GB" sz="2500" b="1" dirty="0">
                <a:solidFill>
                  <a:schemeClr val="tx1"/>
                </a:solidFill>
              </a:rPr>
              <a:t>professional development programmes </a:t>
            </a:r>
            <a:r>
              <a:rPr lang="en-GB" sz="2500" dirty="0">
                <a:solidFill>
                  <a:schemeClr val="tx1"/>
                </a:solidFill>
              </a:rPr>
              <a:t>(ITE and CPD); </a:t>
            </a:r>
            <a:endParaRPr lang="en-GB" sz="2500" dirty="0" smtClean="0">
              <a:solidFill>
                <a:schemeClr val="tx1"/>
              </a:solidFill>
            </a:endParaRPr>
          </a:p>
          <a:p>
            <a:pPr>
              <a:buFont typeface="Wingdings 3" panose="05040102010807070707" pitchFamily="18" charset="2"/>
              <a:buChar char=""/>
            </a:pPr>
            <a:r>
              <a:rPr lang="en-GB" sz="2500" b="1" dirty="0" smtClean="0">
                <a:solidFill>
                  <a:schemeClr val="tx1"/>
                </a:solidFill>
              </a:rPr>
              <a:t>Up-to-date </a:t>
            </a:r>
            <a:r>
              <a:rPr lang="en-GB" sz="2500" b="1" dirty="0">
                <a:solidFill>
                  <a:schemeClr val="tx1"/>
                </a:solidFill>
              </a:rPr>
              <a:t>online information on effective teaching methods</a:t>
            </a:r>
            <a:r>
              <a:rPr lang="en-GB" sz="2500" dirty="0">
                <a:solidFill>
                  <a:schemeClr val="tx1"/>
                </a:solidFill>
              </a:rPr>
              <a:t>;</a:t>
            </a:r>
          </a:p>
          <a:p>
            <a:pPr>
              <a:buFont typeface="Wingdings 3" panose="05040102010807070707" pitchFamily="18" charset="2"/>
              <a:buChar char=""/>
            </a:pPr>
            <a:r>
              <a:rPr lang="en-GB" sz="2500" b="1" dirty="0">
                <a:solidFill>
                  <a:schemeClr val="tx1"/>
                </a:solidFill>
              </a:rPr>
              <a:t>Accessible summaries of research</a:t>
            </a:r>
            <a:r>
              <a:rPr lang="en-GB" sz="2500" dirty="0">
                <a:solidFill>
                  <a:schemeClr val="tx1"/>
                </a:solidFill>
              </a:rPr>
              <a:t> on primary language learning and teaching;  </a:t>
            </a:r>
            <a:endParaRPr lang="en-GB" sz="2500" dirty="0" smtClean="0">
              <a:solidFill>
                <a:schemeClr val="tx1"/>
              </a:solidFill>
            </a:endParaRPr>
          </a:p>
          <a:p>
            <a:pPr>
              <a:buFont typeface="Wingdings 3" panose="05040102010807070707" pitchFamily="18" charset="2"/>
              <a:buChar char=""/>
            </a:pPr>
            <a:r>
              <a:rPr lang="en-GB" sz="2500" b="1" dirty="0" smtClean="0">
                <a:solidFill>
                  <a:schemeClr val="tx1"/>
                </a:solidFill>
              </a:rPr>
              <a:t>Support </a:t>
            </a:r>
            <a:r>
              <a:rPr lang="en-GB" sz="2500" b="1" dirty="0">
                <a:solidFill>
                  <a:schemeClr val="tx1"/>
                </a:solidFill>
              </a:rPr>
              <a:t>for the development of strategic learning networks </a:t>
            </a:r>
            <a:r>
              <a:rPr lang="en-GB" sz="2500" dirty="0">
                <a:solidFill>
                  <a:schemeClr val="tx1"/>
                </a:solidFill>
              </a:rPr>
              <a:t>of primary and secondary language teachers;</a:t>
            </a:r>
          </a:p>
          <a:p>
            <a:pPr>
              <a:buFont typeface="Wingdings 3" panose="05040102010807070707" pitchFamily="18" charset="2"/>
              <a:buChar char=""/>
            </a:pPr>
            <a:r>
              <a:rPr lang="en-GB" sz="2500" b="1" dirty="0">
                <a:solidFill>
                  <a:schemeClr val="tx1"/>
                </a:solidFill>
              </a:rPr>
              <a:t>Language up-skilling of primary practitioners</a:t>
            </a:r>
            <a:r>
              <a:rPr lang="en-GB" sz="2500" dirty="0">
                <a:solidFill>
                  <a:schemeClr val="tx1"/>
                </a:solidFill>
              </a:rPr>
              <a:t>; </a:t>
            </a:r>
            <a:endParaRPr lang="en-GB" sz="2500" dirty="0" smtClean="0">
              <a:solidFill>
                <a:schemeClr val="tx1"/>
              </a:solidFill>
            </a:endParaRPr>
          </a:p>
          <a:p>
            <a:pPr>
              <a:buFont typeface="Wingdings 3" panose="05040102010807070707" pitchFamily="18" charset="2"/>
              <a:buChar char=""/>
            </a:pPr>
            <a:r>
              <a:rPr lang="en-GB" sz="2500" b="1" dirty="0" smtClean="0">
                <a:solidFill>
                  <a:schemeClr val="tx1"/>
                </a:solidFill>
              </a:rPr>
              <a:t>Opportunities </a:t>
            </a:r>
            <a:r>
              <a:rPr lang="en-GB" sz="2500" b="1" dirty="0">
                <a:solidFill>
                  <a:schemeClr val="tx1"/>
                </a:solidFill>
              </a:rPr>
              <a:t>to participate in classroom-based interventions </a:t>
            </a:r>
            <a:r>
              <a:rPr lang="en-GB" sz="2500" dirty="0">
                <a:solidFill>
                  <a:schemeClr val="tx1"/>
                </a:solidFill>
              </a:rPr>
              <a:t>to improve the quality of teaching and learning and pupil outcomes;</a:t>
            </a:r>
          </a:p>
          <a:p>
            <a:pPr>
              <a:buFont typeface="Wingdings 3" panose="05040102010807070707" pitchFamily="18" charset="2"/>
              <a:buChar char=""/>
            </a:pPr>
            <a:r>
              <a:rPr lang="en-GB" sz="2500" b="1" dirty="0">
                <a:solidFill>
                  <a:schemeClr val="tx1"/>
                </a:solidFill>
              </a:rPr>
              <a:t>Large scale research </a:t>
            </a:r>
            <a:r>
              <a:rPr lang="en-GB" sz="2500" dirty="0">
                <a:solidFill>
                  <a:schemeClr val="tx1"/>
                </a:solidFill>
              </a:rPr>
              <a:t>(subject to funding) on key priorities in relation to language learning.</a:t>
            </a:r>
          </a:p>
          <a:p>
            <a:pPr lvl="2"/>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4" name="Slide Number Placeholder 3">
            <a:extLst>
              <a:ext uri="{FF2B5EF4-FFF2-40B4-BE49-F238E27FC236}">
                <a16:creationId xmlns:a16="http://schemas.microsoft.com/office/drawing/2014/main" xmlns="" id="{0D6261AF-EF70-46BF-9CE5-AB9D71B47F4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2" descr="RiPLlogo circle">
            <a:extLst>
              <a:ext uri="{FF2B5EF4-FFF2-40B4-BE49-F238E27FC236}">
                <a16:creationId xmlns:a16="http://schemas.microsoft.com/office/drawing/2014/main" xmlns="" id="{0C59920E-4953-4B4A-A080-A54066EE9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27056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743F9-5248-451B-865E-E8097296268B}"/>
              </a:ext>
            </a:extLst>
          </p:cNvPr>
          <p:cNvSpPr>
            <a:spLocks noGrp="1"/>
          </p:cNvSpPr>
          <p:nvPr>
            <p:ph type="ctrTitle"/>
          </p:nvPr>
        </p:nvSpPr>
        <p:spPr>
          <a:xfrm>
            <a:off x="1638300" y="1134762"/>
            <a:ext cx="8915399" cy="2540593"/>
          </a:xfrm>
        </p:spPr>
        <p:txBody>
          <a:bodyPr>
            <a:normAutofit fontScale="90000"/>
          </a:bodyPr>
          <a:lstStyle/>
          <a:p>
            <a:pPr algn="ctr"/>
            <a:r>
              <a:rPr lang="en-GB" b="1" dirty="0"/>
              <a:t>White Paper</a:t>
            </a:r>
            <a:r>
              <a:rPr lang="en-GB" dirty="0"/>
              <a:t/>
            </a:r>
            <a:br>
              <a:rPr lang="en-GB" dirty="0"/>
            </a:br>
            <a:r>
              <a:rPr lang="en-GB" sz="4400" dirty="0"/>
              <a:t>Primary Languages Policy in England – </a:t>
            </a:r>
            <a:r>
              <a:rPr lang="en-GB" dirty="0"/>
              <a:t/>
            </a:r>
            <a:br>
              <a:rPr lang="en-GB" dirty="0"/>
            </a:br>
            <a:r>
              <a:rPr lang="en-GB" sz="4000" dirty="0"/>
              <a:t>The Way Forward</a:t>
            </a:r>
          </a:p>
        </p:txBody>
      </p:sp>
      <p:sp>
        <p:nvSpPr>
          <p:cNvPr id="3" name="Subtitle 2">
            <a:extLst>
              <a:ext uri="{FF2B5EF4-FFF2-40B4-BE49-F238E27FC236}">
                <a16:creationId xmlns:a16="http://schemas.microsoft.com/office/drawing/2014/main" xmlns="" id="{8836F70B-9FB7-464E-B273-1390920BC9C6}"/>
              </a:ext>
            </a:extLst>
          </p:cNvPr>
          <p:cNvSpPr>
            <a:spLocks noGrp="1"/>
          </p:cNvSpPr>
          <p:nvPr>
            <p:ph type="subTitle" idx="1"/>
          </p:nvPr>
        </p:nvSpPr>
        <p:spPr>
          <a:xfrm>
            <a:off x="1817687" y="4145872"/>
            <a:ext cx="8915399" cy="1242874"/>
          </a:xfrm>
        </p:spPr>
        <p:txBody>
          <a:bodyPr>
            <a:noAutofit/>
          </a:bodyPr>
          <a:lstStyle/>
          <a:p>
            <a:pPr algn="ctr"/>
            <a:r>
              <a:rPr lang="en-GB" sz="2000" dirty="0"/>
              <a:t>With </a:t>
            </a:r>
            <a:r>
              <a:rPr lang="en-GB" sz="2000" dirty="0" smtClean="0"/>
              <a:t>thanks </a:t>
            </a:r>
            <a:r>
              <a:rPr lang="en-GB" sz="2000" dirty="0"/>
              <a:t>to the </a:t>
            </a:r>
            <a:r>
              <a:rPr lang="en-GB" sz="2000" b="1" dirty="0"/>
              <a:t>British Association for Applied Linguistics (BAAL)</a:t>
            </a:r>
            <a:r>
              <a:rPr lang="en-GB" sz="2000" dirty="0"/>
              <a:t> for supporting the </a:t>
            </a:r>
            <a:r>
              <a:rPr lang="en-GB" sz="2000" dirty="0" err="1"/>
              <a:t>RiPL</a:t>
            </a:r>
            <a:r>
              <a:rPr lang="en-GB" sz="2000" dirty="0"/>
              <a:t> Summit and the White Paper.</a:t>
            </a:r>
          </a:p>
          <a:p>
            <a:pPr algn="ctr"/>
            <a:r>
              <a:rPr lang="en-GB" sz="2000" dirty="0"/>
              <a:t>If you have any comments, please send a message to: </a:t>
            </a:r>
            <a:r>
              <a:rPr lang="en-GB" sz="2000" dirty="0" smtClean="0">
                <a:hlinkClick r:id="rId2"/>
              </a:rPr>
              <a:t>ripl@ripl.uk</a:t>
            </a:r>
            <a:r>
              <a:rPr lang="en-GB" sz="2000" dirty="0" smtClean="0"/>
              <a:t> </a:t>
            </a:r>
            <a:endParaRPr lang="en-GB" sz="2000" dirty="0"/>
          </a:p>
        </p:txBody>
      </p:sp>
      <p:sp>
        <p:nvSpPr>
          <p:cNvPr id="4" name="Slide Number Placeholder 3">
            <a:extLst>
              <a:ext uri="{FF2B5EF4-FFF2-40B4-BE49-F238E27FC236}">
                <a16:creationId xmlns:a16="http://schemas.microsoft.com/office/drawing/2014/main" xmlns="" id="{D0C0FC65-9822-4048-8D1C-91B0D8FF7BBA}"/>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Picture 5">
            <a:extLst>
              <a:ext uri="{FF2B5EF4-FFF2-40B4-BE49-F238E27FC236}">
                <a16:creationId xmlns:a16="http://schemas.microsoft.com/office/drawing/2014/main" xmlns="" id="{F6CE1678-E15E-4785-8437-6756285DAA42}"/>
              </a:ext>
            </a:extLst>
          </p:cNvPr>
          <p:cNvPicPr>
            <a:picLocks noChangeAspect="1"/>
          </p:cNvPicPr>
          <p:nvPr/>
        </p:nvPicPr>
        <p:blipFill>
          <a:blip r:embed="rId3"/>
          <a:stretch>
            <a:fillRect/>
          </a:stretch>
        </p:blipFill>
        <p:spPr>
          <a:xfrm>
            <a:off x="732844" y="206672"/>
            <a:ext cx="7314286" cy="828571"/>
          </a:xfrm>
          <a:prstGeom prst="rect">
            <a:avLst/>
          </a:prstGeom>
        </p:spPr>
      </p:pic>
      <p:pic>
        <p:nvPicPr>
          <p:cNvPr id="1027" name="Picture 3" descr="baal">
            <a:extLst>
              <a:ext uri="{FF2B5EF4-FFF2-40B4-BE49-F238E27FC236}">
                <a16:creationId xmlns:a16="http://schemas.microsoft.com/office/drawing/2014/main" xmlns="" id="{C7D127EF-6B3F-48DF-91BD-22116FF99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728" y="206671"/>
            <a:ext cx="3565963" cy="82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6">
            <a:extLst>
              <a:ext uri="{FF2B5EF4-FFF2-40B4-BE49-F238E27FC236}">
                <a16:creationId xmlns:a16="http://schemas.microsoft.com/office/drawing/2014/main" xmlns="" id="{97859A8E-5CE9-4095-8519-C0133D77411E}"/>
              </a:ext>
            </a:extLst>
          </p:cNvPr>
          <p:cNvPicPr>
            <a:picLocks noChangeAspect="1"/>
          </p:cNvPicPr>
          <p:nvPr/>
        </p:nvPicPr>
        <p:blipFill>
          <a:blip r:embed="rId5"/>
          <a:stretch>
            <a:fillRect/>
          </a:stretch>
        </p:blipFill>
        <p:spPr>
          <a:xfrm>
            <a:off x="732844" y="5690655"/>
            <a:ext cx="652464" cy="652464"/>
          </a:xfrm>
          <a:prstGeom prst="rect">
            <a:avLst/>
          </a:prstGeom>
        </p:spPr>
      </p:pic>
      <p:pic>
        <p:nvPicPr>
          <p:cNvPr id="9" name="Picture 8">
            <a:extLst>
              <a:ext uri="{FF2B5EF4-FFF2-40B4-BE49-F238E27FC236}">
                <a16:creationId xmlns:a16="http://schemas.microsoft.com/office/drawing/2014/main" xmlns="" id="{41AAD879-9ADD-47F3-9044-289ADCAA9384}"/>
              </a:ext>
            </a:extLst>
          </p:cNvPr>
          <p:cNvPicPr>
            <a:picLocks noChangeAspect="1"/>
          </p:cNvPicPr>
          <p:nvPr/>
        </p:nvPicPr>
        <p:blipFill>
          <a:blip r:embed="rId6"/>
          <a:stretch>
            <a:fillRect/>
          </a:stretch>
        </p:blipFill>
        <p:spPr>
          <a:xfrm>
            <a:off x="5092876" y="5615614"/>
            <a:ext cx="709613" cy="709613"/>
          </a:xfrm>
          <a:prstGeom prst="rect">
            <a:avLst/>
          </a:prstGeom>
        </p:spPr>
      </p:pic>
      <p:sp>
        <p:nvSpPr>
          <p:cNvPr id="10" name="TextBox 9">
            <a:extLst>
              <a:ext uri="{FF2B5EF4-FFF2-40B4-BE49-F238E27FC236}">
                <a16:creationId xmlns:a16="http://schemas.microsoft.com/office/drawing/2014/main" xmlns="" id="{74712E64-999F-47E0-BA82-84C0D94D78A2}"/>
              </a:ext>
            </a:extLst>
          </p:cNvPr>
          <p:cNvSpPr txBox="1"/>
          <p:nvPr/>
        </p:nvSpPr>
        <p:spPr>
          <a:xfrm>
            <a:off x="1385308" y="5690655"/>
            <a:ext cx="9561772" cy="646331"/>
          </a:xfrm>
          <a:prstGeom prst="rect">
            <a:avLst/>
          </a:prstGeom>
          <a:noFill/>
        </p:spPr>
        <p:txBody>
          <a:bodyPr wrap="square" rtlCol="0">
            <a:spAutoFit/>
          </a:bodyPr>
          <a:lstStyle/>
          <a:p>
            <a:r>
              <a:rPr lang="en-GB" dirty="0"/>
              <a:t> </a:t>
            </a:r>
            <a:r>
              <a:rPr lang="en-GB" dirty="0">
                <a:hlinkClick r:id="rId7"/>
              </a:rPr>
              <a:t>https://twitter.com/riplnetwork</a:t>
            </a:r>
            <a:r>
              <a:rPr lang="en-GB" dirty="0"/>
              <a:t>       </a:t>
            </a:r>
            <a:r>
              <a:rPr lang="en-GB" dirty="0" smtClean="0"/>
              <a:t>        </a:t>
            </a:r>
            <a:r>
              <a:rPr lang="en-GB" dirty="0">
                <a:hlinkClick r:id="rId8"/>
              </a:rPr>
              <a:t>https://www.facebook.com/theriplnetwork/</a:t>
            </a:r>
            <a:endParaRPr lang="en-GB" dirty="0"/>
          </a:p>
          <a:p>
            <a:endParaRPr lang="en-GB" dirty="0"/>
          </a:p>
        </p:txBody>
      </p:sp>
    </p:spTree>
    <p:extLst>
      <p:ext uri="{BB962C8B-B14F-4D97-AF65-F5344CB8AC3E}">
        <p14:creationId xmlns:p14="http://schemas.microsoft.com/office/powerpoint/2010/main" val="204891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4807-1482-4D26-84AA-5FC35B033951}"/>
              </a:ext>
            </a:extLst>
          </p:cNvPr>
          <p:cNvSpPr>
            <a:spLocks noGrp="1"/>
          </p:cNvSpPr>
          <p:nvPr>
            <p:ph type="title"/>
          </p:nvPr>
        </p:nvSpPr>
        <p:spPr>
          <a:xfrm>
            <a:off x="1760168" y="534304"/>
            <a:ext cx="8911687" cy="785590"/>
          </a:xfrm>
        </p:spPr>
        <p:txBody>
          <a:bodyPr>
            <a:normAutofit fontScale="90000"/>
          </a:bodyPr>
          <a:lstStyle/>
          <a:p>
            <a:pPr algn="ctr"/>
            <a:r>
              <a:rPr lang="en-GB" sz="4000" dirty="0" err="1"/>
              <a:t>RiPL</a:t>
            </a:r>
            <a:r>
              <a:rPr lang="en-GB" sz="4000" dirty="0"/>
              <a:t> - Research in Primary Languages</a:t>
            </a:r>
            <a:br>
              <a:rPr lang="en-GB" sz="4000" dirty="0"/>
            </a:br>
            <a:r>
              <a:rPr lang="en-GB" sz="4000" dirty="0"/>
              <a:t/>
            </a:r>
            <a:br>
              <a:rPr lang="en-GB" sz="4000" dirty="0"/>
            </a:br>
            <a:r>
              <a:rPr lang="en-GB" dirty="0"/>
              <a:t/>
            </a:r>
            <a:br>
              <a:rPr lang="en-GB" dirty="0"/>
            </a:br>
            <a:r>
              <a:rPr lang="en-GB" dirty="0"/>
              <a:t/>
            </a:r>
            <a:br>
              <a:rPr lang="en-GB" dirty="0"/>
            </a:br>
            <a:endParaRPr lang="en-GB" dirty="0"/>
          </a:p>
        </p:txBody>
      </p:sp>
      <p:sp>
        <p:nvSpPr>
          <p:cNvPr id="3" name="Content Placeholder 2">
            <a:extLst>
              <a:ext uri="{FF2B5EF4-FFF2-40B4-BE49-F238E27FC236}">
                <a16:creationId xmlns:a16="http://schemas.microsoft.com/office/drawing/2014/main" xmlns="" id="{EE394239-0077-4194-89FD-1293C1B540A5}"/>
              </a:ext>
            </a:extLst>
          </p:cNvPr>
          <p:cNvSpPr>
            <a:spLocks noGrp="1"/>
          </p:cNvSpPr>
          <p:nvPr>
            <p:ph idx="1"/>
          </p:nvPr>
        </p:nvSpPr>
        <p:spPr>
          <a:xfrm>
            <a:off x="6227179" y="1708189"/>
            <a:ext cx="5173261" cy="4525700"/>
          </a:xfrm>
        </p:spPr>
        <p:txBody>
          <a:bodyPr>
            <a:normAutofit/>
          </a:bodyPr>
          <a:lstStyle/>
          <a:p>
            <a:pPr marL="0" indent="0" algn="ctr">
              <a:buNone/>
            </a:pPr>
            <a:r>
              <a:rPr lang="en-GB" sz="2400" dirty="0"/>
              <a:t>The Research in Primary Languages (</a:t>
            </a:r>
            <a:r>
              <a:rPr lang="en-GB" sz="2400" dirty="0" err="1"/>
              <a:t>RiPL</a:t>
            </a:r>
            <a:r>
              <a:rPr lang="en-GB" sz="2400" dirty="0"/>
              <a:t>) network was born out of a series of workshops bringing together researchers and practitioners to address current issues in primary foreign language learning and teaching. A real need was felt for closer dialogue and collaboration, in order to inform policy.</a:t>
            </a:r>
            <a:br>
              <a:rPr lang="en-GB" sz="2400" dirty="0"/>
            </a:br>
            <a:endParaRPr lang="en-GB" sz="2400" dirty="0"/>
          </a:p>
        </p:txBody>
      </p:sp>
      <p:sp>
        <p:nvSpPr>
          <p:cNvPr id="4" name="Slide Number Placeholder 3">
            <a:extLst>
              <a:ext uri="{FF2B5EF4-FFF2-40B4-BE49-F238E27FC236}">
                <a16:creationId xmlns:a16="http://schemas.microsoft.com/office/drawing/2014/main" xmlns="" id="{ECF8DCD5-97FD-4C01-A33F-1266EB929DA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2" descr="RiPLlogo circle">
            <a:extLst>
              <a:ext uri="{FF2B5EF4-FFF2-40B4-BE49-F238E27FC236}">
                <a16:creationId xmlns:a16="http://schemas.microsoft.com/office/drawing/2014/main" xmlns="" id="{DF94EA7D-AC14-46DF-A779-A5114B89A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a:extLst>
              <a:ext uri="{FF2B5EF4-FFF2-40B4-BE49-F238E27FC236}">
                <a16:creationId xmlns:a16="http://schemas.microsoft.com/office/drawing/2014/main" xmlns="" id="{912623F9-1C80-4387-A834-BBF2C8263297}"/>
              </a:ext>
            </a:extLst>
          </p:cNvPr>
          <p:cNvPicPr>
            <a:picLocks noChangeAspect="1"/>
          </p:cNvPicPr>
          <p:nvPr/>
        </p:nvPicPr>
        <p:blipFill>
          <a:blip r:embed="rId3"/>
          <a:stretch>
            <a:fillRect/>
          </a:stretch>
        </p:blipFill>
        <p:spPr>
          <a:xfrm>
            <a:off x="815371" y="1840375"/>
            <a:ext cx="5295135" cy="2992454"/>
          </a:xfrm>
          <a:prstGeom prst="rect">
            <a:avLst/>
          </a:prstGeom>
        </p:spPr>
      </p:pic>
      <p:sp>
        <p:nvSpPr>
          <p:cNvPr id="9" name="TextBox 8">
            <a:extLst>
              <a:ext uri="{FF2B5EF4-FFF2-40B4-BE49-F238E27FC236}">
                <a16:creationId xmlns:a16="http://schemas.microsoft.com/office/drawing/2014/main" xmlns="" id="{F135A350-C23A-4E78-9815-FF6D375588F6}"/>
              </a:ext>
            </a:extLst>
          </p:cNvPr>
          <p:cNvSpPr txBox="1"/>
          <p:nvPr/>
        </p:nvSpPr>
        <p:spPr>
          <a:xfrm>
            <a:off x="1967697" y="5166354"/>
            <a:ext cx="3229336" cy="707886"/>
          </a:xfrm>
          <a:prstGeom prst="rect">
            <a:avLst/>
          </a:prstGeom>
          <a:noFill/>
        </p:spPr>
        <p:txBody>
          <a:bodyPr wrap="square" rtlCol="0">
            <a:spAutoFit/>
          </a:bodyPr>
          <a:lstStyle/>
          <a:p>
            <a:r>
              <a:rPr lang="en-GB" sz="4000" dirty="0">
                <a:hlinkClick r:id="rId4"/>
              </a:rPr>
              <a:t>www.ripl.uk</a:t>
            </a:r>
            <a:endParaRPr lang="en-GB" sz="4000" dirty="0"/>
          </a:p>
        </p:txBody>
      </p:sp>
    </p:spTree>
    <p:extLst>
      <p:ext uri="{BB962C8B-B14F-4D97-AF65-F5344CB8AC3E}">
        <p14:creationId xmlns:p14="http://schemas.microsoft.com/office/powerpoint/2010/main" val="157624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23D97-8F0E-468C-B4D7-E823073E0A94}"/>
              </a:ext>
            </a:extLst>
          </p:cNvPr>
          <p:cNvSpPr>
            <a:spLocks noGrp="1"/>
          </p:cNvSpPr>
          <p:nvPr>
            <p:ph type="title"/>
          </p:nvPr>
        </p:nvSpPr>
        <p:spPr>
          <a:xfrm>
            <a:off x="1461695" y="293961"/>
            <a:ext cx="8911687" cy="797595"/>
          </a:xfrm>
        </p:spPr>
        <p:txBody>
          <a:bodyPr>
            <a:normAutofit fontScale="90000"/>
          </a:bodyPr>
          <a:lstStyle/>
          <a:p>
            <a:r>
              <a:rPr lang="en-GB" b="1" dirty="0" smtClean="0"/>
              <a:t>Context</a:t>
            </a:r>
            <a:r>
              <a:rPr lang="en-GB" b="1" dirty="0"/>
              <a:t/>
            </a:r>
            <a:br>
              <a:rPr lang="en-GB" b="1" dirty="0"/>
            </a:br>
            <a:r>
              <a:rPr lang="en-GB" dirty="0"/>
              <a:t> </a:t>
            </a:r>
          </a:p>
        </p:txBody>
      </p:sp>
      <p:sp>
        <p:nvSpPr>
          <p:cNvPr id="3" name="Content Placeholder 2">
            <a:extLst>
              <a:ext uri="{FF2B5EF4-FFF2-40B4-BE49-F238E27FC236}">
                <a16:creationId xmlns:a16="http://schemas.microsoft.com/office/drawing/2014/main" xmlns="" id="{62FDF92D-F976-45DA-BBA3-9014843D29AB}"/>
              </a:ext>
            </a:extLst>
          </p:cNvPr>
          <p:cNvSpPr>
            <a:spLocks noGrp="1"/>
          </p:cNvSpPr>
          <p:nvPr>
            <p:ph idx="1"/>
          </p:nvPr>
        </p:nvSpPr>
        <p:spPr>
          <a:xfrm>
            <a:off x="1594255" y="1242656"/>
            <a:ext cx="9448706" cy="5367562"/>
          </a:xfrm>
        </p:spPr>
        <p:txBody>
          <a:bodyPr>
            <a:normAutofit/>
          </a:bodyPr>
          <a:lstStyle/>
          <a:p>
            <a:r>
              <a:rPr lang="en-GB" dirty="0" smtClean="0"/>
              <a:t>National </a:t>
            </a:r>
            <a:r>
              <a:rPr lang="en-GB" dirty="0"/>
              <a:t>Curriculum </a:t>
            </a:r>
            <a:r>
              <a:rPr lang="en-GB" dirty="0" smtClean="0"/>
              <a:t>Reform in </a:t>
            </a:r>
            <a:r>
              <a:rPr lang="en-GB" dirty="0"/>
              <a:t>2013 </a:t>
            </a:r>
            <a:endParaRPr lang="en-GB" dirty="0" smtClean="0"/>
          </a:p>
          <a:p>
            <a:r>
              <a:rPr lang="en-GB" dirty="0" smtClean="0"/>
              <a:t>September 2014: </a:t>
            </a:r>
            <a:r>
              <a:rPr lang="en-GB" dirty="0"/>
              <a:t>statutory requirement for primary schools to teach a foreign language to all children at </a:t>
            </a:r>
            <a:r>
              <a:rPr lang="en-GB" dirty="0" smtClean="0"/>
              <a:t>KS2</a:t>
            </a:r>
            <a:endParaRPr lang="en-GB" sz="600" dirty="0"/>
          </a:p>
          <a:p>
            <a:pPr lvl="1"/>
            <a:r>
              <a:rPr lang="en-GB" dirty="0"/>
              <a:t>F</a:t>
            </a:r>
            <a:r>
              <a:rPr lang="en-GB" dirty="0" smtClean="0"/>
              <a:t>ocus on </a:t>
            </a:r>
            <a:r>
              <a:rPr lang="en-GB" dirty="0"/>
              <a:t>making substantial progress in one language, ancient or </a:t>
            </a:r>
            <a:r>
              <a:rPr lang="en-GB" dirty="0" smtClean="0"/>
              <a:t>modern</a:t>
            </a:r>
            <a:r>
              <a:rPr lang="en-GB" dirty="0"/>
              <a:t>;</a:t>
            </a:r>
            <a:endParaRPr lang="en-GB" dirty="0"/>
          </a:p>
          <a:p>
            <a:pPr lvl="1"/>
            <a:r>
              <a:rPr lang="en-GB" dirty="0" smtClean="0"/>
              <a:t>High expectations</a:t>
            </a:r>
            <a:r>
              <a:rPr lang="en-GB" dirty="0"/>
              <a:t>, </a:t>
            </a:r>
            <a:r>
              <a:rPr lang="en-GB" dirty="0" smtClean="0"/>
              <a:t>strong </a:t>
            </a:r>
            <a:r>
              <a:rPr lang="en-GB" dirty="0"/>
              <a:t>school </a:t>
            </a:r>
            <a:r>
              <a:rPr lang="en-GB" dirty="0" smtClean="0"/>
              <a:t>accountability;</a:t>
            </a:r>
            <a:endParaRPr lang="en-GB" dirty="0"/>
          </a:p>
          <a:p>
            <a:pPr lvl="1"/>
            <a:r>
              <a:rPr lang="en-GB" dirty="0" smtClean="0"/>
              <a:t>KS3 to </a:t>
            </a:r>
            <a:r>
              <a:rPr lang="en-GB" dirty="0"/>
              <a:t>build on the foundations </a:t>
            </a:r>
            <a:r>
              <a:rPr lang="en-GB" dirty="0" smtClean="0"/>
              <a:t>laid </a:t>
            </a:r>
            <a:r>
              <a:rPr lang="en-GB" dirty="0"/>
              <a:t>at </a:t>
            </a:r>
            <a:r>
              <a:rPr lang="en-GB" dirty="0" smtClean="0"/>
              <a:t>KS2;</a:t>
            </a:r>
            <a:endParaRPr lang="en-GB" dirty="0"/>
          </a:p>
          <a:p>
            <a:pPr lvl="1"/>
            <a:r>
              <a:rPr lang="en-GB" dirty="0"/>
              <a:t>S</a:t>
            </a:r>
            <a:r>
              <a:rPr lang="en-GB" dirty="0" smtClean="0"/>
              <a:t>ystem </a:t>
            </a:r>
            <a:r>
              <a:rPr lang="en-GB" dirty="0"/>
              <a:t>of levels and </a:t>
            </a:r>
            <a:r>
              <a:rPr lang="en-GB" dirty="0" smtClean="0"/>
              <a:t>descriptors removed </a:t>
            </a:r>
            <a:r>
              <a:rPr lang="en-GB" dirty="0"/>
              <a:t>and not </a:t>
            </a:r>
            <a:r>
              <a:rPr lang="en-GB" dirty="0" smtClean="0"/>
              <a:t>replaced;</a:t>
            </a:r>
            <a:endParaRPr lang="en-GB" dirty="0"/>
          </a:p>
          <a:p>
            <a:pPr lvl="1"/>
            <a:r>
              <a:rPr lang="en-GB" dirty="0" smtClean="0"/>
              <a:t>Minimal oversight; schools left to interpret and implement requirement;  </a:t>
            </a:r>
          </a:p>
          <a:p>
            <a:pPr lvl="1"/>
            <a:r>
              <a:rPr lang="en-GB" dirty="0" smtClean="0"/>
              <a:t>Demise of support given by LEAs; no official guidance available e.g. about:</a:t>
            </a:r>
          </a:p>
          <a:p>
            <a:pPr lvl="2"/>
            <a:r>
              <a:rPr lang="en-GB" dirty="0" smtClean="0"/>
              <a:t>Time requirements</a:t>
            </a:r>
          </a:p>
          <a:p>
            <a:pPr lvl="2"/>
            <a:r>
              <a:rPr lang="en-GB" dirty="0" smtClean="0"/>
              <a:t>Expected attainment levels</a:t>
            </a:r>
          </a:p>
          <a:p>
            <a:pPr lvl="2"/>
            <a:r>
              <a:rPr lang="en-GB" dirty="0" smtClean="0"/>
              <a:t>Level of teacher expertise required</a:t>
            </a:r>
          </a:p>
          <a:p>
            <a:pPr lvl="2"/>
            <a:r>
              <a:rPr lang="en-GB" dirty="0" smtClean="0"/>
              <a:t>Availability of CPD</a:t>
            </a:r>
            <a:endParaRPr lang="en-GB" dirty="0"/>
          </a:p>
        </p:txBody>
      </p:sp>
      <p:sp>
        <p:nvSpPr>
          <p:cNvPr id="4" name="Slide Number Placeholder 3">
            <a:extLst>
              <a:ext uri="{FF2B5EF4-FFF2-40B4-BE49-F238E27FC236}">
                <a16:creationId xmlns:a16="http://schemas.microsoft.com/office/drawing/2014/main" xmlns="" id="{A52C25C9-28C3-4D68-A9DB-2C2981B90EA9}"/>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2" descr="RiPLlogo circle">
            <a:extLst>
              <a:ext uri="{FF2B5EF4-FFF2-40B4-BE49-F238E27FC236}">
                <a16:creationId xmlns:a16="http://schemas.microsoft.com/office/drawing/2014/main" xmlns="" id="{0245572A-4BC1-474A-96D6-4965120D2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52364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C8E3-7463-4DFF-9DAA-1BB18ED84E56}"/>
              </a:ext>
            </a:extLst>
          </p:cNvPr>
          <p:cNvSpPr>
            <a:spLocks noGrp="1"/>
          </p:cNvSpPr>
          <p:nvPr>
            <p:ph type="title"/>
          </p:nvPr>
        </p:nvSpPr>
        <p:spPr>
          <a:xfrm>
            <a:off x="1461695" y="592879"/>
            <a:ext cx="8911687" cy="838930"/>
          </a:xfrm>
        </p:spPr>
        <p:txBody>
          <a:bodyPr>
            <a:normAutofit/>
          </a:bodyPr>
          <a:lstStyle/>
          <a:p>
            <a:r>
              <a:rPr lang="en-GB" sz="3200" b="1" dirty="0" smtClean="0"/>
              <a:t>Where are we 5 years later?</a:t>
            </a:r>
            <a:endParaRPr lang="en-GB" sz="3200" b="1" dirty="0"/>
          </a:p>
        </p:txBody>
      </p:sp>
      <p:sp>
        <p:nvSpPr>
          <p:cNvPr id="3" name="Content Placeholder 2">
            <a:extLst>
              <a:ext uri="{FF2B5EF4-FFF2-40B4-BE49-F238E27FC236}">
                <a16:creationId xmlns:a16="http://schemas.microsoft.com/office/drawing/2014/main" xmlns="" id="{095E7E97-59BD-4D79-A65D-A17BEA2E3A80}"/>
              </a:ext>
            </a:extLst>
          </p:cNvPr>
          <p:cNvSpPr>
            <a:spLocks noGrp="1"/>
          </p:cNvSpPr>
          <p:nvPr>
            <p:ph idx="1"/>
          </p:nvPr>
        </p:nvSpPr>
        <p:spPr>
          <a:xfrm>
            <a:off x="1452609" y="1399151"/>
            <a:ext cx="9480503" cy="5377206"/>
          </a:xfrm>
        </p:spPr>
        <p:txBody>
          <a:bodyPr>
            <a:normAutofit/>
          </a:bodyPr>
          <a:lstStyle/>
          <a:p>
            <a:r>
              <a:rPr lang="en-GB" sz="2000" dirty="0"/>
              <a:t>In </a:t>
            </a:r>
            <a:r>
              <a:rPr lang="en-GB" sz="2000" dirty="0" smtClean="0"/>
              <a:t>Sept </a:t>
            </a:r>
            <a:r>
              <a:rPr lang="en-GB" sz="2000" dirty="0"/>
              <a:t>2018, </a:t>
            </a:r>
            <a:r>
              <a:rPr lang="en-GB" sz="2000" dirty="0" smtClean="0"/>
              <a:t>first </a:t>
            </a:r>
            <a:r>
              <a:rPr lang="en-GB" sz="2000" dirty="0"/>
              <a:t>cohort of KS2 language learners </a:t>
            </a:r>
            <a:r>
              <a:rPr lang="en-GB" sz="2000" dirty="0" smtClean="0"/>
              <a:t>moved to secondary;</a:t>
            </a:r>
          </a:p>
          <a:p>
            <a:r>
              <a:rPr lang="en-GB" dirty="0" smtClean="0"/>
              <a:t>Time to evaluate/take stock</a:t>
            </a:r>
            <a:endParaRPr lang="en-GB" dirty="0"/>
          </a:p>
          <a:p>
            <a:r>
              <a:rPr lang="en-GB" dirty="0"/>
              <a:t>Have expectations been met? What is the situation in schools?</a:t>
            </a:r>
          </a:p>
          <a:p>
            <a:endParaRPr lang="en-GB" dirty="0" smtClean="0"/>
          </a:p>
          <a:p>
            <a:pPr marL="342900" lvl="1" indent="-342900"/>
            <a:r>
              <a:rPr lang="en-GB" sz="2000" dirty="0" smtClean="0"/>
              <a:t>A team </a:t>
            </a:r>
            <a:r>
              <a:rPr lang="en-GB" sz="2000" dirty="0"/>
              <a:t>of researchers, teachers, teacher trainers, language </a:t>
            </a:r>
            <a:r>
              <a:rPr lang="en-GB" sz="2000" dirty="0" smtClean="0"/>
              <a:t>advocates set up </a:t>
            </a:r>
            <a:r>
              <a:rPr lang="en-GB" sz="2000" dirty="0" err="1" smtClean="0"/>
              <a:t>RiPL</a:t>
            </a:r>
            <a:r>
              <a:rPr lang="en-GB" sz="2000" dirty="0" smtClean="0"/>
              <a:t> to:</a:t>
            </a:r>
          </a:p>
          <a:p>
            <a:pPr lvl="1"/>
            <a:r>
              <a:rPr lang="en-GB" dirty="0" smtClean="0"/>
              <a:t>Provide jargon-free summaries of research findings to inform policy and practice</a:t>
            </a:r>
          </a:p>
          <a:p>
            <a:pPr lvl="1"/>
            <a:r>
              <a:rPr lang="en-GB" dirty="0" smtClean="0"/>
              <a:t>contribute to evidence-based policy making through engagement with major stakeholders</a:t>
            </a:r>
          </a:p>
          <a:p>
            <a:pPr lvl="1"/>
            <a:r>
              <a:rPr lang="en-GB" dirty="0" smtClean="0"/>
              <a:t>Engage with teachers to support pedagogic innovation and support</a:t>
            </a:r>
          </a:p>
          <a:p>
            <a:pPr lvl="1"/>
            <a:r>
              <a:rPr lang="en-GB" dirty="0" smtClean="0"/>
              <a:t>Website, blog, monthly newsletter</a:t>
            </a:r>
          </a:p>
          <a:p>
            <a:pPr lvl="1"/>
            <a:endParaRPr lang="en-GB" b="1" dirty="0">
              <a:solidFill>
                <a:srgbClr val="178DBB"/>
              </a:solidFill>
            </a:endParaRPr>
          </a:p>
          <a:p>
            <a:endParaRPr lang="en-GB" b="1" dirty="0">
              <a:solidFill>
                <a:srgbClr val="178DBB"/>
              </a:solidFill>
            </a:endParaRPr>
          </a:p>
        </p:txBody>
      </p:sp>
      <p:sp>
        <p:nvSpPr>
          <p:cNvPr id="4" name="Slide Number Placeholder 3">
            <a:extLst>
              <a:ext uri="{FF2B5EF4-FFF2-40B4-BE49-F238E27FC236}">
                <a16:creationId xmlns:a16="http://schemas.microsoft.com/office/drawing/2014/main" xmlns="" id="{D942026B-2B5A-4143-BE19-D38C4260820B}"/>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03" y="5603697"/>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9391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C8E3-7463-4DFF-9DAA-1BB18ED84E56}"/>
              </a:ext>
            </a:extLst>
          </p:cNvPr>
          <p:cNvSpPr>
            <a:spLocks noGrp="1"/>
          </p:cNvSpPr>
          <p:nvPr>
            <p:ph type="title"/>
          </p:nvPr>
        </p:nvSpPr>
        <p:spPr>
          <a:xfrm>
            <a:off x="1461695" y="592879"/>
            <a:ext cx="8911687" cy="838930"/>
          </a:xfrm>
        </p:spPr>
        <p:txBody>
          <a:bodyPr>
            <a:normAutofit/>
          </a:bodyPr>
          <a:lstStyle/>
          <a:p>
            <a:r>
              <a:rPr lang="en-GB" sz="3200" b="1" dirty="0" err="1" smtClean="0"/>
              <a:t>RiPL</a:t>
            </a:r>
            <a:r>
              <a:rPr lang="en-GB" sz="3200" b="1" dirty="0" smtClean="0"/>
              <a:t> Policy Summit, November 2018</a:t>
            </a:r>
            <a:endParaRPr lang="en-GB" sz="3200" b="1" dirty="0"/>
          </a:p>
        </p:txBody>
      </p:sp>
      <p:sp>
        <p:nvSpPr>
          <p:cNvPr id="3" name="Content Placeholder 2">
            <a:extLst>
              <a:ext uri="{FF2B5EF4-FFF2-40B4-BE49-F238E27FC236}">
                <a16:creationId xmlns:a16="http://schemas.microsoft.com/office/drawing/2014/main" xmlns="" id="{095E7E97-59BD-4D79-A65D-A17BEA2E3A80}"/>
              </a:ext>
            </a:extLst>
          </p:cNvPr>
          <p:cNvSpPr>
            <a:spLocks noGrp="1"/>
          </p:cNvSpPr>
          <p:nvPr>
            <p:ph idx="1"/>
          </p:nvPr>
        </p:nvSpPr>
        <p:spPr>
          <a:xfrm>
            <a:off x="1452609" y="1399151"/>
            <a:ext cx="9480503" cy="5377206"/>
          </a:xfrm>
        </p:spPr>
        <p:txBody>
          <a:bodyPr>
            <a:normAutofit/>
          </a:bodyPr>
          <a:lstStyle/>
          <a:p>
            <a:pPr marL="0" indent="0">
              <a:buNone/>
            </a:pPr>
            <a:r>
              <a:rPr lang="en-GB" sz="2400" b="1" dirty="0" smtClean="0"/>
              <a:t>Aims:</a:t>
            </a:r>
          </a:p>
          <a:p>
            <a:r>
              <a:rPr lang="en-GB" dirty="0" smtClean="0"/>
              <a:t>To bring together major stakeholders: researchers, teachers, school leadership, Ofsted, </a:t>
            </a:r>
            <a:r>
              <a:rPr lang="en-GB" dirty="0" err="1" smtClean="0"/>
              <a:t>DfE</a:t>
            </a:r>
            <a:r>
              <a:rPr lang="en-GB" dirty="0" smtClean="0"/>
              <a:t>, British Academy, Academy chains, cultural partners in order to:</a:t>
            </a:r>
          </a:p>
          <a:p>
            <a:pPr lvl="1"/>
            <a:r>
              <a:rPr lang="en-GB" dirty="0" smtClean="0"/>
              <a:t>Discuss current provision, challenges and potential solutions;</a:t>
            </a:r>
          </a:p>
          <a:p>
            <a:pPr lvl="1"/>
            <a:r>
              <a:rPr lang="en-GB" dirty="0" smtClean="0"/>
              <a:t>Agree a confirmatory position;</a:t>
            </a:r>
          </a:p>
          <a:p>
            <a:pPr lvl="1"/>
            <a:r>
              <a:rPr lang="en-GB" dirty="0" smtClean="0"/>
              <a:t>Co-construct a White Paper to develop a strategy for the effective implementation of the primary languages strategy.</a:t>
            </a:r>
          </a:p>
          <a:p>
            <a:pPr lvl="1"/>
            <a:r>
              <a:rPr lang="en-GB" dirty="0" smtClean="0"/>
              <a:t>Funded by a BAAL (British Association for Applied Linguistics) ‘</a:t>
            </a:r>
            <a:r>
              <a:rPr lang="en-GB" i="1" dirty="0" smtClean="0"/>
              <a:t>Applying Linguistics’ </a:t>
            </a:r>
            <a:r>
              <a:rPr lang="en-GB" dirty="0" smtClean="0"/>
              <a:t>grant</a:t>
            </a:r>
            <a:endParaRPr lang="en-GB" dirty="0"/>
          </a:p>
          <a:p>
            <a:pPr lvl="1"/>
            <a:endParaRPr lang="en-GB" dirty="0" smtClean="0"/>
          </a:p>
          <a:p>
            <a:r>
              <a:rPr lang="en-GB" dirty="0" smtClean="0"/>
              <a:t>Policy briefings circulated beforehand;</a:t>
            </a:r>
          </a:p>
          <a:p>
            <a:r>
              <a:rPr lang="en-GB" dirty="0" smtClean="0"/>
              <a:t>Presentations from major stakeholders. </a:t>
            </a:r>
          </a:p>
        </p:txBody>
      </p:sp>
      <p:sp>
        <p:nvSpPr>
          <p:cNvPr id="4" name="Slide Number Placeholder 3">
            <a:extLst>
              <a:ext uri="{FF2B5EF4-FFF2-40B4-BE49-F238E27FC236}">
                <a16:creationId xmlns:a16="http://schemas.microsoft.com/office/drawing/2014/main" xmlns="" id="{D942026B-2B5A-4143-BE19-D38C4260820B}"/>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03" y="5603697"/>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5748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A61B86-6A79-4BEC-A953-C1A9265CCD6F}"/>
              </a:ext>
            </a:extLst>
          </p:cNvPr>
          <p:cNvSpPr>
            <a:spLocks noGrp="1"/>
          </p:cNvSpPr>
          <p:nvPr>
            <p:ph type="title"/>
          </p:nvPr>
        </p:nvSpPr>
        <p:spPr>
          <a:xfrm>
            <a:off x="1461695" y="404813"/>
            <a:ext cx="8911687" cy="739177"/>
          </a:xfrm>
        </p:spPr>
        <p:txBody>
          <a:bodyPr/>
          <a:lstStyle/>
          <a:p>
            <a:r>
              <a:rPr lang="en-GB" b="1" dirty="0" smtClean="0"/>
              <a:t>Input from </a:t>
            </a:r>
            <a:r>
              <a:rPr lang="en-GB" b="1" dirty="0"/>
              <a:t>research</a:t>
            </a:r>
            <a:endParaRPr lang="en-GB" dirty="0"/>
          </a:p>
        </p:txBody>
      </p:sp>
      <p:sp>
        <p:nvSpPr>
          <p:cNvPr id="3" name="Content Placeholder 2">
            <a:extLst>
              <a:ext uri="{FF2B5EF4-FFF2-40B4-BE49-F238E27FC236}">
                <a16:creationId xmlns:a16="http://schemas.microsoft.com/office/drawing/2014/main" xmlns="" id="{92F8522C-3EDA-4B24-8A7B-748080689E4B}"/>
              </a:ext>
            </a:extLst>
          </p:cNvPr>
          <p:cNvSpPr>
            <a:spLocks noGrp="1"/>
          </p:cNvSpPr>
          <p:nvPr>
            <p:ph idx="1"/>
          </p:nvPr>
        </p:nvSpPr>
        <p:spPr>
          <a:xfrm>
            <a:off x="1538928" y="1269507"/>
            <a:ext cx="9543495" cy="5588493"/>
          </a:xfrm>
        </p:spPr>
        <p:txBody>
          <a:bodyPr>
            <a:normAutofit/>
          </a:bodyPr>
          <a:lstStyle/>
          <a:p>
            <a:pPr marL="0" indent="0">
              <a:buNone/>
            </a:pPr>
            <a:r>
              <a:rPr lang="en-GB" b="1" dirty="0" smtClean="0"/>
              <a:t>Policy </a:t>
            </a:r>
            <a:r>
              <a:rPr lang="en-GB" b="1" dirty="0"/>
              <a:t>decisions </a:t>
            </a:r>
            <a:r>
              <a:rPr lang="en-GB" b="1" dirty="0" smtClean="0"/>
              <a:t>need to be based on:</a:t>
            </a:r>
          </a:p>
          <a:p>
            <a:pPr marL="685800" lvl="1"/>
            <a:r>
              <a:rPr lang="en-GB" dirty="0" smtClean="0"/>
              <a:t>research-informed </a:t>
            </a:r>
            <a:r>
              <a:rPr lang="en-GB" dirty="0"/>
              <a:t>understanding of how primary children learn a new </a:t>
            </a:r>
            <a:r>
              <a:rPr lang="en-GB" dirty="0" smtClean="0"/>
              <a:t>language;</a:t>
            </a:r>
          </a:p>
          <a:p>
            <a:pPr marL="685800" lvl="1"/>
            <a:r>
              <a:rPr lang="en-GB" dirty="0" smtClean="0"/>
              <a:t>the </a:t>
            </a:r>
            <a:r>
              <a:rPr lang="en-GB" dirty="0"/>
              <a:t>conditions which make it possible for pupils to make </a:t>
            </a:r>
            <a:r>
              <a:rPr lang="en-GB" dirty="0" smtClean="0"/>
              <a:t>progress. </a:t>
            </a:r>
            <a:endParaRPr lang="en-GB" dirty="0"/>
          </a:p>
          <a:p>
            <a:pPr marL="0" indent="0">
              <a:buNone/>
            </a:pPr>
            <a:r>
              <a:rPr lang="en-GB" sz="200" dirty="0"/>
              <a:t> </a:t>
            </a:r>
          </a:p>
          <a:p>
            <a:r>
              <a:rPr lang="en-GB" b="1" dirty="0">
                <a:solidFill>
                  <a:srgbClr val="178DBB"/>
                </a:solidFill>
              </a:rPr>
              <a:t>Key insights are provided by recent research, with clear implications for practice</a:t>
            </a:r>
            <a:r>
              <a:rPr lang="en-GB" dirty="0"/>
              <a:t>.</a:t>
            </a:r>
          </a:p>
          <a:p>
            <a:endParaRPr lang="en-GB" b="1" dirty="0">
              <a:solidFill>
                <a:srgbClr val="178DBB"/>
              </a:solidFill>
            </a:endParaRPr>
          </a:p>
          <a:p>
            <a:pPr lvl="1"/>
            <a:r>
              <a:rPr lang="en-GB" sz="1800" dirty="0" smtClean="0"/>
              <a:t>During </a:t>
            </a:r>
            <a:r>
              <a:rPr lang="en-GB" sz="1800" dirty="0"/>
              <a:t>much of middle childhood children learn implicitly and need rich and plentiful input for learning to take place: enough time needs to be allocated to language </a:t>
            </a:r>
            <a:r>
              <a:rPr lang="en-GB" sz="1800" dirty="0" smtClean="0"/>
              <a:t>learning </a:t>
            </a:r>
            <a:r>
              <a:rPr lang="en-GB" sz="1800" dirty="0" smtClean="0">
                <a:sym typeface="Wingdings" panose="05000000000000000000" pitchFamily="2" charset="2"/>
              </a:rPr>
              <a:t> </a:t>
            </a:r>
            <a:r>
              <a:rPr lang="en-GB" sz="1800" b="1" dirty="0" smtClean="0">
                <a:sym typeface="Wingdings" panose="05000000000000000000" pitchFamily="2" charset="2"/>
              </a:rPr>
              <a:t>r</a:t>
            </a:r>
            <a:r>
              <a:rPr lang="en-GB" sz="1800" b="1" dirty="0" smtClean="0"/>
              <a:t>ich </a:t>
            </a:r>
            <a:r>
              <a:rPr lang="en-GB" sz="1800" b="1" dirty="0"/>
              <a:t>and plentiful </a:t>
            </a:r>
            <a:r>
              <a:rPr lang="en-GB" sz="1800" b="1" dirty="0" smtClean="0"/>
              <a:t>input</a:t>
            </a:r>
            <a:endParaRPr lang="en-GB" sz="1800" dirty="0"/>
          </a:p>
          <a:p>
            <a:pPr lvl="1"/>
            <a:r>
              <a:rPr lang="en-GB" sz="1800" dirty="0" smtClean="0"/>
              <a:t>Middle </a:t>
            </a:r>
            <a:r>
              <a:rPr lang="en-GB" sz="1800" dirty="0"/>
              <a:t>childhood is characterised by very active cognitive development: activities need to be enjoyable but should also capitalise on emergent learning strategies and cognitive changes </a:t>
            </a:r>
            <a:r>
              <a:rPr lang="en-GB" sz="1800" dirty="0" smtClean="0"/>
              <a:t>towards the end of </a:t>
            </a:r>
            <a:r>
              <a:rPr lang="en-GB" sz="1800" dirty="0"/>
              <a:t>middle </a:t>
            </a:r>
            <a:r>
              <a:rPr lang="en-GB" sz="1800" dirty="0" smtClean="0"/>
              <a:t>childhood </a:t>
            </a:r>
            <a:r>
              <a:rPr lang="en-GB" sz="1800" b="1" dirty="0" smtClean="0">
                <a:sym typeface="Wingdings" panose="05000000000000000000" pitchFamily="2" charset="2"/>
              </a:rPr>
              <a:t> appropriate activities</a:t>
            </a:r>
            <a:endParaRPr lang="en-GB" sz="1600" dirty="0"/>
          </a:p>
        </p:txBody>
      </p:sp>
      <p:sp>
        <p:nvSpPr>
          <p:cNvPr id="4" name="Slide Number Placeholder 3">
            <a:extLst>
              <a:ext uri="{FF2B5EF4-FFF2-40B4-BE49-F238E27FC236}">
                <a16:creationId xmlns:a16="http://schemas.microsoft.com/office/drawing/2014/main" xmlns="" id="{420AD38B-F219-4FAE-B338-75A25AAF155E}"/>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2" descr="RiPLlogo circle">
            <a:extLst>
              <a:ext uri="{FF2B5EF4-FFF2-40B4-BE49-F238E27FC236}">
                <a16:creationId xmlns:a16="http://schemas.microsoft.com/office/drawing/2014/main" xmlns="" id="{AC055880-5D22-4862-8CD7-1C0BD7014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2600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F8522C-3EDA-4B24-8A7B-748080689E4B}"/>
              </a:ext>
            </a:extLst>
          </p:cNvPr>
          <p:cNvSpPr>
            <a:spLocks noGrp="1"/>
          </p:cNvSpPr>
          <p:nvPr>
            <p:ph idx="1"/>
          </p:nvPr>
        </p:nvSpPr>
        <p:spPr>
          <a:xfrm>
            <a:off x="1563422" y="893950"/>
            <a:ext cx="9543495" cy="5588493"/>
          </a:xfrm>
        </p:spPr>
        <p:txBody>
          <a:bodyPr>
            <a:normAutofit fontScale="92500" lnSpcReduction="10000"/>
          </a:bodyPr>
          <a:lstStyle/>
          <a:p>
            <a:r>
              <a:rPr lang="en-GB" sz="2000" dirty="0" smtClean="0"/>
              <a:t>Strong </a:t>
            </a:r>
            <a:r>
              <a:rPr lang="en-GB" sz="2000" dirty="0"/>
              <a:t>early L1 literacy skills </a:t>
            </a:r>
            <a:r>
              <a:rPr lang="en-GB" sz="2000" dirty="0" smtClean="0"/>
              <a:t>associated </a:t>
            </a:r>
            <a:r>
              <a:rPr lang="en-GB" sz="2000" dirty="0"/>
              <a:t>with higher FL attainment: links with L1 literacy and the languages children know and are learning need to be strengthened, for both monolingual and </a:t>
            </a:r>
            <a:r>
              <a:rPr lang="en-GB" sz="2000" dirty="0" smtClean="0"/>
              <a:t>EAL children </a:t>
            </a:r>
            <a:r>
              <a:rPr lang="en-GB" sz="2000" dirty="0" smtClean="0">
                <a:sym typeface="Wingdings" panose="05000000000000000000" pitchFamily="2" charset="2"/>
              </a:rPr>
              <a:t> </a:t>
            </a:r>
            <a:r>
              <a:rPr lang="en-GB" sz="2000" b="1" dirty="0" smtClean="0">
                <a:sym typeface="Wingdings" panose="05000000000000000000" pitchFamily="2" charset="2"/>
              </a:rPr>
              <a:t>develop me</a:t>
            </a:r>
            <a:r>
              <a:rPr lang="en-GB" sz="2000" b="1" dirty="0" smtClean="0"/>
              <a:t>talinguistic </a:t>
            </a:r>
            <a:r>
              <a:rPr lang="en-GB" sz="2000" b="1" dirty="0"/>
              <a:t>awareness and links to L1 </a:t>
            </a:r>
            <a:r>
              <a:rPr lang="en-GB" sz="2000" b="1" dirty="0" smtClean="0"/>
              <a:t>Literacy</a:t>
            </a:r>
            <a:r>
              <a:rPr lang="en-GB" sz="2000" dirty="0" smtClean="0"/>
              <a:t> </a:t>
            </a:r>
          </a:p>
          <a:p>
            <a:endParaRPr lang="en-GB" sz="2000" dirty="0"/>
          </a:p>
          <a:p>
            <a:r>
              <a:rPr lang="en-GB" sz="2000" b="1" dirty="0"/>
              <a:t>Progress motivates</a:t>
            </a:r>
            <a:r>
              <a:rPr lang="en-GB" sz="2000" dirty="0"/>
              <a:t>:  ensure clearly planned progression to boost motivation and increase uptake of languages in later </a:t>
            </a:r>
            <a:r>
              <a:rPr lang="en-GB" sz="2000" dirty="0" smtClean="0"/>
              <a:t>years</a:t>
            </a:r>
            <a:r>
              <a:rPr lang="en-GB" sz="2000" dirty="0"/>
              <a:t> </a:t>
            </a:r>
            <a:r>
              <a:rPr lang="en-GB" sz="2000" b="1" dirty="0" smtClean="0">
                <a:sym typeface="Wingdings" panose="05000000000000000000" pitchFamily="2" charset="2"/>
              </a:rPr>
              <a:t> clear progression</a:t>
            </a:r>
            <a:endParaRPr lang="en-GB" sz="2000" dirty="0" smtClean="0"/>
          </a:p>
          <a:p>
            <a:endParaRPr lang="en-GB" sz="2000" dirty="0"/>
          </a:p>
          <a:p>
            <a:r>
              <a:rPr lang="en-GB" sz="2000" dirty="0"/>
              <a:t>Central importance of </a:t>
            </a:r>
            <a:r>
              <a:rPr lang="en-GB" sz="2000" b="1" dirty="0"/>
              <a:t>context in which children learn</a:t>
            </a:r>
            <a:r>
              <a:rPr lang="en-GB" sz="2000" dirty="0"/>
              <a:t>: Teaching time, teacher language proficiency, and teaching approach play a very important </a:t>
            </a:r>
            <a:r>
              <a:rPr lang="en-GB" sz="2000" dirty="0" smtClean="0"/>
              <a:t>role;</a:t>
            </a:r>
          </a:p>
          <a:p>
            <a:endParaRPr lang="en-GB" sz="2000" dirty="0" smtClean="0"/>
          </a:p>
          <a:p>
            <a:r>
              <a:rPr lang="en-GB" sz="2000" dirty="0" smtClean="0"/>
              <a:t>Increased </a:t>
            </a:r>
            <a:r>
              <a:rPr lang="en-GB" sz="2000" dirty="0" smtClean="0"/>
              <a:t>number </a:t>
            </a:r>
            <a:r>
              <a:rPr lang="en-GB" sz="2000" dirty="0"/>
              <a:t>of </a:t>
            </a:r>
            <a:r>
              <a:rPr lang="en-GB" sz="2000" dirty="0" smtClean="0"/>
              <a:t>EAL pupils </a:t>
            </a:r>
            <a:r>
              <a:rPr lang="en-GB" sz="2000" b="1" dirty="0" smtClean="0">
                <a:sym typeface="Wingdings" panose="05000000000000000000" pitchFamily="2" charset="2"/>
              </a:rPr>
              <a:t></a:t>
            </a:r>
            <a:r>
              <a:rPr lang="en-GB" sz="2000" dirty="0" smtClean="0">
                <a:sym typeface="Wingdings" panose="05000000000000000000" pitchFamily="2" charset="2"/>
              </a:rPr>
              <a:t> </a:t>
            </a:r>
            <a:r>
              <a:rPr lang="en-GB" sz="2000" b="1" dirty="0" smtClean="0"/>
              <a:t>recognise </a:t>
            </a:r>
            <a:r>
              <a:rPr lang="en-GB" sz="2000" b="1" dirty="0"/>
              <a:t>and draw upon the multilingualism of EAL children in the language </a:t>
            </a:r>
            <a:r>
              <a:rPr lang="en-GB" sz="2000" b="1" dirty="0" smtClean="0"/>
              <a:t>classroom</a:t>
            </a:r>
          </a:p>
          <a:p>
            <a:endParaRPr lang="en-GB" sz="2000" b="1" dirty="0"/>
          </a:p>
          <a:p>
            <a:pPr marL="0" indent="0">
              <a:buNone/>
            </a:pPr>
            <a:r>
              <a:rPr lang="en-GB" sz="2000" dirty="0" smtClean="0"/>
              <a:t>Research evidence discussed at summit and fed into the White Paper (Holmes &amp; Myles 2019)</a:t>
            </a:r>
            <a:endParaRPr lang="en-GB" sz="2000" dirty="0"/>
          </a:p>
        </p:txBody>
      </p:sp>
      <p:sp>
        <p:nvSpPr>
          <p:cNvPr id="4" name="Slide Number Placeholder 3">
            <a:extLst>
              <a:ext uri="{FF2B5EF4-FFF2-40B4-BE49-F238E27FC236}">
                <a16:creationId xmlns:a16="http://schemas.microsoft.com/office/drawing/2014/main" xmlns="" id="{420AD38B-F219-4FAE-B338-75A25AAF155E}"/>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Picture 2" descr="RiPLlogo circle">
            <a:extLst>
              <a:ext uri="{FF2B5EF4-FFF2-40B4-BE49-F238E27FC236}">
                <a16:creationId xmlns:a16="http://schemas.microsoft.com/office/drawing/2014/main" xmlns="" id="{AC055880-5D22-4862-8CD7-1C0BD7014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5" y="5530218"/>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419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3" y="260766"/>
            <a:ext cx="10026887" cy="1012863"/>
          </a:xfrm>
        </p:spPr>
        <p:txBody>
          <a:bodyPr>
            <a:normAutofit/>
          </a:bodyPr>
          <a:lstStyle/>
          <a:p>
            <a:r>
              <a:rPr lang="en-US" sz="3200" b="1" dirty="0" err="1">
                <a:latin typeface="+mn-lt"/>
              </a:rPr>
              <a:t>RiPL</a:t>
            </a:r>
            <a:r>
              <a:rPr lang="en-US" sz="3200" b="1" dirty="0">
                <a:latin typeface="+mn-lt"/>
              </a:rPr>
              <a:t> White Paper: </a:t>
            </a:r>
            <a:r>
              <a:rPr lang="en-US" sz="3200" b="1" dirty="0" smtClean="0">
                <a:latin typeface="+mn-lt"/>
              </a:rPr>
              <a:t>purpose</a:t>
            </a:r>
            <a:endParaRPr lang="en-US" sz="3200" b="1" dirty="0">
              <a:latin typeface="+mn-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 y="5623609"/>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1477736" y="1099294"/>
            <a:ext cx="9735261" cy="2462213"/>
          </a:xfrm>
          <a:prstGeom prst="rect">
            <a:avLst/>
          </a:prstGeom>
        </p:spPr>
        <p:txBody>
          <a:bodyPr wrap="square">
            <a:spAutoFit/>
          </a:bodyPr>
          <a:lstStyle/>
          <a:p>
            <a:pPr marL="342900" indent="-342900">
              <a:buFont typeface="Wingdings 3" panose="05040102010807070707" pitchFamily="18" charset="2"/>
              <a:buChar char=""/>
            </a:pPr>
            <a:endParaRPr lang="en-GB" sz="2000" dirty="0" smtClean="0"/>
          </a:p>
          <a:p>
            <a:pPr marL="342900" indent="-342900">
              <a:buFont typeface="Wingdings 3" panose="05040102010807070707" pitchFamily="18" charset="2"/>
              <a:buChar char=""/>
            </a:pPr>
            <a:r>
              <a:rPr lang="en-GB" sz="2000" dirty="0" smtClean="0"/>
              <a:t>Develop an implementation strategy:</a:t>
            </a:r>
          </a:p>
          <a:p>
            <a:pPr marL="800100" lvl="1" indent="-342900">
              <a:buFont typeface="Wingdings 3" panose="05040102010807070707" pitchFamily="18" charset="2"/>
              <a:buChar char=""/>
            </a:pPr>
            <a:endParaRPr lang="en-GB" dirty="0" smtClean="0"/>
          </a:p>
          <a:p>
            <a:pPr marL="800100" lvl="1" indent="-342900">
              <a:buFont typeface="Wingdings 3" panose="05040102010807070707" pitchFamily="18" charset="2"/>
              <a:buChar char=""/>
            </a:pPr>
            <a:r>
              <a:rPr lang="en-GB" dirty="0" smtClean="0"/>
              <a:t>What needs to happen for the primary languages policy to become effective?</a:t>
            </a:r>
          </a:p>
          <a:p>
            <a:pPr marL="800100" lvl="1" indent="-342900">
              <a:buFont typeface="Wingdings 3" panose="05040102010807070707" pitchFamily="18" charset="2"/>
              <a:buChar char=""/>
            </a:pPr>
            <a:endParaRPr lang="en-GB" dirty="0" smtClean="0"/>
          </a:p>
          <a:p>
            <a:pPr marL="800100" lvl="1" indent="-342900">
              <a:buFont typeface="Wingdings 3" panose="05040102010807070707" pitchFamily="18" charset="2"/>
              <a:buChar char=""/>
            </a:pPr>
            <a:r>
              <a:rPr lang="en-GB" dirty="0" smtClean="0"/>
              <a:t>Based on sound analysis and evidence, what are possible solutions to the challenges faced by primary schools? </a:t>
            </a:r>
            <a:endParaRPr lang="en-GB" dirty="0"/>
          </a:p>
          <a:p>
            <a:endParaRPr lang="en-GB" sz="2400" dirty="0"/>
          </a:p>
        </p:txBody>
      </p:sp>
    </p:spTree>
    <p:extLst>
      <p:ext uri="{BB962C8B-B14F-4D97-AF65-F5344CB8AC3E}">
        <p14:creationId xmlns:p14="http://schemas.microsoft.com/office/powerpoint/2010/main" val="63650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3" y="260766"/>
            <a:ext cx="10026887" cy="1012863"/>
          </a:xfrm>
        </p:spPr>
        <p:txBody>
          <a:bodyPr>
            <a:normAutofit/>
          </a:bodyPr>
          <a:lstStyle/>
          <a:p>
            <a:r>
              <a:rPr lang="en-US" sz="3200" b="1" dirty="0" err="1">
                <a:latin typeface="+mn-lt"/>
              </a:rPr>
              <a:t>RiPL</a:t>
            </a:r>
            <a:r>
              <a:rPr lang="en-US" sz="3200" b="1" dirty="0">
                <a:latin typeface="+mn-lt"/>
              </a:rPr>
              <a:t> White Paper: Provision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 y="5623609"/>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1477736" y="1099294"/>
            <a:ext cx="9735261" cy="4893647"/>
          </a:xfrm>
          <a:prstGeom prst="rect">
            <a:avLst/>
          </a:prstGeom>
        </p:spPr>
        <p:txBody>
          <a:bodyPr wrap="square">
            <a:spAutoFit/>
          </a:bodyPr>
          <a:lstStyle/>
          <a:p>
            <a:pPr marL="342900" indent="-342900">
              <a:buFont typeface="Wingdings 3" panose="05040102010807070707" pitchFamily="18" charset="2"/>
              <a:buChar char=""/>
            </a:pPr>
            <a:r>
              <a:rPr lang="en-GB" dirty="0"/>
              <a:t>Around 80% of schools allocate between 30 – 60 minutes per week. 71%  find it a major challenge to find sufficient curriculum time to teach a language (Tinsley &amp; Board, 2017</a:t>
            </a:r>
            <a:r>
              <a:rPr lang="en-GB" dirty="0" smtClean="0"/>
              <a:t>);</a:t>
            </a:r>
          </a:p>
          <a:p>
            <a:pPr marL="342900" indent="-342900">
              <a:buFont typeface="Arial" panose="020B0604020202020204" pitchFamily="34" charset="0"/>
              <a:buChar char="•"/>
            </a:pPr>
            <a:endParaRPr lang="en-GB" dirty="0"/>
          </a:p>
          <a:p>
            <a:pPr marL="342900" indent="-342900">
              <a:buFont typeface="Wingdings 3" panose="05040102010807070707" pitchFamily="18" charset="2"/>
              <a:buChar char=""/>
            </a:pPr>
            <a:r>
              <a:rPr lang="en-GB" dirty="0"/>
              <a:t>England (2%) is generally below the OECD average (4%) for FL curriculum time </a:t>
            </a:r>
            <a:r>
              <a:rPr lang="en-GB" dirty="0" smtClean="0"/>
              <a:t>(10% in Spain)(OECD </a:t>
            </a:r>
            <a:r>
              <a:rPr lang="en-GB" dirty="0"/>
              <a:t>- Education at a glance 2014</a:t>
            </a:r>
            <a:r>
              <a:rPr lang="en-GB" dirty="0" smtClean="0"/>
              <a:t>);</a:t>
            </a:r>
          </a:p>
          <a:p>
            <a:pPr marL="342900" indent="-342900">
              <a:buFont typeface="Wingdings 3" panose="05040102010807070707" pitchFamily="18" charset="2"/>
              <a:buChar char=""/>
            </a:pPr>
            <a:endParaRPr lang="en-GB" dirty="0"/>
          </a:p>
          <a:p>
            <a:pPr marL="342900" indent="-342900">
              <a:buFont typeface="Wingdings 3" panose="05040102010807070707" pitchFamily="18" charset="2"/>
              <a:buChar char=""/>
            </a:pPr>
            <a:r>
              <a:rPr lang="en-GB" dirty="0"/>
              <a:t>1 hour per week of FL instruction (along with other factors) optimises FL outcomes (Graham et al., 2017</a:t>
            </a:r>
            <a:r>
              <a:rPr lang="en-GB" dirty="0" smtClean="0"/>
              <a:t>);</a:t>
            </a:r>
          </a:p>
          <a:p>
            <a:pPr marL="342900" indent="-342900">
              <a:buFont typeface="Wingdings 3" panose="05040102010807070707" pitchFamily="18" charset="2"/>
              <a:buChar char=""/>
            </a:pPr>
            <a:endParaRPr lang="en-GB" dirty="0"/>
          </a:p>
          <a:p>
            <a:pPr marL="342900" indent="-342900">
              <a:buFont typeface="Wingdings 3" panose="05040102010807070707" pitchFamily="18" charset="2"/>
              <a:buChar char=""/>
            </a:pPr>
            <a:r>
              <a:rPr lang="en-GB" dirty="0" smtClean="0"/>
              <a:t>Children </a:t>
            </a:r>
            <a:r>
              <a:rPr lang="en-GB" dirty="0"/>
              <a:t>can, and do, make progress when FLs are consistently taught at KS2 (Cable et al., 2010)</a:t>
            </a:r>
          </a:p>
          <a:p>
            <a:pPr marL="285750" indent="-285750">
              <a:buFont typeface="Arial" charset="0"/>
              <a:buChar char="•"/>
            </a:pPr>
            <a:endParaRPr lang="en-GB" sz="2400" dirty="0"/>
          </a:p>
          <a:p>
            <a:r>
              <a:rPr lang="en-GB" sz="2400" b="1" dirty="0" err="1">
                <a:solidFill>
                  <a:schemeClr val="accent2">
                    <a:lumMod val="75000"/>
                  </a:schemeClr>
                </a:solidFill>
              </a:rPr>
              <a:t>RiPL</a:t>
            </a:r>
            <a:r>
              <a:rPr lang="en-GB" sz="2400" b="1" dirty="0">
                <a:solidFill>
                  <a:schemeClr val="accent2">
                    <a:lumMod val="75000"/>
                  </a:schemeClr>
                </a:solidFill>
              </a:rPr>
              <a:t> Recommendation: A minimum provision of 1 hour per </a:t>
            </a:r>
            <a:r>
              <a:rPr lang="en-GB" sz="2400" b="1" dirty="0" smtClean="0">
                <a:solidFill>
                  <a:schemeClr val="accent2">
                    <a:lumMod val="75000"/>
                  </a:schemeClr>
                </a:solidFill>
              </a:rPr>
              <a:t>week throughout the school year for all children.</a:t>
            </a:r>
            <a:endParaRPr lang="en-GB" sz="2400" b="1" dirty="0">
              <a:solidFill>
                <a:schemeClr val="accent2">
                  <a:lumMod val="75000"/>
                </a:schemeClr>
              </a:solidFill>
            </a:endParaRPr>
          </a:p>
          <a:p>
            <a:endParaRPr lang="en-GB" sz="2400" dirty="0"/>
          </a:p>
        </p:txBody>
      </p:sp>
    </p:spTree>
    <p:extLst>
      <p:ext uri="{BB962C8B-B14F-4D97-AF65-F5344CB8AC3E}">
        <p14:creationId xmlns:p14="http://schemas.microsoft.com/office/powerpoint/2010/main" val="45442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3" y="260766"/>
            <a:ext cx="10026887" cy="1012863"/>
          </a:xfrm>
        </p:spPr>
        <p:txBody>
          <a:bodyPr>
            <a:normAutofit/>
          </a:bodyPr>
          <a:lstStyle/>
          <a:p>
            <a:r>
              <a:rPr lang="en-US" sz="3200" b="1" dirty="0" err="1">
                <a:latin typeface="+mn-lt"/>
              </a:rPr>
              <a:t>RiPL</a:t>
            </a:r>
            <a:r>
              <a:rPr lang="en-US" sz="3200" b="1" dirty="0">
                <a:latin typeface="+mn-lt"/>
              </a:rPr>
              <a:t> White Paper: </a:t>
            </a:r>
            <a:r>
              <a:rPr lang="en-US" sz="3200" b="1" dirty="0" smtClean="0">
                <a:latin typeface="+mn-lt"/>
              </a:rPr>
              <a:t>CPD and upskilling</a:t>
            </a:r>
            <a:endParaRPr lang="en-US" sz="3200" b="1" dirty="0">
              <a:latin typeface="+mn-l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2" descr="RiPLlogo circle">
            <a:extLst>
              <a:ext uri="{FF2B5EF4-FFF2-40B4-BE49-F238E27FC236}">
                <a16:creationId xmlns:a16="http://schemas.microsoft.com/office/drawing/2014/main" xmlns="" id="{1D1F8F1C-95E4-4B41-B40B-8142CBDE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8" y="5623609"/>
            <a:ext cx="1080000" cy="1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1477736" y="1099294"/>
            <a:ext cx="9735261" cy="5570756"/>
          </a:xfrm>
          <a:prstGeom prst="rect">
            <a:avLst/>
          </a:prstGeom>
        </p:spPr>
        <p:txBody>
          <a:bodyPr wrap="square">
            <a:spAutoFit/>
          </a:bodyPr>
          <a:lstStyle/>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Subject knowledge, pedagogical understanding and teacher confidence underpin outcomes (Graham et al., 2017).</a:t>
            </a:r>
          </a:p>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Limited training in language pedagogy impacts negatively on learner attitudes and self-efficacy (</a:t>
            </a:r>
            <a:r>
              <a:rPr lang="en-GB" sz="2000" dirty="0" err="1">
                <a:solidFill>
                  <a:prstClr val="black"/>
                </a:solidFill>
                <a:latin typeface="Calibri"/>
              </a:rPr>
              <a:t>Mihlajevíc</a:t>
            </a:r>
            <a:r>
              <a:rPr lang="en-GB" sz="2000" dirty="0">
                <a:solidFill>
                  <a:prstClr val="black"/>
                </a:solidFill>
                <a:latin typeface="Calibri"/>
              </a:rPr>
              <a:t> </a:t>
            </a:r>
            <a:r>
              <a:rPr lang="en-GB" sz="2000" dirty="0" err="1">
                <a:solidFill>
                  <a:prstClr val="black"/>
                </a:solidFill>
                <a:latin typeface="Calibri"/>
              </a:rPr>
              <a:t>Djigunović</a:t>
            </a:r>
            <a:r>
              <a:rPr lang="en-GB" sz="2000" dirty="0">
                <a:solidFill>
                  <a:prstClr val="black"/>
                </a:solidFill>
                <a:latin typeface="Calibri"/>
              </a:rPr>
              <a:t>, 2009).</a:t>
            </a:r>
          </a:p>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Language upskilling could contribute to easing primary languages teacher supply/confidence issues although GCSE &amp; below impacts on progress (Graham et al., 2017).</a:t>
            </a:r>
          </a:p>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42% of schools have class teachers </a:t>
            </a:r>
            <a:r>
              <a:rPr lang="en-GB" sz="2000" dirty="0" smtClean="0">
                <a:solidFill>
                  <a:prstClr val="black"/>
                </a:solidFill>
                <a:latin typeface="Calibri"/>
              </a:rPr>
              <a:t>providing </a:t>
            </a:r>
            <a:r>
              <a:rPr lang="en-GB" sz="2000" dirty="0">
                <a:solidFill>
                  <a:prstClr val="black"/>
                </a:solidFill>
                <a:latin typeface="Calibri"/>
              </a:rPr>
              <a:t>FL, 46% use specialist teachers (often on staff) (Tinsley &amp; Board, 2017).</a:t>
            </a:r>
          </a:p>
          <a:p>
            <a:pPr marL="342900" lvl="0" indent="-342900" defTabSz="914400">
              <a:spcBef>
                <a:spcPct val="20000"/>
              </a:spcBef>
              <a:buFont typeface="Wingdings 3" panose="05040102010807070707" pitchFamily="18" charset="2"/>
              <a:buChar char=""/>
            </a:pPr>
            <a:r>
              <a:rPr lang="en-GB" sz="2000" dirty="0">
                <a:solidFill>
                  <a:prstClr val="black"/>
                </a:solidFill>
                <a:latin typeface="Calibri"/>
              </a:rPr>
              <a:t>Subject knowledge in ITT and knowledge enhancement CPD should reduce inconsistency of provision and should be </a:t>
            </a:r>
            <a:r>
              <a:rPr lang="en-GB" sz="2000" dirty="0" err="1">
                <a:solidFill>
                  <a:prstClr val="black"/>
                </a:solidFill>
                <a:latin typeface="Calibri"/>
              </a:rPr>
              <a:t>DfE</a:t>
            </a:r>
            <a:r>
              <a:rPr lang="en-GB" sz="2000" dirty="0">
                <a:solidFill>
                  <a:prstClr val="black"/>
                </a:solidFill>
                <a:latin typeface="Calibri"/>
              </a:rPr>
              <a:t> funded (Carter, 2015).</a:t>
            </a:r>
          </a:p>
          <a:p>
            <a:pPr marL="285750" indent="-285750">
              <a:buFont typeface="Arial" charset="0"/>
              <a:buChar char="•"/>
            </a:pPr>
            <a:endParaRPr lang="en-GB" sz="2400" dirty="0"/>
          </a:p>
          <a:p>
            <a:r>
              <a:rPr lang="en-GB" sz="2400" b="1" dirty="0" err="1">
                <a:solidFill>
                  <a:schemeClr val="accent2">
                    <a:lumMod val="75000"/>
                  </a:schemeClr>
                </a:solidFill>
              </a:rPr>
              <a:t>RiPL</a:t>
            </a:r>
            <a:r>
              <a:rPr lang="en-GB" sz="2400" b="1" dirty="0">
                <a:solidFill>
                  <a:schemeClr val="accent2">
                    <a:lumMod val="75000"/>
                  </a:schemeClr>
                </a:solidFill>
              </a:rPr>
              <a:t> Recommendation: </a:t>
            </a:r>
            <a:r>
              <a:rPr lang="en-GB" sz="2400" b="1" dirty="0">
                <a:solidFill>
                  <a:schemeClr val="accent2">
                    <a:lumMod val="75000"/>
                  </a:schemeClr>
                </a:solidFill>
              </a:rPr>
              <a:t>Funded opportunities for trainee and in-service teachers to develop: subject knowledge, pedagogical understanding and language proficiency.</a:t>
            </a:r>
          </a:p>
          <a:p>
            <a:endParaRPr lang="en-GB" sz="2400" dirty="0"/>
          </a:p>
        </p:txBody>
      </p:sp>
    </p:spTree>
    <p:extLst>
      <p:ext uri="{BB962C8B-B14F-4D97-AF65-F5344CB8AC3E}">
        <p14:creationId xmlns:p14="http://schemas.microsoft.com/office/powerpoint/2010/main" val="202311673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TotalTime>
  <Words>2452</Words>
  <Application>Microsoft Office PowerPoint</Application>
  <PresentationFormat>Custom</PresentationFormat>
  <Paragraphs>189</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White Paper Primary Languages Policy in England –  The Way Forward</vt:lpstr>
      <vt:lpstr>Context  </vt:lpstr>
      <vt:lpstr>Where are we 5 years later?</vt:lpstr>
      <vt:lpstr>RiPL Policy Summit, November 2018</vt:lpstr>
      <vt:lpstr>Input from research</vt:lpstr>
      <vt:lpstr>PowerPoint Presentation</vt:lpstr>
      <vt:lpstr>RiPL White Paper: purpose</vt:lpstr>
      <vt:lpstr>RiPL White Paper: Provision</vt:lpstr>
      <vt:lpstr>RiPL White Paper: CPD and upskilling</vt:lpstr>
      <vt:lpstr>RiPL White Paper: Curricular content and outcomes</vt:lpstr>
      <vt:lpstr>RiPL White Paper: Transition</vt:lpstr>
      <vt:lpstr>RiPL White Paper: Leadership</vt:lpstr>
      <vt:lpstr>Conclusions and recommendations  </vt:lpstr>
      <vt:lpstr>RiPL recommendations  </vt:lpstr>
      <vt:lpstr>RiPL recommendations  </vt:lpstr>
      <vt:lpstr>National Task-Force for Primary Languages   </vt:lpstr>
      <vt:lpstr>White Paper Primary Languages Policy in England –  The Way Forward</vt:lpstr>
      <vt:lpstr>RiPL - Research in Primary Languages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dc:creator>
  <cp:lastModifiedBy>Myles, Florence</cp:lastModifiedBy>
  <cp:revision>143</cp:revision>
  <cp:lastPrinted>2019-07-02T11:24:08Z</cp:lastPrinted>
  <dcterms:created xsi:type="dcterms:W3CDTF">2019-03-28T07:27:46Z</dcterms:created>
  <dcterms:modified xsi:type="dcterms:W3CDTF">2019-07-02T13:13:03Z</dcterms:modified>
</cp:coreProperties>
</file>