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69" r:id="rId2"/>
    <p:sldId id="272" r:id="rId3"/>
    <p:sldId id="277" r:id="rId4"/>
    <p:sldId id="265" r:id="rId5"/>
    <p:sldId id="305" r:id="rId6"/>
    <p:sldId id="299" r:id="rId7"/>
    <p:sldId id="298" r:id="rId8"/>
    <p:sldId id="296" r:id="rId9"/>
    <p:sldId id="276" r:id="rId10"/>
    <p:sldId id="292" r:id="rId11"/>
    <p:sldId id="278" r:id="rId12"/>
    <p:sldId id="285" r:id="rId13"/>
    <p:sldId id="302" r:id="rId14"/>
    <p:sldId id="286" r:id="rId15"/>
    <p:sldId id="301" r:id="rId16"/>
    <p:sldId id="283" r:id="rId17"/>
    <p:sldId id="300" r:id="rId18"/>
    <p:sldId id="284" r:id="rId19"/>
    <p:sldId id="287" r:id="rId20"/>
    <p:sldId id="288" r:id="rId21"/>
    <p:sldId id="304" r:id="rId22"/>
    <p:sldId id="303" r:id="rId23"/>
    <p:sldId id="307" r:id="rId24"/>
    <p:sldId id="306" r:id="rId25"/>
    <p:sldId id="290" r:id="rId2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78"/>
    <a:srgbClr val="D55C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25" autoAdjust="0"/>
    <p:restoredTop sz="56643" autoAdjust="0"/>
  </p:normalViewPr>
  <p:slideViewPr>
    <p:cSldViewPr snapToGrid="0" snapToObjects="1">
      <p:cViewPr>
        <p:scale>
          <a:sx n="62" d="100"/>
          <a:sy n="62" d="100"/>
        </p:scale>
        <p:origin x="-1308" y="-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9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E4510A-9984-4E0F-803D-58AE7585D61E}" type="doc">
      <dgm:prSet loTypeId="urn:microsoft.com/office/officeart/2005/8/layout/target3" loCatId="relationship" qsTypeId="urn:microsoft.com/office/officeart/2005/8/quickstyle/simple1" qsCatId="simple" csTypeId="urn:microsoft.com/office/officeart/2005/8/colors/colorful3" csCatId="colorful" phldr="1"/>
      <dgm:spPr/>
      <dgm:t>
        <a:bodyPr/>
        <a:lstStyle/>
        <a:p>
          <a:endParaRPr lang="en-GB"/>
        </a:p>
      </dgm:t>
    </dgm:pt>
    <dgm:pt modelId="{BFB17D61-1173-4EEB-9738-3800E075A73B}">
      <dgm:prSet phldrT="[Text]"/>
      <dgm:spPr/>
      <dgm:t>
        <a:bodyPr/>
        <a:lstStyle/>
        <a:p>
          <a:r>
            <a:rPr lang="en-GB" dirty="0" smtClean="0"/>
            <a:t>University</a:t>
          </a:r>
          <a:endParaRPr lang="en-GB" dirty="0"/>
        </a:p>
      </dgm:t>
    </dgm:pt>
    <dgm:pt modelId="{5B7785F7-27FF-4491-98FA-53217C1F998D}" type="parTrans" cxnId="{251FFD45-69B5-4621-AF32-59F56DEBFB56}">
      <dgm:prSet/>
      <dgm:spPr/>
      <dgm:t>
        <a:bodyPr/>
        <a:lstStyle/>
        <a:p>
          <a:endParaRPr lang="en-GB"/>
        </a:p>
      </dgm:t>
    </dgm:pt>
    <dgm:pt modelId="{38BC9FE0-675D-4CFC-9341-FF46DCD591A7}" type="sibTrans" cxnId="{251FFD45-69B5-4621-AF32-59F56DEBFB56}">
      <dgm:prSet/>
      <dgm:spPr/>
      <dgm:t>
        <a:bodyPr/>
        <a:lstStyle/>
        <a:p>
          <a:endParaRPr lang="en-GB"/>
        </a:p>
      </dgm:t>
    </dgm:pt>
    <dgm:pt modelId="{E9C039EA-A170-4F0E-A462-DF132B0A1947}">
      <dgm:prSet phldrT="[Text]"/>
      <dgm:spPr/>
      <dgm:t>
        <a:bodyPr/>
        <a:lstStyle/>
        <a:p>
          <a:r>
            <a:rPr lang="en-GB" dirty="0" smtClean="0"/>
            <a:t>Contractors</a:t>
          </a:r>
          <a:endParaRPr lang="en-GB" dirty="0"/>
        </a:p>
      </dgm:t>
    </dgm:pt>
    <dgm:pt modelId="{4537AF36-2840-481D-8C56-41AC07EFBA06}" type="parTrans" cxnId="{D523766F-27D4-42B9-BF55-864931F3F662}">
      <dgm:prSet/>
      <dgm:spPr/>
      <dgm:t>
        <a:bodyPr/>
        <a:lstStyle/>
        <a:p>
          <a:endParaRPr lang="en-GB"/>
        </a:p>
      </dgm:t>
    </dgm:pt>
    <dgm:pt modelId="{AC816F31-24A9-480E-A2F2-DC2C0C677D08}" type="sibTrans" cxnId="{D523766F-27D4-42B9-BF55-864931F3F662}">
      <dgm:prSet/>
      <dgm:spPr/>
      <dgm:t>
        <a:bodyPr/>
        <a:lstStyle/>
        <a:p>
          <a:endParaRPr lang="en-GB"/>
        </a:p>
      </dgm:t>
    </dgm:pt>
    <dgm:pt modelId="{B73A6023-6F15-41DB-9720-B005B8463206}">
      <dgm:prSet phldrT="[Text]"/>
      <dgm:spPr/>
      <dgm:t>
        <a:bodyPr/>
        <a:lstStyle/>
        <a:p>
          <a:r>
            <a:rPr lang="en-GB" dirty="0" smtClean="0"/>
            <a:t>Contractors work safely.</a:t>
          </a:r>
          <a:endParaRPr lang="en-GB" dirty="0"/>
        </a:p>
      </dgm:t>
    </dgm:pt>
    <dgm:pt modelId="{253A32CD-8CB4-4CC8-AD01-B9614FFE654D}" type="parTrans" cxnId="{A34FA6FC-15A9-45AD-AE48-011A5B44E416}">
      <dgm:prSet/>
      <dgm:spPr/>
      <dgm:t>
        <a:bodyPr/>
        <a:lstStyle/>
        <a:p>
          <a:endParaRPr lang="en-GB"/>
        </a:p>
      </dgm:t>
    </dgm:pt>
    <dgm:pt modelId="{6231A970-95B3-4559-9A50-5A06E39CA6D0}" type="sibTrans" cxnId="{A34FA6FC-15A9-45AD-AE48-011A5B44E416}">
      <dgm:prSet/>
      <dgm:spPr/>
      <dgm:t>
        <a:bodyPr/>
        <a:lstStyle/>
        <a:p>
          <a:endParaRPr lang="en-GB"/>
        </a:p>
      </dgm:t>
    </dgm:pt>
    <dgm:pt modelId="{1DED510D-C7C6-4187-8894-C096C2AA91D0}">
      <dgm:prSet phldrT="[Text]"/>
      <dgm:spPr/>
      <dgm:t>
        <a:bodyPr/>
        <a:lstStyle/>
        <a:p>
          <a:r>
            <a:rPr lang="en-GB" dirty="0" smtClean="0"/>
            <a:t>Meet legislation, standards, good practice.</a:t>
          </a:r>
          <a:endParaRPr lang="en-GB" dirty="0"/>
        </a:p>
      </dgm:t>
    </dgm:pt>
    <dgm:pt modelId="{39C7C294-D241-4230-99AF-C376CD5ED4FC}" type="parTrans" cxnId="{DEF9D8BE-827C-4AAE-963E-B1B9E4FAC9CC}">
      <dgm:prSet/>
      <dgm:spPr/>
      <dgm:t>
        <a:bodyPr/>
        <a:lstStyle/>
        <a:p>
          <a:endParaRPr lang="en-GB"/>
        </a:p>
      </dgm:t>
    </dgm:pt>
    <dgm:pt modelId="{E1924A4C-6F46-44E4-8F34-D961528BA536}" type="sibTrans" cxnId="{DEF9D8BE-827C-4AAE-963E-B1B9E4FAC9CC}">
      <dgm:prSet/>
      <dgm:spPr/>
      <dgm:t>
        <a:bodyPr/>
        <a:lstStyle/>
        <a:p>
          <a:endParaRPr lang="en-GB"/>
        </a:p>
      </dgm:t>
    </dgm:pt>
    <dgm:pt modelId="{4C477C8A-046E-4B1A-B310-835789970742}">
      <dgm:prSet phldrT="[Text]"/>
      <dgm:spPr/>
      <dgm:t>
        <a:bodyPr/>
        <a:lstStyle/>
        <a:p>
          <a:r>
            <a:rPr lang="en-GB" dirty="0" smtClean="0"/>
            <a:t>You</a:t>
          </a:r>
          <a:endParaRPr lang="en-GB" dirty="0"/>
        </a:p>
      </dgm:t>
    </dgm:pt>
    <dgm:pt modelId="{7DD53FA8-3A2E-4C73-8CB9-B9439FA68771}" type="parTrans" cxnId="{12E8F679-E2E4-4A73-86D9-AE36C49D3AD1}">
      <dgm:prSet/>
      <dgm:spPr/>
      <dgm:t>
        <a:bodyPr/>
        <a:lstStyle/>
        <a:p>
          <a:endParaRPr lang="en-GB"/>
        </a:p>
      </dgm:t>
    </dgm:pt>
    <dgm:pt modelId="{D8CCE2F9-2C38-4C69-B841-ADF459A06982}" type="sibTrans" cxnId="{12E8F679-E2E4-4A73-86D9-AE36C49D3AD1}">
      <dgm:prSet/>
      <dgm:spPr/>
      <dgm:t>
        <a:bodyPr/>
        <a:lstStyle/>
        <a:p>
          <a:endParaRPr lang="en-GB"/>
        </a:p>
      </dgm:t>
    </dgm:pt>
    <dgm:pt modelId="{C457C34B-F708-49A1-A858-71231E6282A3}">
      <dgm:prSet phldrT="[Text]"/>
      <dgm:spPr/>
      <dgm:t>
        <a:bodyPr/>
        <a:lstStyle/>
        <a:p>
          <a:r>
            <a:rPr lang="en-GB" dirty="0" smtClean="0"/>
            <a:t>Follow RAMS, permits.</a:t>
          </a:r>
          <a:endParaRPr lang="en-GB" dirty="0"/>
        </a:p>
      </dgm:t>
    </dgm:pt>
    <dgm:pt modelId="{AFE9B9C0-064D-410B-9495-7C2AB133D732}" type="parTrans" cxnId="{08A650FA-1427-43F7-B0DB-C94DF62B3C8E}">
      <dgm:prSet/>
      <dgm:spPr/>
      <dgm:t>
        <a:bodyPr/>
        <a:lstStyle/>
        <a:p>
          <a:endParaRPr lang="en-GB"/>
        </a:p>
      </dgm:t>
    </dgm:pt>
    <dgm:pt modelId="{BFF93977-A282-49AC-B3AD-62C9B664604E}" type="sibTrans" cxnId="{08A650FA-1427-43F7-B0DB-C94DF62B3C8E}">
      <dgm:prSet/>
      <dgm:spPr/>
      <dgm:t>
        <a:bodyPr/>
        <a:lstStyle/>
        <a:p>
          <a:endParaRPr lang="en-GB"/>
        </a:p>
      </dgm:t>
    </dgm:pt>
    <dgm:pt modelId="{DA9EB903-A5ED-4F97-A763-DEBF6F38A922}">
      <dgm:prSet phldrT="[Text]"/>
      <dgm:spPr/>
      <dgm:t>
        <a:bodyPr/>
        <a:lstStyle/>
        <a:p>
          <a:r>
            <a:rPr lang="en-GB" dirty="0" smtClean="0"/>
            <a:t>Report concerns.</a:t>
          </a:r>
          <a:endParaRPr lang="en-GB" dirty="0"/>
        </a:p>
      </dgm:t>
    </dgm:pt>
    <dgm:pt modelId="{F57BFF61-5D74-44C0-BB6E-9E4B1EE9A4D4}" type="parTrans" cxnId="{BEE1F5DA-77F8-4DB1-8119-6F3CA984DAAA}">
      <dgm:prSet/>
      <dgm:spPr/>
      <dgm:t>
        <a:bodyPr/>
        <a:lstStyle/>
        <a:p>
          <a:endParaRPr lang="en-GB"/>
        </a:p>
      </dgm:t>
    </dgm:pt>
    <dgm:pt modelId="{14119F4E-B294-46D5-8A9C-0A7654A06CDE}" type="sibTrans" cxnId="{BEE1F5DA-77F8-4DB1-8119-6F3CA984DAAA}">
      <dgm:prSet/>
      <dgm:spPr/>
      <dgm:t>
        <a:bodyPr/>
        <a:lstStyle/>
        <a:p>
          <a:endParaRPr lang="en-GB"/>
        </a:p>
      </dgm:t>
    </dgm:pt>
    <dgm:pt modelId="{892DAF18-53B4-43CB-924F-FACF71EB755B}">
      <dgm:prSet phldrT="[Text]"/>
      <dgm:spPr/>
      <dgm:t>
        <a:bodyPr/>
        <a:lstStyle/>
        <a:p>
          <a:r>
            <a:rPr lang="en-GB" dirty="0" err="1" smtClean="0"/>
            <a:t>H&amp;S</a:t>
          </a:r>
          <a:r>
            <a:rPr lang="en-GB" dirty="0" smtClean="0"/>
            <a:t>  is a core value.</a:t>
          </a:r>
          <a:endParaRPr lang="en-GB" dirty="0"/>
        </a:p>
      </dgm:t>
    </dgm:pt>
    <dgm:pt modelId="{F8E3F2A8-A68E-4E3A-82D8-BD59DF35E739}" type="parTrans" cxnId="{1BCBE60B-6DEC-4DEA-BAF2-E60DE308841A}">
      <dgm:prSet/>
      <dgm:spPr/>
      <dgm:t>
        <a:bodyPr/>
        <a:lstStyle/>
        <a:p>
          <a:endParaRPr lang="en-GB"/>
        </a:p>
      </dgm:t>
    </dgm:pt>
    <dgm:pt modelId="{45FF2746-52FE-4C74-8AC8-EBE2FC7CD301}" type="sibTrans" cxnId="{1BCBE60B-6DEC-4DEA-BAF2-E60DE308841A}">
      <dgm:prSet/>
      <dgm:spPr/>
      <dgm:t>
        <a:bodyPr/>
        <a:lstStyle/>
        <a:p>
          <a:endParaRPr lang="en-GB"/>
        </a:p>
      </dgm:t>
    </dgm:pt>
    <dgm:pt modelId="{57D528E5-91E3-4928-BBBB-54834ABB7FFD}">
      <dgm:prSet phldrT="[Text]"/>
      <dgm:spPr/>
      <dgm:t>
        <a:bodyPr/>
        <a:lstStyle/>
        <a:p>
          <a:r>
            <a:rPr lang="en-GB" dirty="0" smtClean="0"/>
            <a:t>Everyone works safely to minimise risk.</a:t>
          </a:r>
          <a:endParaRPr lang="en-GB" dirty="0"/>
        </a:p>
      </dgm:t>
    </dgm:pt>
    <dgm:pt modelId="{FB89FF4E-B8A9-4C5F-BD12-4A2690E6D377}" type="parTrans" cxnId="{41161EE2-E741-4EE2-B4F9-B892DDAF9F72}">
      <dgm:prSet/>
      <dgm:spPr/>
      <dgm:t>
        <a:bodyPr/>
        <a:lstStyle/>
        <a:p>
          <a:endParaRPr lang="en-GB"/>
        </a:p>
      </dgm:t>
    </dgm:pt>
    <dgm:pt modelId="{98AF1B65-5772-46DA-B897-B7A4C2B2E273}" type="sibTrans" cxnId="{41161EE2-E741-4EE2-B4F9-B892DDAF9F72}">
      <dgm:prSet/>
      <dgm:spPr/>
      <dgm:t>
        <a:bodyPr/>
        <a:lstStyle/>
        <a:p>
          <a:endParaRPr lang="en-GB"/>
        </a:p>
      </dgm:t>
    </dgm:pt>
    <dgm:pt modelId="{2ED3072F-C00F-4A79-A1B4-A1585A504E2C}" type="pres">
      <dgm:prSet presAssocID="{9BE4510A-9984-4E0F-803D-58AE7585D61E}" presName="Name0" presStyleCnt="0">
        <dgm:presLayoutVars>
          <dgm:chMax val="7"/>
          <dgm:dir/>
          <dgm:animLvl val="lvl"/>
          <dgm:resizeHandles val="exact"/>
        </dgm:presLayoutVars>
      </dgm:prSet>
      <dgm:spPr/>
      <dgm:t>
        <a:bodyPr/>
        <a:lstStyle/>
        <a:p>
          <a:endParaRPr lang="en-GB"/>
        </a:p>
      </dgm:t>
    </dgm:pt>
    <dgm:pt modelId="{3463DDAB-01EA-4635-B7FE-0F230024BA50}" type="pres">
      <dgm:prSet presAssocID="{BFB17D61-1173-4EEB-9738-3800E075A73B}" presName="circle1" presStyleLbl="node1" presStyleIdx="0" presStyleCnt="3" custLinFactNeighborX="-1616"/>
      <dgm:spPr/>
    </dgm:pt>
    <dgm:pt modelId="{B3D03668-C776-410C-BBB5-8060EAE9C8A5}" type="pres">
      <dgm:prSet presAssocID="{BFB17D61-1173-4EEB-9738-3800E075A73B}" presName="space" presStyleCnt="0"/>
      <dgm:spPr/>
    </dgm:pt>
    <dgm:pt modelId="{2098F8A4-2C3D-45B0-AAA0-E79639F011EE}" type="pres">
      <dgm:prSet presAssocID="{BFB17D61-1173-4EEB-9738-3800E075A73B}" presName="rect1" presStyleLbl="alignAcc1" presStyleIdx="0" presStyleCnt="3" custLinFactNeighborX="0"/>
      <dgm:spPr/>
      <dgm:t>
        <a:bodyPr/>
        <a:lstStyle/>
        <a:p>
          <a:endParaRPr lang="en-GB"/>
        </a:p>
      </dgm:t>
    </dgm:pt>
    <dgm:pt modelId="{06D54600-1C5D-444F-8BCB-B9CACEC3075E}" type="pres">
      <dgm:prSet presAssocID="{E9C039EA-A170-4F0E-A462-DF132B0A1947}" presName="vertSpace2" presStyleLbl="node1" presStyleIdx="0" presStyleCnt="3"/>
      <dgm:spPr/>
    </dgm:pt>
    <dgm:pt modelId="{401E2D20-A16C-4A36-B7D8-452954F9BBC9}" type="pres">
      <dgm:prSet presAssocID="{E9C039EA-A170-4F0E-A462-DF132B0A1947}" presName="circle2" presStyleLbl="node1" presStyleIdx="1" presStyleCnt="3"/>
      <dgm:spPr/>
    </dgm:pt>
    <dgm:pt modelId="{EE9C06FC-B9D3-45C0-9FA9-E74CB9BD6C69}" type="pres">
      <dgm:prSet presAssocID="{E9C039EA-A170-4F0E-A462-DF132B0A1947}" presName="rect2" presStyleLbl="alignAcc1" presStyleIdx="1" presStyleCnt="3"/>
      <dgm:spPr/>
      <dgm:t>
        <a:bodyPr/>
        <a:lstStyle/>
        <a:p>
          <a:endParaRPr lang="en-GB"/>
        </a:p>
      </dgm:t>
    </dgm:pt>
    <dgm:pt modelId="{6A090AB6-D5E1-4889-A1AB-F1D8ED7B018A}" type="pres">
      <dgm:prSet presAssocID="{4C477C8A-046E-4B1A-B310-835789970742}" presName="vertSpace3" presStyleLbl="node1" presStyleIdx="1" presStyleCnt="3"/>
      <dgm:spPr/>
    </dgm:pt>
    <dgm:pt modelId="{6364D358-1621-4234-8A77-B156802EC079}" type="pres">
      <dgm:prSet presAssocID="{4C477C8A-046E-4B1A-B310-835789970742}" presName="circle3" presStyleLbl="node1" presStyleIdx="2" presStyleCnt="3"/>
      <dgm:spPr/>
    </dgm:pt>
    <dgm:pt modelId="{E1E2102E-7C4C-46A1-9366-CC43F67C1D82}" type="pres">
      <dgm:prSet presAssocID="{4C477C8A-046E-4B1A-B310-835789970742}" presName="rect3" presStyleLbl="alignAcc1" presStyleIdx="2" presStyleCnt="3"/>
      <dgm:spPr/>
      <dgm:t>
        <a:bodyPr/>
        <a:lstStyle/>
        <a:p>
          <a:endParaRPr lang="en-GB"/>
        </a:p>
      </dgm:t>
    </dgm:pt>
    <dgm:pt modelId="{E8F6DE18-7969-47EC-8A07-95017C695F65}" type="pres">
      <dgm:prSet presAssocID="{BFB17D61-1173-4EEB-9738-3800E075A73B}" presName="rect1ParTx" presStyleLbl="alignAcc1" presStyleIdx="2" presStyleCnt="3">
        <dgm:presLayoutVars>
          <dgm:chMax val="1"/>
          <dgm:bulletEnabled val="1"/>
        </dgm:presLayoutVars>
      </dgm:prSet>
      <dgm:spPr/>
      <dgm:t>
        <a:bodyPr/>
        <a:lstStyle/>
        <a:p>
          <a:endParaRPr lang="en-GB"/>
        </a:p>
      </dgm:t>
    </dgm:pt>
    <dgm:pt modelId="{C963CD7B-CBB2-42D9-A134-95FD875280BF}" type="pres">
      <dgm:prSet presAssocID="{BFB17D61-1173-4EEB-9738-3800E075A73B}" presName="rect1ChTx" presStyleLbl="alignAcc1" presStyleIdx="2" presStyleCnt="3">
        <dgm:presLayoutVars>
          <dgm:bulletEnabled val="1"/>
        </dgm:presLayoutVars>
      </dgm:prSet>
      <dgm:spPr/>
      <dgm:t>
        <a:bodyPr/>
        <a:lstStyle/>
        <a:p>
          <a:endParaRPr lang="en-GB"/>
        </a:p>
      </dgm:t>
    </dgm:pt>
    <dgm:pt modelId="{B6A70984-1EAF-4F8D-8886-DE68AFDE1CAF}" type="pres">
      <dgm:prSet presAssocID="{E9C039EA-A170-4F0E-A462-DF132B0A1947}" presName="rect2ParTx" presStyleLbl="alignAcc1" presStyleIdx="2" presStyleCnt="3">
        <dgm:presLayoutVars>
          <dgm:chMax val="1"/>
          <dgm:bulletEnabled val="1"/>
        </dgm:presLayoutVars>
      </dgm:prSet>
      <dgm:spPr/>
      <dgm:t>
        <a:bodyPr/>
        <a:lstStyle/>
        <a:p>
          <a:endParaRPr lang="en-GB"/>
        </a:p>
      </dgm:t>
    </dgm:pt>
    <dgm:pt modelId="{88775BFB-ADDE-4F00-B81E-8CD0F0977D2E}" type="pres">
      <dgm:prSet presAssocID="{E9C039EA-A170-4F0E-A462-DF132B0A1947}" presName="rect2ChTx" presStyleLbl="alignAcc1" presStyleIdx="2" presStyleCnt="3">
        <dgm:presLayoutVars>
          <dgm:bulletEnabled val="1"/>
        </dgm:presLayoutVars>
      </dgm:prSet>
      <dgm:spPr/>
      <dgm:t>
        <a:bodyPr/>
        <a:lstStyle/>
        <a:p>
          <a:endParaRPr lang="en-GB"/>
        </a:p>
      </dgm:t>
    </dgm:pt>
    <dgm:pt modelId="{DC51B3BC-AFB8-4AFD-A3E0-D9B4AD4E30BC}" type="pres">
      <dgm:prSet presAssocID="{4C477C8A-046E-4B1A-B310-835789970742}" presName="rect3ParTx" presStyleLbl="alignAcc1" presStyleIdx="2" presStyleCnt="3">
        <dgm:presLayoutVars>
          <dgm:chMax val="1"/>
          <dgm:bulletEnabled val="1"/>
        </dgm:presLayoutVars>
      </dgm:prSet>
      <dgm:spPr/>
      <dgm:t>
        <a:bodyPr/>
        <a:lstStyle/>
        <a:p>
          <a:endParaRPr lang="en-GB"/>
        </a:p>
      </dgm:t>
    </dgm:pt>
    <dgm:pt modelId="{CC93A8B1-4FD5-447C-AAE7-766A43BB04B4}" type="pres">
      <dgm:prSet presAssocID="{4C477C8A-046E-4B1A-B310-835789970742}" presName="rect3ChTx" presStyleLbl="alignAcc1" presStyleIdx="2" presStyleCnt="3">
        <dgm:presLayoutVars>
          <dgm:bulletEnabled val="1"/>
        </dgm:presLayoutVars>
      </dgm:prSet>
      <dgm:spPr/>
      <dgm:t>
        <a:bodyPr/>
        <a:lstStyle/>
        <a:p>
          <a:endParaRPr lang="en-GB"/>
        </a:p>
      </dgm:t>
    </dgm:pt>
  </dgm:ptLst>
  <dgm:cxnLst>
    <dgm:cxn modelId="{E996DB19-C407-4A18-93CB-C96777EF283D}" type="presOf" srcId="{9BE4510A-9984-4E0F-803D-58AE7585D61E}" destId="{2ED3072F-C00F-4A79-A1B4-A1585A504E2C}" srcOrd="0" destOrd="0" presId="urn:microsoft.com/office/officeart/2005/8/layout/target3"/>
    <dgm:cxn modelId="{68A84B34-4B3E-4CE3-9DB7-6D395C6A095F}" type="presOf" srcId="{B73A6023-6F15-41DB-9720-B005B8463206}" destId="{88775BFB-ADDE-4F00-B81E-8CD0F0977D2E}" srcOrd="0" destOrd="0" presId="urn:microsoft.com/office/officeart/2005/8/layout/target3"/>
    <dgm:cxn modelId="{A296E01A-B4C0-4DD3-A9BF-20843B3603CF}" type="presOf" srcId="{E9C039EA-A170-4F0E-A462-DF132B0A1947}" destId="{B6A70984-1EAF-4F8D-8886-DE68AFDE1CAF}" srcOrd="1" destOrd="0" presId="urn:microsoft.com/office/officeart/2005/8/layout/target3"/>
    <dgm:cxn modelId="{08A650FA-1427-43F7-B0DB-C94DF62B3C8E}" srcId="{4C477C8A-046E-4B1A-B310-835789970742}" destId="{C457C34B-F708-49A1-A858-71231E6282A3}" srcOrd="0" destOrd="0" parTransId="{AFE9B9C0-064D-410B-9495-7C2AB133D732}" sibTransId="{BFF93977-A282-49AC-B3AD-62C9B664604E}"/>
    <dgm:cxn modelId="{A34FA6FC-15A9-45AD-AE48-011A5B44E416}" srcId="{E9C039EA-A170-4F0E-A462-DF132B0A1947}" destId="{B73A6023-6F15-41DB-9720-B005B8463206}" srcOrd="0" destOrd="0" parTransId="{253A32CD-8CB4-4CC8-AD01-B9614FFE654D}" sibTransId="{6231A970-95B3-4559-9A50-5A06E39CA6D0}"/>
    <dgm:cxn modelId="{E52228C2-6700-4D7C-B8AD-FD07E97B7A22}" type="presOf" srcId="{BFB17D61-1173-4EEB-9738-3800E075A73B}" destId="{E8F6DE18-7969-47EC-8A07-95017C695F65}" srcOrd="1" destOrd="0" presId="urn:microsoft.com/office/officeart/2005/8/layout/target3"/>
    <dgm:cxn modelId="{DEF9D8BE-827C-4AAE-963E-B1B9E4FAC9CC}" srcId="{E9C039EA-A170-4F0E-A462-DF132B0A1947}" destId="{1DED510D-C7C6-4187-8894-C096C2AA91D0}" srcOrd="1" destOrd="0" parTransId="{39C7C294-D241-4230-99AF-C376CD5ED4FC}" sibTransId="{E1924A4C-6F46-44E4-8F34-D961528BA536}"/>
    <dgm:cxn modelId="{BEE1F5DA-77F8-4DB1-8119-6F3CA984DAAA}" srcId="{4C477C8A-046E-4B1A-B310-835789970742}" destId="{DA9EB903-A5ED-4F97-A763-DEBF6F38A922}" srcOrd="1" destOrd="0" parTransId="{F57BFF61-5D74-44C0-BB6E-9E4B1EE9A4D4}" sibTransId="{14119F4E-B294-46D5-8A9C-0A7654A06CDE}"/>
    <dgm:cxn modelId="{CBA14D20-4B04-4D60-854C-C6863F4C978E}" type="presOf" srcId="{892DAF18-53B4-43CB-924F-FACF71EB755B}" destId="{C963CD7B-CBB2-42D9-A134-95FD875280BF}" srcOrd="0" destOrd="0" presId="urn:microsoft.com/office/officeart/2005/8/layout/target3"/>
    <dgm:cxn modelId="{FEC1778A-6A51-44DA-9C8F-BCB85BEFC8DC}" type="presOf" srcId="{E9C039EA-A170-4F0E-A462-DF132B0A1947}" destId="{EE9C06FC-B9D3-45C0-9FA9-E74CB9BD6C69}" srcOrd="0" destOrd="0" presId="urn:microsoft.com/office/officeart/2005/8/layout/target3"/>
    <dgm:cxn modelId="{9807068E-5120-49F7-A398-6ACE04CCA301}" type="presOf" srcId="{C457C34B-F708-49A1-A858-71231E6282A3}" destId="{CC93A8B1-4FD5-447C-AAE7-766A43BB04B4}" srcOrd="0" destOrd="0" presId="urn:microsoft.com/office/officeart/2005/8/layout/target3"/>
    <dgm:cxn modelId="{1BCBE60B-6DEC-4DEA-BAF2-E60DE308841A}" srcId="{BFB17D61-1173-4EEB-9738-3800E075A73B}" destId="{892DAF18-53B4-43CB-924F-FACF71EB755B}" srcOrd="0" destOrd="0" parTransId="{F8E3F2A8-A68E-4E3A-82D8-BD59DF35E739}" sibTransId="{45FF2746-52FE-4C74-8AC8-EBE2FC7CD301}"/>
    <dgm:cxn modelId="{6959A10D-799B-4734-BBC5-EA3EE669CA1E}" type="presOf" srcId="{57D528E5-91E3-4928-BBBB-54834ABB7FFD}" destId="{C963CD7B-CBB2-42D9-A134-95FD875280BF}" srcOrd="0" destOrd="1" presId="urn:microsoft.com/office/officeart/2005/8/layout/target3"/>
    <dgm:cxn modelId="{12E8F679-E2E4-4A73-86D9-AE36C49D3AD1}" srcId="{9BE4510A-9984-4E0F-803D-58AE7585D61E}" destId="{4C477C8A-046E-4B1A-B310-835789970742}" srcOrd="2" destOrd="0" parTransId="{7DD53FA8-3A2E-4C73-8CB9-B9439FA68771}" sibTransId="{D8CCE2F9-2C38-4C69-B841-ADF459A06982}"/>
    <dgm:cxn modelId="{872783E3-2B02-4B3F-BA9B-20874D50CDB3}" type="presOf" srcId="{1DED510D-C7C6-4187-8894-C096C2AA91D0}" destId="{88775BFB-ADDE-4F00-B81E-8CD0F0977D2E}" srcOrd="0" destOrd="1" presId="urn:microsoft.com/office/officeart/2005/8/layout/target3"/>
    <dgm:cxn modelId="{D523766F-27D4-42B9-BF55-864931F3F662}" srcId="{9BE4510A-9984-4E0F-803D-58AE7585D61E}" destId="{E9C039EA-A170-4F0E-A462-DF132B0A1947}" srcOrd="1" destOrd="0" parTransId="{4537AF36-2840-481D-8C56-41AC07EFBA06}" sibTransId="{AC816F31-24A9-480E-A2F2-DC2C0C677D08}"/>
    <dgm:cxn modelId="{7ADB9502-0807-4828-A428-BAA9B9E4A22F}" type="presOf" srcId="{4C477C8A-046E-4B1A-B310-835789970742}" destId="{E1E2102E-7C4C-46A1-9366-CC43F67C1D82}" srcOrd="0" destOrd="0" presId="urn:microsoft.com/office/officeart/2005/8/layout/target3"/>
    <dgm:cxn modelId="{43DD58CE-4B56-410E-859A-926209A31906}" type="presOf" srcId="{4C477C8A-046E-4B1A-B310-835789970742}" destId="{DC51B3BC-AFB8-4AFD-A3E0-D9B4AD4E30BC}" srcOrd="1" destOrd="0" presId="urn:microsoft.com/office/officeart/2005/8/layout/target3"/>
    <dgm:cxn modelId="{41161EE2-E741-4EE2-B4F9-B892DDAF9F72}" srcId="{BFB17D61-1173-4EEB-9738-3800E075A73B}" destId="{57D528E5-91E3-4928-BBBB-54834ABB7FFD}" srcOrd="1" destOrd="0" parTransId="{FB89FF4E-B8A9-4C5F-BD12-4A2690E6D377}" sibTransId="{98AF1B65-5772-46DA-B897-B7A4C2B2E273}"/>
    <dgm:cxn modelId="{251FFD45-69B5-4621-AF32-59F56DEBFB56}" srcId="{9BE4510A-9984-4E0F-803D-58AE7585D61E}" destId="{BFB17D61-1173-4EEB-9738-3800E075A73B}" srcOrd="0" destOrd="0" parTransId="{5B7785F7-27FF-4491-98FA-53217C1F998D}" sibTransId="{38BC9FE0-675D-4CFC-9341-FF46DCD591A7}"/>
    <dgm:cxn modelId="{B3464BB1-CB8B-4E5A-B45A-C448240CF554}" type="presOf" srcId="{BFB17D61-1173-4EEB-9738-3800E075A73B}" destId="{2098F8A4-2C3D-45B0-AAA0-E79639F011EE}" srcOrd="0" destOrd="0" presId="urn:microsoft.com/office/officeart/2005/8/layout/target3"/>
    <dgm:cxn modelId="{097D4A6A-22C5-4BC1-9C29-3926600FC3FE}" type="presOf" srcId="{DA9EB903-A5ED-4F97-A763-DEBF6F38A922}" destId="{CC93A8B1-4FD5-447C-AAE7-766A43BB04B4}" srcOrd="0" destOrd="1" presId="urn:microsoft.com/office/officeart/2005/8/layout/target3"/>
    <dgm:cxn modelId="{C0AA8990-C6B0-4755-A4F3-CFE6D13363A6}" type="presParOf" srcId="{2ED3072F-C00F-4A79-A1B4-A1585A504E2C}" destId="{3463DDAB-01EA-4635-B7FE-0F230024BA50}" srcOrd="0" destOrd="0" presId="urn:microsoft.com/office/officeart/2005/8/layout/target3"/>
    <dgm:cxn modelId="{5A7D9F19-0DE2-4695-BEB2-B988611ED470}" type="presParOf" srcId="{2ED3072F-C00F-4A79-A1B4-A1585A504E2C}" destId="{B3D03668-C776-410C-BBB5-8060EAE9C8A5}" srcOrd="1" destOrd="0" presId="urn:microsoft.com/office/officeart/2005/8/layout/target3"/>
    <dgm:cxn modelId="{D51B717D-3C86-434D-A71E-7AC5690DAC3E}" type="presParOf" srcId="{2ED3072F-C00F-4A79-A1B4-A1585A504E2C}" destId="{2098F8A4-2C3D-45B0-AAA0-E79639F011EE}" srcOrd="2" destOrd="0" presId="urn:microsoft.com/office/officeart/2005/8/layout/target3"/>
    <dgm:cxn modelId="{7241FADF-9B0B-4EBA-8E77-4BE6473E0C01}" type="presParOf" srcId="{2ED3072F-C00F-4A79-A1B4-A1585A504E2C}" destId="{06D54600-1C5D-444F-8BCB-B9CACEC3075E}" srcOrd="3" destOrd="0" presId="urn:microsoft.com/office/officeart/2005/8/layout/target3"/>
    <dgm:cxn modelId="{F1F509F0-48B2-4A60-94F8-9CE4BCD98422}" type="presParOf" srcId="{2ED3072F-C00F-4A79-A1B4-A1585A504E2C}" destId="{401E2D20-A16C-4A36-B7D8-452954F9BBC9}" srcOrd="4" destOrd="0" presId="urn:microsoft.com/office/officeart/2005/8/layout/target3"/>
    <dgm:cxn modelId="{370F712A-D630-4ACA-BEBF-7A51CDD3596B}" type="presParOf" srcId="{2ED3072F-C00F-4A79-A1B4-A1585A504E2C}" destId="{EE9C06FC-B9D3-45C0-9FA9-E74CB9BD6C69}" srcOrd="5" destOrd="0" presId="urn:microsoft.com/office/officeart/2005/8/layout/target3"/>
    <dgm:cxn modelId="{1FF28D1D-1ADF-48C5-9385-2758D7C1E663}" type="presParOf" srcId="{2ED3072F-C00F-4A79-A1B4-A1585A504E2C}" destId="{6A090AB6-D5E1-4889-A1AB-F1D8ED7B018A}" srcOrd="6" destOrd="0" presId="urn:microsoft.com/office/officeart/2005/8/layout/target3"/>
    <dgm:cxn modelId="{81EACAA8-3572-474B-8B3A-463E68442E62}" type="presParOf" srcId="{2ED3072F-C00F-4A79-A1B4-A1585A504E2C}" destId="{6364D358-1621-4234-8A77-B156802EC079}" srcOrd="7" destOrd="0" presId="urn:microsoft.com/office/officeart/2005/8/layout/target3"/>
    <dgm:cxn modelId="{F1407CC9-7A1F-430E-9E2C-D054DE249F59}" type="presParOf" srcId="{2ED3072F-C00F-4A79-A1B4-A1585A504E2C}" destId="{E1E2102E-7C4C-46A1-9366-CC43F67C1D82}" srcOrd="8" destOrd="0" presId="urn:microsoft.com/office/officeart/2005/8/layout/target3"/>
    <dgm:cxn modelId="{FA5A5E92-B913-488F-A564-35D5F6718963}" type="presParOf" srcId="{2ED3072F-C00F-4A79-A1B4-A1585A504E2C}" destId="{E8F6DE18-7969-47EC-8A07-95017C695F65}" srcOrd="9" destOrd="0" presId="urn:microsoft.com/office/officeart/2005/8/layout/target3"/>
    <dgm:cxn modelId="{BC98AA25-CF6A-48E8-955E-BFD402727001}" type="presParOf" srcId="{2ED3072F-C00F-4A79-A1B4-A1585A504E2C}" destId="{C963CD7B-CBB2-42D9-A134-95FD875280BF}" srcOrd="10" destOrd="0" presId="urn:microsoft.com/office/officeart/2005/8/layout/target3"/>
    <dgm:cxn modelId="{25888D59-52EA-4D8F-AA22-17F76EE10580}" type="presParOf" srcId="{2ED3072F-C00F-4A79-A1B4-A1585A504E2C}" destId="{B6A70984-1EAF-4F8D-8886-DE68AFDE1CAF}" srcOrd="11" destOrd="0" presId="urn:microsoft.com/office/officeart/2005/8/layout/target3"/>
    <dgm:cxn modelId="{96F18030-4719-4EFE-BA88-FEBD350F0099}" type="presParOf" srcId="{2ED3072F-C00F-4A79-A1B4-A1585A504E2C}" destId="{88775BFB-ADDE-4F00-B81E-8CD0F0977D2E}" srcOrd="12" destOrd="0" presId="urn:microsoft.com/office/officeart/2005/8/layout/target3"/>
    <dgm:cxn modelId="{4E2F833B-0BC6-4331-B932-F6DEC74EEC77}" type="presParOf" srcId="{2ED3072F-C00F-4A79-A1B4-A1585A504E2C}" destId="{DC51B3BC-AFB8-4AFD-A3E0-D9B4AD4E30BC}" srcOrd="13" destOrd="0" presId="urn:microsoft.com/office/officeart/2005/8/layout/target3"/>
    <dgm:cxn modelId="{2E902136-C915-4632-A2B6-C6E6AA84FEE7}" type="presParOf" srcId="{2ED3072F-C00F-4A79-A1B4-A1585A504E2C}" destId="{CC93A8B1-4FD5-447C-AAE7-766A43BB04B4}" srcOrd="14"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3DDAB-01EA-4635-B7FE-0F230024BA50}">
      <dsp:nvSpPr>
        <dsp:cNvPr id="0" name=""/>
        <dsp:cNvSpPr/>
      </dsp:nvSpPr>
      <dsp:spPr>
        <a:xfrm>
          <a:off x="-72154" y="0"/>
          <a:ext cx="4465003" cy="4465003"/>
        </a:xfrm>
        <a:prstGeom prst="pie">
          <a:avLst>
            <a:gd name="adj1" fmla="val 5400000"/>
            <a:gd name="adj2" fmla="val 162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98F8A4-2C3D-45B0-AAA0-E79639F011EE}">
      <dsp:nvSpPr>
        <dsp:cNvPr id="0" name=""/>
        <dsp:cNvSpPr/>
      </dsp:nvSpPr>
      <dsp:spPr>
        <a:xfrm>
          <a:off x="2232501" y="0"/>
          <a:ext cx="5997098" cy="4465003"/>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GB" sz="4200" kern="1200" dirty="0" smtClean="0"/>
            <a:t>University</a:t>
          </a:r>
          <a:endParaRPr lang="en-GB" sz="4200" kern="1200" dirty="0"/>
        </a:p>
      </dsp:txBody>
      <dsp:txXfrm>
        <a:off x="2232501" y="0"/>
        <a:ext cx="2998549" cy="1339503"/>
      </dsp:txXfrm>
    </dsp:sp>
    <dsp:sp modelId="{401E2D20-A16C-4A36-B7D8-452954F9BBC9}">
      <dsp:nvSpPr>
        <dsp:cNvPr id="0" name=""/>
        <dsp:cNvSpPr/>
      </dsp:nvSpPr>
      <dsp:spPr>
        <a:xfrm>
          <a:off x="781376" y="1339503"/>
          <a:ext cx="2902249" cy="2902249"/>
        </a:xfrm>
        <a:prstGeom prst="pie">
          <a:avLst>
            <a:gd name="adj1" fmla="val 5400000"/>
            <a:gd name="adj2" fmla="val 16200000"/>
          </a:avLst>
        </a:prstGeom>
        <a:solidFill>
          <a:schemeClr val="accent3">
            <a:hueOff val="-2296495"/>
            <a:satOff val="-29325"/>
            <a:lumOff val="1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9C06FC-B9D3-45C0-9FA9-E74CB9BD6C69}">
      <dsp:nvSpPr>
        <dsp:cNvPr id="0" name=""/>
        <dsp:cNvSpPr/>
      </dsp:nvSpPr>
      <dsp:spPr>
        <a:xfrm>
          <a:off x="2232501" y="1339503"/>
          <a:ext cx="5997098" cy="2902249"/>
        </a:xfrm>
        <a:prstGeom prst="rect">
          <a:avLst/>
        </a:prstGeom>
        <a:solidFill>
          <a:schemeClr val="lt1">
            <a:alpha val="90000"/>
            <a:hueOff val="0"/>
            <a:satOff val="0"/>
            <a:lumOff val="0"/>
            <a:alphaOff val="0"/>
          </a:schemeClr>
        </a:solidFill>
        <a:ln w="25400" cap="flat" cmpd="sng" algn="ctr">
          <a:solidFill>
            <a:schemeClr val="accent3">
              <a:hueOff val="-2296495"/>
              <a:satOff val="-29325"/>
              <a:lumOff val="12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GB" sz="4200" kern="1200" dirty="0" smtClean="0"/>
            <a:t>Contractors</a:t>
          </a:r>
          <a:endParaRPr lang="en-GB" sz="4200" kern="1200" dirty="0"/>
        </a:p>
      </dsp:txBody>
      <dsp:txXfrm>
        <a:off x="2232501" y="1339503"/>
        <a:ext cx="2998549" cy="1339499"/>
      </dsp:txXfrm>
    </dsp:sp>
    <dsp:sp modelId="{6364D358-1621-4234-8A77-B156802EC079}">
      <dsp:nvSpPr>
        <dsp:cNvPr id="0" name=""/>
        <dsp:cNvSpPr/>
      </dsp:nvSpPr>
      <dsp:spPr>
        <a:xfrm>
          <a:off x="1562751" y="2679003"/>
          <a:ext cx="1339499" cy="1339499"/>
        </a:xfrm>
        <a:prstGeom prst="pie">
          <a:avLst>
            <a:gd name="adj1" fmla="val 5400000"/>
            <a:gd name="adj2" fmla="val 16200000"/>
          </a:avLst>
        </a:prstGeom>
        <a:solidFill>
          <a:schemeClr val="accent3">
            <a:hueOff val="-4592990"/>
            <a:satOff val="-58649"/>
            <a:lumOff val="25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E2102E-7C4C-46A1-9366-CC43F67C1D82}">
      <dsp:nvSpPr>
        <dsp:cNvPr id="0" name=""/>
        <dsp:cNvSpPr/>
      </dsp:nvSpPr>
      <dsp:spPr>
        <a:xfrm>
          <a:off x="2232501" y="2679003"/>
          <a:ext cx="5997098" cy="1339499"/>
        </a:xfrm>
        <a:prstGeom prst="rect">
          <a:avLst/>
        </a:prstGeom>
        <a:solidFill>
          <a:schemeClr val="lt1">
            <a:alpha val="90000"/>
            <a:hueOff val="0"/>
            <a:satOff val="0"/>
            <a:lumOff val="0"/>
            <a:alphaOff val="0"/>
          </a:schemeClr>
        </a:solidFill>
        <a:ln w="25400" cap="flat" cmpd="sng" algn="ctr">
          <a:solidFill>
            <a:schemeClr val="accent3">
              <a:hueOff val="-4592990"/>
              <a:satOff val="-58649"/>
              <a:lumOff val="25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GB" sz="4200" kern="1200" dirty="0" smtClean="0"/>
            <a:t>You</a:t>
          </a:r>
          <a:endParaRPr lang="en-GB" sz="4200" kern="1200" dirty="0"/>
        </a:p>
      </dsp:txBody>
      <dsp:txXfrm>
        <a:off x="2232501" y="2679003"/>
        <a:ext cx="2998549" cy="1339499"/>
      </dsp:txXfrm>
    </dsp:sp>
    <dsp:sp modelId="{C963CD7B-CBB2-42D9-A134-95FD875280BF}">
      <dsp:nvSpPr>
        <dsp:cNvPr id="0" name=""/>
        <dsp:cNvSpPr/>
      </dsp:nvSpPr>
      <dsp:spPr>
        <a:xfrm>
          <a:off x="5231050" y="0"/>
          <a:ext cx="2998549" cy="13395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err="1" smtClean="0"/>
            <a:t>H&amp;S</a:t>
          </a:r>
          <a:r>
            <a:rPr lang="en-GB" sz="2000" kern="1200" dirty="0" smtClean="0"/>
            <a:t>  is a core value.</a:t>
          </a:r>
          <a:endParaRPr lang="en-GB" sz="2000" kern="1200" dirty="0"/>
        </a:p>
        <a:p>
          <a:pPr marL="228600" lvl="1" indent="-228600" algn="l" defTabSz="889000">
            <a:lnSpc>
              <a:spcPct val="90000"/>
            </a:lnSpc>
            <a:spcBef>
              <a:spcPct val="0"/>
            </a:spcBef>
            <a:spcAft>
              <a:spcPct val="15000"/>
            </a:spcAft>
            <a:buChar char="••"/>
          </a:pPr>
          <a:r>
            <a:rPr lang="en-GB" sz="2000" kern="1200" dirty="0" smtClean="0"/>
            <a:t>Everyone works safely to minimise risk.</a:t>
          </a:r>
          <a:endParaRPr lang="en-GB" sz="2000" kern="1200" dirty="0"/>
        </a:p>
      </dsp:txBody>
      <dsp:txXfrm>
        <a:off x="5231050" y="0"/>
        <a:ext cx="2998549" cy="1339503"/>
      </dsp:txXfrm>
    </dsp:sp>
    <dsp:sp modelId="{88775BFB-ADDE-4F00-B81E-8CD0F0977D2E}">
      <dsp:nvSpPr>
        <dsp:cNvPr id="0" name=""/>
        <dsp:cNvSpPr/>
      </dsp:nvSpPr>
      <dsp:spPr>
        <a:xfrm>
          <a:off x="5231050" y="1339503"/>
          <a:ext cx="2998549" cy="133949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Contractors work safely.</a:t>
          </a:r>
          <a:endParaRPr lang="en-GB" sz="2000" kern="1200" dirty="0"/>
        </a:p>
        <a:p>
          <a:pPr marL="228600" lvl="1" indent="-228600" algn="l" defTabSz="889000">
            <a:lnSpc>
              <a:spcPct val="90000"/>
            </a:lnSpc>
            <a:spcBef>
              <a:spcPct val="0"/>
            </a:spcBef>
            <a:spcAft>
              <a:spcPct val="15000"/>
            </a:spcAft>
            <a:buChar char="••"/>
          </a:pPr>
          <a:r>
            <a:rPr lang="en-GB" sz="2000" kern="1200" dirty="0" smtClean="0"/>
            <a:t>Meet legislation, standards, good practice.</a:t>
          </a:r>
          <a:endParaRPr lang="en-GB" sz="2000" kern="1200" dirty="0"/>
        </a:p>
      </dsp:txBody>
      <dsp:txXfrm>
        <a:off x="5231050" y="1339503"/>
        <a:ext cx="2998549" cy="1339499"/>
      </dsp:txXfrm>
    </dsp:sp>
    <dsp:sp modelId="{CC93A8B1-4FD5-447C-AAE7-766A43BB04B4}">
      <dsp:nvSpPr>
        <dsp:cNvPr id="0" name=""/>
        <dsp:cNvSpPr/>
      </dsp:nvSpPr>
      <dsp:spPr>
        <a:xfrm>
          <a:off x="5231050" y="2679003"/>
          <a:ext cx="2998549" cy="133949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Follow RAMS, permits.</a:t>
          </a:r>
          <a:endParaRPr lang="en-GB" sz="2000" kern="1200" dirty="0"/>
        </a:p>
        <a:p>
          <a:pPr marL="228600" lvl="1" indent="-228600" algn="l" defTabSz="889000">
            <a:lnSpc>
              <a:spcPct val="90000"/>
            </a:lnSpc>
            <a:spcBef>
              <a:spcPct val="0"/>
            </a:spcBef>
            <a:spcAft>
              <a:spcPct val="15000"/>
            </a:spcAft>
            <a:buChar char="••"/>
          </a:pPr>
          <a:r>
            <a:rPr lang="en-GB" sz="2000" kern="1200" dirty="0" smtClean="0"/>
            <a:t>Report concerns.</a:t>
          </a:r>
          <a:endParaRPr lang="en-GB" sz="2000" kern="1200" dirty="0"/>
        </a:p>
      </dsp:txBody>
      <dsp:txXfrm>
        <a:off x="5231050" y="2679003"/>
        <a:ext cx="2998549" cy="1339499"/>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7D77A2DC-1AA3-4F0C-AA00-037326E2F1A6}" type="datetimeFigureOut">
              <a:rPr lang="en-GB" smtClean="0"/>
              <a:t>15/01/2018</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625E002F-52EE-4B3A-9D8C-79442D82B6CF}" type="slidenum">
              <a:rPr lang="en-GB" smtClean="0"/>
              <a:t>‹#›</a:t>
            </a:fld>
            <a:endParaRPr lang="en-GB"/>
          </a:p>
        </p:txBody>
      </p:sp>
    </p:spTree>
    <p:extLst>
      <p:ext uri="{BB962C8B-B14F-4D97-AF65-F5344CB8AC3E}">
        <p14:creationId xmlns:p14="http://schemas.microsoft.com/office/powerpoint/2010/main" val="1475726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A6A27E1-0C4B-4FA1-85B1-C79421619569}" type="datetimeFigureOut">
              <a:rPr lang="en-GB" smtClean="0"/>
              <a:t>15/01/2018</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83D2FBB-6F7E-4CA9-A183-AC7472DFF89C}" type="slidenum">
              <a:rPr lang="en-GB" smtClean="0"/>
              <a:t>‹#›</a:t>
            </a:fld>
            <a:endParaRPr lang="en-GB"/>
          </a:p>
        </p:txBody>
      </p:sp>
    </p:spTree>
    <p:extLst>
      <p:ext uri="{BB962C8B-B14F-4D97-AF65-F5344CB8AC3E}">
        <p14:creationId xmlns:p14="http://schemas.microsoft.com/office/powerpoint/2010/main" val="344151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a:t>
            </a:fld>
            <a:endParaRPr lang="en-GB"/>
          </a:p>
        </p:txBody>
      </p:sp>
    </p:spTree>
    <p:extLst>
      <p:ext uri="{BB962C8B-B14F-4D97-AF65-F5344CB8AC3E}">
        <p14:creationId xmlns:p14="http://schemas.microsoft.com/office/powerpoint/2010/main" val="1816504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Before coming onto site you’ll be given information.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is about your risk assessments and method statements (RAMS).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Your manager or supervisor will complete the RAMS for the work that you do. You must have your RAMS with you</a:t>
            </a:r>
            <a:r>
              <a:rPr lang="en-GB" sz="1200" kern="1200" baseline="0" dirty="0" smtClean="0">
                <a:solidFill>
                  <a:schemeClr val="tx1"/>
                </a:solidFill>
                <a:effectLst/>
                <a:latin typeface="+mn-lt"/>
                <a:ea typeface="+mn-ea"/>
                <a:cs typeface="+mn-cs"/>
              </a:rPr>
              <a:t> whilst working on site.</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RAMS identify the things that may cause harm and injury in the workplace and what needs to be in place to protect you, your workmates and others from harm. </a:t>
            </a:r>
          </a:p>
          <a:p>
            <a:endParaRPr lang="en-GB" dirty="0" smtClean="0"/>
          </a:p>
          <a:p>
            <a:r>
              <a:rPr lang="en-GB" dirty="0" smtClean="0"/>
              <a:t>If work or hazard</a:t>
            </a:r>
            <a:r>
              <a:rPr lang="en-GB" baseline="0" dirty="0" smtClean="0"/>
              <a:t> level changes you must stop work, make the area safe as necessary and consult your line manager or University Contact.</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10</a:t>
            </a:fld>
            <a:endParaRPr lang="en-GB"/>
          </a:p>
        </p:txBody>
      </p:sp>
    </p:spTree>
    <p:extLst>
      <p:ext uri="{BB962C8B-B14F-4D97-AF65-F5344CB8AC3E}">
        <p14:creationId xmlns:p14="http://schemas.microsoft.com/office/powerpoint/2010/main" val="3293694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You must have permission from your University Contact who will issue the permit  before work starts</a:t>
            </a:r>
            <a:endParaRPr lang="en-GB" dirty="0" smtClean="0"/>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They detail the specific risks in the areas you are going into to carry out works.</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 must read and understand them and work within the limitation.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Do not move outside of it.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They must be signed by the relevant person</a:t>
            </a:r>
            <a:r>
              <a:rPr lang="en-GB" sz="1200" kern="1200" baseline="0" dirty="0" smtClean="0">
                <a:solidFill>
                  <a:schemeClr val="tx1"/>
                </a:solidFill>
                <a:effectLst/>
                <a:latin typeface="+mn-lt"/>
                <a:ea typeface="+mn-ea"/>
                <a:cs typeface="+mn-cs"/>
              </a:rPr>
              <a:t> and you must sign off the permit when the work is complete. All permits must be left with your relevant University contact or EMS Helpdesk if your contact is not available. For out of hours, please leave the signed permit with the Information Centre.</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you have any queries go back to the person who issued it.</a:t>
            </a:r>
          </a:p>
          <a:p>
            <a:endParaRPr lang="en-GB" dirty="0" smtClean="0"/>
          </a:p>
          <a:p>
            <a:r>
              <a:rPr lang="en-GB" dirty="0" smtClean="0"/>
              <a:t>Do not ignore permit to</a:t>
            </a:r>
            <a:r>
              <a:rPr lang="en-GB" baseline="0" dirty="0" smtClean="0"/>
              <a:t> work signs.</a:t>
            </a:r>
          </a:p>
          <a:p>
            <a:endParaRPr lang="en-GB" baseline="0" dirty="0" smtClean="0"/>
          </a:p>
          <a:p>
            <a:r>
              <a:rPr lang="en-GB" baseline="0" dirty="0" smtClean="0"/>
              <a:t>Remember. No permit. No work. Contractors failing to comply with these requirements maybe barred from site in the future.</a:t>
            </a:r>
          </a:p>
          <a:p>
            <a:endParaRPr lang="en-GB" baseline="0" dirty="0" smtClean="0"/>
          </a:p>
        </p:txBody>
      </p:sp>
      <p:sp>
        <p:nvSpPr>
          <p:cNvPr id="4" name="Slide Number Placeholder 3"/>
          <p:cNvSpPr>
            <a:spLocks noGrp="1"/>
          </p:cNvSpPr>
          <p:nvPr>
            <p:ph type="sldNum" sz="quarter" idx="10"/>
          </p:nvPr>
        </p:nvSpPr>
        <p:spPr/>
        <p:txBody>
          <a:bodyPr/>
          <a:lstStyle/>
          <a:p>
            <a:fld id="{283D2FBB-6F7E-4CA9-A183-AC7472DFF89C}" type="slidenum">
              <a:rPr lang="en-GB" smtClean="0"/>
              <a:t>11</a:t>
            </a:fld>
            <a:endParaRPr lang="en-GB"/>
          </a:p>
        </p:txBody>
      </p:sp>
    </p:spTree>
    <p:extLst>
      <p:ext uri="{BB962C8B-B14F-4D97-AF65-F5344CB8AC3E}">
        <p14:creationId xmlns:p14="http://schemas.microsoft.com/office/powerpoint/2010/main" val="2046127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beams and eyes located around campus installed during its construction and are no longer safe.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Only use beams and lifting equipment that has an in date and visible sticker or </a:t>
            </a:r>
            <a:r>
              <a:rPr lang="en-GB" sz="1200" kern="1200" dirty="0" err="1" smtClean="0">
                <a:solidFill>
                  <a:schemeClr val="tx1"/>
                </a:solidFill>
                <a:effectLst/>
                <a:latin typeface="+mn-lt"/>
                <a:ea typeface="+mn-ea"/>
                <a:cs typeface="+mn-cs"/>
              </a:rPr>
              <a:t>ScafTag</a:t>
            </a:r>
            <a:r>
              <a:rPr lang="en-GB" sz="1200" kern="1200" dirty="0" smtClean="0">
                <a:solidFill>
                  <a:schemeClr val="tx1"/>
                </a:solidFill>
                <a:effectLst/>
                <a:latin typeface="+mn-lt"/>
                <a:ea typeface="+mn-ea"/>
                <a:cs typeface="+mn-cs"/>
              </a:rPr>
              <a:t> detailing the next inspection and test. If not, do not use it.</a:t>
            </a:r>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12</a:t>
            </a:fld>
            <a:endParaRPr lang="en-GB"/>
          </a:p>
        </p:txBody>
      </p:sp>
    </p:spTree>
    <p:extLst>
      <p:ext uri="{BB962C8B-B14F-4D97-AF65-F5344CB8AC3E}">
        <p14:creationId xmlns:p14="http://schemas.microsoft.com/office/powerpoint/2010/main" val="2600071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13</a:t>
            </a:fld>
            <a:endParaRPr lang="en-GB"/>
          </a:p>
        </p:txBody>
      </p:sp>
    </p:spTree>
    <p:extLst>
      <p:ext uri="{BB962C8B-B14F-4D97-AF65-F5344CB8AC3E}">
        <p14:creationId xmlns:p14="http://schemas.microsoft.com/office/powerpoint/2010/main" val="3766979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University has confined spaces.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confined space is anywhere which is suitably enclosed (though not always entirely) and where serious injury can occur from hazardous substances or conditions within the space or nearby (for example lack of oxygen).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you need to enter or work in a confined space you will need a permit and to be trained before you go in to them.</a:t>
            </a: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14</a:t>
            </a:fld>
            <a:endParaRPr lang="en-GB"/>
          </a:p>
        </p:txBody>
      </p:sp>
    </p:spTree>
    <p:extLst>
      <p:ext uri="{BB962C8B-B14F-4D97-AF65-F5344CB8AC3E}">
        <p14:creationId xmlns:p14="http://schemas.microsoft.com/office/powerpoint/2010/main" val="2220700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Check the Contractor Handbook for more information. You may need a Permit to Work.</a:t>
            </a:r>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15</a:t>
            </a:fld>
            <a:endParaRPr lang="en-GB"/>
          </a:p>
        </p:txBody>
      </p:sp>
    </p:spTree>
    <p:extLst>
      <p:ext uri="{BB962C8B-B14F-4D97-AF65-F5344CB8AC3E}">
        <p14:creationId xmlns:p14="http://schemas.microsoft.com/office/powerpoint/2010/main" val="3050825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Hand book p 11 INPUT.</a:t>
            </a:r>
          </a:p>
        </p:txBody>
      </p:sp>
      <p:sp>
        <p:nvSpPr>
          <p:cNvPr id="4" name="Slide Number Placeholder 3"/>
          <p:cNvSpPr>
            <a:spLocks noGrp="1"/>
          </p:cNvSpPr>
          <p:nvPr>
            <p:ph type="sldNum" sz="quarter" idx="10"/>
          </p:nvPr>
        </p:nvSpPr>
        <p:spPr/>
        <p:txBody>
          <a:bodyPr/>
          <a:lstStyle/>
          <a:p>
            <a:fld id="{283D2FBB-6F7E-4CA9-A183-AC7472DFF89C}" type="slidenum">
              <a:rPr lang="en-GB" smtClean="0"/>
              <a:t>16</a:t>
            </a:fld>
            <a:endParaRPr lang="en-GB"/>
          </a:p>
        </p:txBody>
      </p:sp>
    </p:spTree>
    <p:extLst>
      <p:ext uri="{BB962C8B-B14F-4D97-AF65-F5344CB8AC3E}">
        <p14:creationId xmlns:p14="http://schemas.microsoft.com/office/powerpoint/2010/main" val="853370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may need a permit to work.</a:t>
            </a:r>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17</a:t>
            </a:fld>
            <a:endParaRPr lang="en-GB"/>
          </a:p>
        </p:txBody>
      </p:sp>
    </p:spTree>
    <p:extLst>
      <p:ext uri="{BB962C8B-B14F-4D97-AF65-F5344CB8AC3E}">
        <p14:creationId xmlns:p14="http://schemas.microsoft.com/office/powerpoint/2010/main" val="410724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Working at height is any work undertaken where there is a risk of injury through falling to a lower level. It covers roof work, ladders, mobile elevated working platforms, mobile towers</a:t>
            </a:r>
            <a:r>
              <a:rPr lang="en-GB" sz="1200" kern="1200" baseline="0" dirty="0" smtClean="0">
                <a:solidFill>
                  <a:schemeClr val="tx1"/>
                </a:solidFill>
                <a:effectLst/>
                <a:latin typeface="+mn-lt"/>
                <a:ea typeface="+mn-ea"/>
                <a:cs typeface="+mn-cs"/>
              </a:rPr>
              <a:t> and scaffolds.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All working at height must be risk assessed and have a method statement.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Access authorisation is needed to go on roof areas.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Safety equipment is installed on all university roof areas. Man safe wire systems and safety handrails are tested and inspected at regular intervals. People using these must  be trained.</a:t>
            </a:r>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18</a:t>
            </a:fld>
            <a:endParaRPr lang="en-GB"/>
          </a:p>
        </p:txBody>
      </p:sp>
    </p:spTree>
    <p:extLst>
      <p:ext uri="{BB962C8B-B14F-4D97-AF65-F5344CB8AC3E}">
        <p14:creationId xmlns:p14="http://schemas.microsoft.com/office/powerpoint/2010/main" val="1365871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Drive your</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vehicles with due regard to the Highway Code and within the speed limits on campus. Make sure your vehicle has a relevant MOT, insurance and is </a:t>
            </a:r>
            <a:r>
              <a:rPr lang="en-GB" sz="1200" u="sng" kern="1200" dirty="0" smtClean="0">
                <a:solidFill>
                  <a:schemeClr val="tx1"/>
                </a:solidFill>
                <a:effectLst/>
                <a:latin typeface="+mn-lt"/>
                <a:ea typeface="+mn-ea"/>
                <a:cs typeface="+mn-cs"/>
              </a:rPr>
              <a:t>road</a:t>
            </a:r>
            <a:r>
              <a:rPr lang="en-GB" sz="1200" kern="1200" dirty="0" smtClean="0">
                <a:solidFill>
                  <a:schemeClr val="tx1"/>
                </a:solidFill>
                <a:effectLst/>
                <a:latin typeface="+mn-lt"/>
                <a:ea typeface="+mn-ea"/>
                <a:cs typeface="+mn-cs"/>
              </a:rPr>
              <a:t>worthy. Even though we are private land we require you wear a seat belt and do not use a phone whilst driving</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Secure your vehicle and the load on campus.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Absolutely no driving or parking on the grass</a:t>
            </a:r>
            <a:r>
              <a:rPr lang="en-GB" sz="1200" kern="1200" baseline="0" dirty="0" smtClean="0">
                <a:solidFill>
                  <a:schemeClr val="tx1"/>
                </a:solidFill>
                <a:effectLst/>
                <a:latin typeface="+mn-lt"/>
                <a:ea typeface="+mn-ea"/>
                <a:cs typeface="+mn-cs"/>
              </a:rPr>
              <a:t> without formal agreement from the University.</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have accommodation areas that are barrier entry. Please remember pedestrians have priority and drive slowly.</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19</a:t>
            </a:fld>
            <a:endParaRPr lang="en-GB"/>
          </a:p>
        </p:txBody>
      </p:sp>
    </p:spTree>
    <p:extLst>
      <p:ext uri="{BB962C8B-B14F-4D97-AF65-F5344CB8AC3E}">
        <p14:creationId xmlns:p14="http://schemas.microsoft.com/office/powerpoint/2010/main" val="3463491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On behalf of the University I would like to welcome you to the University of Essex.</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Please watch this video and take on board the points raised.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 will tell you essential safety information to deliver your project safely, and successfully, at the University.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For more information refer to the Contractor Handbook </a:t>
            </a:r>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2</a:t>
            </a:fld>
            <a:endParaRPr lang="en-GB"/>
          </a:p>
        </p:txBody>
      </p:sp>
    </p:spTree>
    <p:extLst>
      <p:ext uri="{BB962C8B-B14F-4D97-AF65-F5344CB8AC3E}">
        <p14:creationId xmlns:p14="http://schemas.microsoft.com/office/powerpoint/2010/main" val="2264837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Parking is limited and in demand.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Contractors must park in the contractor car park.  Do not park in the main campus car parks.  If you need to park in a space central to campus you will need to book a contracts bay in advance.  You can register your vehicle at the Estate Management Helpdesk in room 6.003 or by emailing EMS-Helpdesk@essex.ac.uk.  You can contact them on 01206 872959.</a:t>
            </a:r>
          </a:p>
        </p:txBody>
      </p:sp>
      <p:sp>
        <p:nvSpPr>
          <p:cNvPr id="4" name="Slide Number Placeholder 3"/>
          <p:cNvSpPr>
            <a:spLocks noGrp="1"/>
          </p:cNvSpPr>
          <p:nvPr>
            <p:ph type="sldNum" sz="quarter" idx="10"/>
          </p:nvPr>
        </p:nvSpPr>
        <p:spPr/>
        <p:txBody>
          <a:bodyPr/>
          <a:lstStyle/>
          <a:p>
            <a:fld id="{283D2FBB-6F7E-4CA9-A183-AC7472DFF89C}" type="slidenum">
              <a:rPr lang="en-GB" smtClean="0"/>
              <a:t>20</a:t>
            </a:fld>
            <a:endParaRPr lang="en-GB"/>
          </a:p>
        </p:txBody>
      </p:sp>
    </p:spTree>
    <p:extLst>
      <p:ext uri="{BB962C8B-B14F-4D97-AF65-F5344CB8AC3E}">
        <p14:creationId xmlns:p14="http://schemas.microsoft.com/office/powerpoint/2010/main" val="3424201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At </a:t>
            </a:r>
            <a:r>
              <a:rPr lang="en-GB" sz="1200" kern="1200" baseline="0" dirty="0" smtClean="0">
                <a:solidFill>
                  <a:schemeClr val="tx1"/>
                </a:solidFill>
                <a:effectLst/>
                <a:latin typeface="+mn-lt"/>
                <a:ea typeface="+mn-ea"/>
                <a:cs typeface="+mn-cs"/>
              </a:rPr>
              <a:t> the University of </a:t>
            </a:r>
            <a:r>
              <a:rPr lang="en-GB" sz="1200" kern="1200" dirty="0" smtClean="0">
                <a:solidFill>
                  <a:schemeClr val="tx1"/>
                </a:solidFill>
                <a:effectLst/>
                <a:latin typeface="+mn-lt"/>
                <a:ea typeface="+mn-ea"/>
                <a:cs typeface="+mn-cs"/>
              </a:rPr>
              <a:t>Essex we operate a considerate parking system.  By observing our rules you are helping make parking easier for everyone.  There is a penalty for not parking in line with our terms and conditions and your vehicle may be banned from campus or your company asked to leave campus.  </a:t>
            </a:r>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21</a:t>
            </a:fld>
            <a:endParaRPr lang="en-GB"/>
          </a:p>
        </p:txBody>
      </p:sp>
    </p:spTree>
    <p:extLst>
      <p:ext uri="{BB962C8B-B14F-4D97-AF65-F5344CB8AC3E}">
        <p14:creationId xmlns:p14="http://schemas.microsoft.com/office/powerpoint/2010/main" val="2911383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Drive slowly, dip your headlights and do not drive </a:t>
            </a:r>
            <a:r>
              <a:rPr lang="en-GB" sz="1200" u="sng" kern="1200" dirty="0" smtClean="0">
                <a:solidFill>
                  <a:schemeClr val="tx1"/>
                </a:solidFill>
                <a:effectLst/>
                <a:latin typeface="+mn-lt"/>
                <a:ea typeface="+mn-ea"/>
                <a:cs typeface="+mn-cs"/>
              </a:rPr>
              <a:t>or park </a:t>
            </a:r>
            <a:r>
              <a:rPr lang="en-GB" sz="1200" kern="1200" dirty="0" smtClean="0">
                <a:solidFill>
                  <a:schemeClr val="tx1"/>
                </a:solidFill>
                <a:effectLst/>
                <a:latin typeface="+mn-lt"/>
                <a:ea typeface="+mn-ea"/>
                <a:cs typeface="+mn-cs"/>
              </a:rPr>
              <a:t>in the pedestrian walkways. Consider using a banks</a:t>
            </a:r>
            <a:r>
              <a:rPr lang="en-GB" sz="1200" kern="1200" baseline="0" dirty="0" smtClean="0">
                <a:solidFill>
                  <a:schemeClr val="tx1"/>
                </a:solidFill>
                <a:effectLst/>
                <a:latin typeface="+mn-lt"/>
                <a:ea typeface="+mn-ea"/>
                <a:cs typeface="+mn-cs"/>
              </a:rPr>
              <a:t>man when reversing in pedestrian areas.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Pedestrians have priority</a:t>
            </a:r>
            <a:r>
              <a:rPr lang="en-GB" sz="1200" u="sng"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a:t>
            </a:r>
          </a:p>
          <a:p>
            <a:endParaRPr lang="en-GB" sz="1200" u="sng"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C</a:t>
            </a:r>
            <a:r>
              <a:rPr lang="en-GB" sz="1200" kern="1200" dirty="0" smtClean="0">
                <a:solidFill>
                  <a:schemeClr val="tx1"/>
                </a:solidFill>
                <a:effectLst/>
                <a:latin typeface="+mn-lt"/>
                <a:ea typeface="+mn-ea"/>
                <a:cs typeface="+mn-cs"/>
              </a:rPr>
              <a:t>onsider what is above you. Be aware that the Under Podia area is used by pedestrians, cyclists and other vehicle users.  Take extreme care in this area.  You must remain within the speed limit at ALL times.</a:t>
            </a:r>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22</a:t>
            </a:fld>
            <a:endParaRPr lang="en-GB"/>
          </a:p>
        </p:txBody>
      </p:sp>
    </p:spTree>
    <p:extLst>
      <p:ext uri="{BB962C8B-B14F-4D97-AF65-F5344CB8AC3E}">
        <p14:creationId xmlns:p14="http://schemas.microsoft.com/office/powerpoint/2010/main" val="3433162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You’ll need to take part in pre-start meetings. You’ll be given Nursery contact details and agree the additional control measures needed to manage the risk  from dust, fumes and odours into areas occupied by babies and young children.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Nursery staff have the authority to stop work immediately if they believe there is a risk to the children. If this happens, make the area safe as necessary whilst further decisions are made.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To ensure safeguarding, you will not be left alone with the children and no mobiles allow. </a:t>
            </a:r>
            <a:r>
              <a:rPr lang="en-GB" sz="1200" kern="1200" smtClean="0">
                <a:solidFill>
                  <a:schemeClr val="tx1"/>
                </a:solidFill>
                <a:effectLst/>
                <a:latin typeface="+mn-lt"/>
                <a:ea typeface="+mn-ea"/>
                <a:cs typeface="+mn-cs"/>
              </a:rPr>
              <a:t>For work monitoring purposes you can only take a photo only the direct supervision of a member of Nursery staff.</a:t>
            </a:r>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23</a:t>
            </a:fld>
            <a:endParaRPr lang="en-GB"/>
          </a:p>
        </p:txBody>
      </p:sp>
    </p:spTree>
    <p:extLst>
      <p:ext uri="{BB962C8B-B14F-4D97-AF65-F5344CB8AC3E}">
        <p14:creationId xmlns:p14="http://schemas.microsoft.com/office/powerpoint/2010/main" val="1986347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smtClean="0"/>
              <a:t>Protecting</a:t>
            </a:r>
            <a:r>
              <a:rPr lang="en-GB" baseline="0" dirty="0" smtClean="0"/>
              <a:t> the environment.</a:t>
            </a:r>
          </a:p>
          <a:p>
            <a:pPr algn="l"/>
            <a:endParaRPr lang="en-GB" dirty="0" smtClean="0"/>
          </a:p>
          <a:p>
            <a:pPr algn="l"/>
            <a:r>
              <a:rPr lang="en-GB" dirty="0" smtClean="0"/>
              <a:t>Help the University maintains high environmental standards by:</a:t>
            </a:r>
          </a:p>
          <a:p>
            <a:pPr marL="457200" indent="-457200" algn="l">
              <a:buFont typeface="Arial" panose="020B0604020202020204" pitchFamily="34" charset="0"/>
              <a:buChar char="•"/>
            </a:pPr>
            <a:r>
              <a:rPr lang="en-GB" dirty="0" smtClean="0"/>
              <a:t>Turning off heating, appliances and lighting when not in use</a:t>
            </a:r>
          </a:p>
          <a:p>
            <a:pPr marL="457200" indent="-457200" algn="l">
              <a:buFont typeface="Arial" panose="020B0604020202020204" pitchFamily="34" charset="0"/>
              <a:buChar char="•"/>
            </a:pPr>
            <a:r>
              <a:rPr lang="en-GB" dirty="0" smtClean="0"/>
              <a:t>Not wasting materials needed for a job</a:t>
            </a:r>
          </a:p>
          <a:p>
            <a:pPr marL="457200" indent="-457200" algn="l">
              <a:buFont typeface="Arial" panose="020B0604020202020204" pitchFamily="34" charset="0"/>
              <a:buChar char="•"/>
            </a:pPr>
            <a:r>
              <a:rPr lang="en-GB" dirty="0" smtClean="0"/>
              <a:t>Recycling and properly disposing of waste</a:t>
            </a:r>
          </a:p>
          <a:p>
            <a:pPr marL="457200" indent="-457200" algn="l">
              <a:buFont typeface="Arial" panose="020B0604020202020204" pitchFamily="34" charset="0"/>
              <a:buChar char="•"/>
            </a:pPr>
            <a:r>
              <a:rPr lang="en-GB" dirty="0" smtClean="0"/>
              <a:t>Not leaving vehicles or generators idling</a:t>
            </a:r>
          </a:p>
          <a:p>
            <a:pPr marL="457200" indent="-457200" algn="l">
              <a:buFont typeface="Arial" panose="020B0604020202020204" pitchFamily="34" charset="0"/>
              <a:buChar char="•"/>
            </a:pPr>
            <a:r>
              <a:rPr lang="en-GB" dirty="0" smtClean="0"/>
              <a:t>Ensuring compliance with relevant environmental law</a:t>
            </a:r>
          </a:p>
          <a:p>
            <a:pPr algn="l"/>
            <a:endParaRPr lang="en-GB" dirty="0" smtClean="0"/>
          </a:p>
          <a:p>
            <a:pPr algn="l"/>
            <a:r>
              <a:rPr lang="en-GB" dirty="0" smtClean="0"/>
              <a:t>The University has team which can help with environment concerns, questions and ideas and a recognition scheme for our greenest contractors.  Visit our sustainability</a:t>
            </a:r>
            <a:r>
              <a:rPr lang="en-GB" baseline="0" dirty="0" smtClean="0"/>
              <a:t> webpages</a:t>
            </a:r>
            <a:r>
              <a:rPr lang="en-GB" dirty="0" smtClean="0"/>
              <a:t> ask at the EMS Helpdesk for more information.</a:t>
            </a:r>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24</a:t>
            </a:fld>
            <a:endParaRPr lang="en-GB"/>
          </a:p>
        </p:txBody>
      </p:sp>
    </p:spTree>
    <p:extLst>
      <p:ext uri="{BB962C8B-B14F-4D97-AF65-F5344CB8AC3E}">
        <p14:creationId xmlns:p14="http://schemas.microsoft.com/office/powerpoint/2010/main" val="1853589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University makes health and safety part of how we do things.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It is important that everyone, including contractors, work safely to minimise the risk of injury and ill health.</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When you are undertaking work we expect you to do it in way meets legal requirements and current good practice. This includes following your risk assessment and method statement, permit to work systems.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you are concerned about anything or find anything untoward please refer it to a supervisor, manager</a:t>
            </a:r>
            <a:r>
              <a:rPr lang="en-GB" sz="1200" kern="1200" baseline="0" dirty="0" smtClean="0">
                <a:solidFill>
                  <a:schemeClr val="tx1"/>
                </a:solidFill>
                <a:effectLst/>
                <a:latin typeface="+mn-lt"/>
                <a:ea typeface="+mn-ea"/>
                <a:cs typeface="+mn-cs"/>
              </a:rPr>
              <a:t> or University Contact. You can also refer to your Contractor Handbook.</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Thanks for watching.</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3D2FBB-6F7E-4CA9-A183-AC7472DFF89C}" type="slidenum">
              <a:rPr lang="en-GB" smtClean="0"/>
              <a:t>25</a:t>
            </a:fld>
            <a:endParaRPr lang="en-GB"/>
          </a:p>
        </p:txBody>
      </p:sp>
    </p:spTree>
    <p:extLst>
      <p:ext uri="{BB962C8B-B14F-4D97-AF65-F5344CB8AC3E}">
        <p14:creationId xmlns:p14="http://schemas.microsoft.com/office/powerpoint/2010/main" val="3697892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Our campus is a wonderfully diverse community.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you are on campus you represent the University.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Always be respectful towards other contractors, staff, students and visitors.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Please be well behaved and respect the rules and regulations of the University.</a:t>
            </a:r>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3</a:t>
            </a:fld>
            <a:endParaRPr lang="en-GB"/>
          </a:p>
        </p:txBody>
      </p:sp>
    </p:spTree>
    <p:extLst>
      <p:ext uri="{BB962C8B-B14F-4D97-AF65-F5344CB8AC3E}">
        <p14:creationId xmlns:p14="http://schemas.microsoft.com/office/powerpoint/2010/main" val="3563952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You will need to be appropriately dressed and wear the right personal protective equipment for the job you are undertaking.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 will need to ensure visitors to your site are also appropriately dressed.</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Our staff are vigilant and will report behaviour they feel is unsafe.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University </a:t>
            </a:r>
            <a:r>
              <a:rPr lang="en-GB" sz="1200" kern="1200" dirty="0" smtClean="0">
                <a:solidFill>
                  <a:schemeClr val="tx1"/>
                </a:solidFill>
                <a:effectLst/>
                <a:latin typeface="+mn-lt"/>
                <a:ea typeface="+mn-ea"/>
                <a:cs typeface="+mn-cs"/>
              </a:rPr>
              <a:t>does monitor contractor safety standards.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Failure to comply can result in being excluded from site.</a:t>
            </a:r>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4</a:t>
            </a:fld>
            <a:endParaRPr lang="en-GB"/>
          </a:p>
        </p:txBody>
      </p:sp>
    </p:spTree>
    <p:extLst>
      <p:ext uri="{BB962C8B-B14F-4D97-AF65-F5344CB8AC3E}">
        <p14:creationId xmlns:p14="http://schemas.microsoft.com/office/powerpoint/2010/main" val="399084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University’s Security Team are based on Square 3 in the Information Centre.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It’s open 24 hrs a day, 365 days a year. </a:t>
            </a:r>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5</a:t>
            </a:fld>
            <a:endParaRPr lang="en-GB"/>
          </a:p>
        </p:txBody>
      </p:sp>
    </p:spTree>
    <p:extLst>
      <p:ext uri="{BB962C8B-B14F-4D97-AF65-F5344CB8AC3E}">
        <p14:creationId xmlns:p14="http://schemas.microsoft.com/office/powerpoint/2010/main" val="597319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If you are using an internal phone call 2222.</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 will need to go there out of hours to collect any keys you require, permits to work or permits to access.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3D2FBB-6F7E-4CA9-A183-AC7472DFF89C}" type="slidenum">
              <a:rPr lang="en-GB" smtClean="0"/>
              <a:t>6</a:t>
            </a:fld>
            <a:endParaRPr lang="en-GB"/>
          </a:p>
        </p:txBody>
      </p:sp>
    </p:spTree>
    <p:extLst>
      <p:ext uri="{BB962C8B-B14F-4D97-AF65-F5344CB8AC3E}">
        <p14:creationId xmlns:p14="http://schemas.microsoft.com/office/powerpoint/2010/main" val="3672720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a:t>
            </a:r>
            <a:r>
              <a:rPr lang="en-GB" baseline="0" dirty="0" smtClean="0"/>
              <a:t> more on expected contractor fire safety, read the Contractor Handbook.</a:t>
            </a:r>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7</a:t>
            </a:fld>
            <a:endParaRPr lang="en-GB"/>
          </a:p>
        </p:txBody>
      </p:sp>
    </p:spTree>
    <p:extLst>
      <p:ext uri="{BB962C8B-B14F-4D97-AF65-F5344CB8AC3E}">
        <p14:creationId xmlns:p14="http://schemas.microsoft.com/office/powerpoint/2010/main" val="377740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not dial</a:t>
            </a:r>
            <a:r>
              <a:rPr lang="en-GB" baseline="0" dirty="0" smtClean="0"/>
              <a:t> 999. </a:t>
            </a:r>
          </a:p>
          <a:p>
            <a:endParaRPr lang="en-GB" baseline="0" dirty="0" smtClean="0"/>
          </a:p>
          <a:p>
            <a:r>
              <a:rPr lang="en-GB" baseline="0" dirty="0" smtClean="0"/>
              <a:t>This can delay the emergency services getting to you. </a:t>
            </a:r>
          </a:p>
          <a:p>
            <a:endParaRPr lang="en-GB" baseline="0" dirty="0" smtClean="0"/>
          </a:p>
          <a:p>
            <a:r>
              <a:rPr lang="en-GB" baseline="0" dirty="0" smtClean="0"/>
              <a:t>Security can quickly organise emergency service response for you.</a:t>
            </a:r>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8</a:t>
            </a:fld>
            <a:endParaRPr lang="en-GB"/>
          </a:p>
        </p:txBody>
      </p:sp>
    </p:spTree>
    <p:extLst>
      <p:ext uri="{BB962C8B-B14F-4D97-AF65-F5344CB8AC3E}">
        <p14:creationId xmlns:p14="http://schemas.microsoft.com/office/powerpoint/2010/main" val="824823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9</a:t>
            </a:fld>
            <a:endParaRPr lang="en-GB"/>
          </a:p>
        </p:txBody>
      </p:sp>
    </p:spTree>
    <p:extLst>
      <p:ext uri="{BB962C8B-B14F-4D97-AF65-F5344CB8AC3E}">
        <p14:creationId xmlns:p14="http://schemas.microsoft.com/office/powerpoint/2010/main" val="3197849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a:xfrm>
            <a:off x="364200" y="288000"/>
            <a:ext cx="8568000" cy="6282000"/>
          </a:xfrm>
          <a:prstGeom prst="rect">
            <a:avLst/>
          </a:prstGeom>
          <a:solidFill>
            <a:srgbClr val="003478"/>
          </a:solidFill>
          <a:ln w="72009" cap="sq">
            <a:solidFill>
              <a:srgbClr val="D55C1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98011" y="2417199"/>
            <a:ext cx="7772400" cy="861347"/>
          </a:xfrm>
        </p:spPr>
        <p:txBody>
          <a:bodyPr>
            <a:noAutofit/>
          </a:bodyPr>
          <a:lstStyle>
            <a:lvl1pPr algn="ctr">
              <a:defRPr sz="13000" baseline="0">
                <a:solidFill>
                  <a:schemeClr val="bg1"/>
                </a:solidFill>
                <a:latin typeface="Times New Roman"/>
                <a:cs typeface="Times New Roman"/>
              </a:defRPr>
            </a:lvl1pPr>
          </a:lstStyle>
          <a:p>
            <a:r>
              <a:rPr lang="en-GB" dirty="0" smtClean="0"/>
              <a:t>Click To Edit Title</a:t>
            </a:r>
            <a:endParaRPr lang="en-US" dirty="0"/>
          </a:p>
        </p:txBody>
      </p:sp>
      <p:sp>
        <p:nvSpPr>
          <p:cNvPr id="3" name="Subtitle 2"/>
          <p:cNvSpPr>
            <a:spLocks noGrp="1"/>
          </p:cNvSpPr>
          <p:nvPr>
            <p:ph type="subTitle" idx="1" hasCustomPrompt="1"/>
          </p:nvPr>
        </p:nvSpPr>
        <p:spPr>
          <a:xfrm>
            <a:off x="598011" y="3417977"/>
            <a:ext cx="7772400" cy="866261"/>
          </a:xfrm>
        </p:spPr>
        <p:txBody>
          <a:bodyPr>
            <a:noAutofit/>
          </a:bodyPr>
          <a:lstStyle>
            <a:lvl1pPr marL="0" indent="0" algn="ctr">
              <a:buNone/>
              <a:defRPr sz="6000">
                <a:solidFill>
                  <a:schemeClr val="tx1"/>
                </a:solidFill>
                <a:latin typeface="Times New Roman"/>
                <a:cs typeface="Times New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subtitle</a:t>
            </a:r>
            <a:endParaRPr lang="en-US" dirty="0"/>
          </a:p>
        </p:txBody>
      </p:sp>
      <p:pic>
        <p:nvPicPr>
          <p:cNvPr id="8" name="Picture 7" descr="essex logo white unbled.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091" y="434319"/>
            <a:ext cx="1977259" cy="720000"/>
          </a:xfrm>
          <a:prstGeom prst="rect">
            <a:avLst/>
          </a:prstGeom>
        </p:spPr>
      </p:pic>
    </p:spTree>
    <p:extLst>
      <p:ext uri="{BB962C8B-B14F-4D97-AF65-F5344CB8AC3E}">
        <p14:creationId xmlns:p14="http://schemas.microsoft.com/office/powerpoint/2010/main" val="22882363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large body copy">
    <p:spTree>
      <p:nvGrpSpPr>
        <p:cNvPr id="1" name=""/>
        <p:cNvGrpSpPr/>
        <p:nvPr/>
      </p:nvGrpSpPr>
      <p:grpSpPr>
        <a:xfrm>
          <a:off x="0" y="0"/>
          <a:ext cx="0" cy="0"/>
          <a:chOff x="0" y="0"/>
          <a:chExt cx="0" cy="0"/>
        </a:xfrm>
      </p:grpSpPr>
      <p:sp>
        <p:nvSpPr>
          <p:cNvPr id="7" name="Rectangle 6"/>
          <p:cNvSpPr/>
          <p:nvPr userDrawn="1"/>
        </p:nvSpPr>
        <p:spPr>
          <a:xfrm>
            <a:off x="288000" y="288000"/>
            <a:ext cx="8568000" cy="6282000"/>
          </a:xfrm>
          <a:prstGeom prst="rect">
            <a:avLst/>
          </a:prstGeom>
          <a:noFill/>
          <a:ln w="72009" cap="sq">
            <a:solidFill>
              <a:srgbClr val="003478"/>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531090"/>
            <a:ext cx="8229600" cy="886547"/>
          </a:xfrm>
        </p:spPr>
        <p:txBody>
          <a:bodyPr anchor="t">
            <a:noAutofit/>
          </a:bodyPr>
          <a:lstStyle>
            <a:lvl1pPr algn="l">
              <a:defRPr sz="5400" baseline="0">
                <a:solidFill>
                  <a:schemeClr val="accent5"/>
                </a:solidFill>
                <a:latin typeface="Times"/>
                <a:cs typeface="Times"/>
              </a:defRPr>
            </a:lvl1pPr>
          </a:lstStyle>
          <a:p>
            <a:r>
              <a:rPr lang="en-GB" dirty="0" smtClean="0"/>
              <a:t>Click to edit master title</a:t>
            </a:r>
            <a:endParaRPr lang="en-US" dirty="0"/>
          </a:p>
        </p:txBody>
      </p:sp>
      <p:sp>
        <p:nvSpPr>
          <p:cNvPr id="3" name="Content Placeholder 2"/>
          <p:cNvSpPr>
            <a:spLocks noGrp="1"/>
          </p:cNvSpPr>
          <p:nvPr>
            <p:ph idx="1"/>
          </p:nvPr>
        </p:nvSpPr>
        <p:spPr>
          <a:xfrm>
            <a:off x="457200" y="1638300"/>
            <a:ext cx="8229600" cy="4126346"/>
          </a:xfrm>
        </p:spPr>
        <p:txBody>
          <a:bodyPr>
            <a:normAutofit/>
          </a:bodyPr>
          <a:lstStyle>
            <a:lvl1pPr marL="0" indent="0">
              <a:lnSpc>
                <a:spcPts val="4000"/>
              </a:lnSpc>
              <a:spcBef>
                <a:spcPts val="0"/>
              </a:spcBef>
              <a:spcAft>
                <a:spcPts val="2400"/>
              </a:spcAft>
              <a:buClr>
                <a:schemeClr val="accent3"/>
              </a:buClr>
              <a:buFont typeface="Wingdings" charset="2"/>
              <a:buNone/>
              <a:defRPr sz="3600" baseline="0">
                <a:solidFill>
                  <a:schemeClr val="bg2"/>
                </a:solidFill>
                <a:latin typeface="Arial"/>
                <a:cs typeface="Arial"/>
              </a:defRPr>
            </a:lvl1pPr>
            <a:lvl2pPr marL="457200" indent="0">
              <a:buClr>
                <a:schemeClr val="accent3"/>
              </a:buClr>
              <a:buFont typeface="Wingdings" charset="2"/>
              <a:buNone/>
              <a:defRPr>
                <a:solidFill>
                  <a:schemeClr val="accent1"/>
                </a:solidFill>
                <a:latin typeface="Arial"/>
                <a:cs typeface="Arial"/>
              </a:defRPr>
            </a:lvl2pPr>
            <a:lvl3pPr marL="914400" indent="0">
              <a:buClr>
                <a:schemeClr val="accent3"/>
              </a:buClr>
              <a:buFont typeface="Wingdings" charset="2"/>
              <a:buNone/>
              <a:defRPr>
                <a:solidFill>
                  <a:schemeClr val="accent1"/>
                </a:solidFill>
                <a:latin typeface="Arial"/>
                <a:cs typeface="Arial"/>
              </a:defRPr>
            </a:lvl3pPr>
            <a:lvl4pPr marL="1371600" indent="0">
              <a:buClr>
                <a:schemeClr val="accent3"/>
              </a:buClr>
              <a:buFont typeface="Wingdings" charset="2"/>
              <a:buNone/>
              <a:defRPr>
                <a:solidFill>
                  <a:schemeClr val="accent1"/>
                </a:solidFill>
                <a:latin typeface="Arial"/>
                <a:cs typeface="Arial"/>
              </a:defRPr>
            </a:lvl4pPr>
            <a:lvl5pPr marL="1828800" indent="0">
              <a:buClr>
                <a:schemeClr val="accent3"/>
              </a:buClr>
              <a:buFont typeface="Wingdings" charset="2"/>
              <a:buNone/>
              <a:defRPr>
                <a:solidFill>
                  <a:schemeClr val="accent1"/>
                </a:solidFill>
                <a:latin typeface="Arial"/>
                <a:cs typeface="Arial"/>
              </a:defRPr>
            </a:lvl5pPr>
          </a:lstStyle>
          <a:p>
            <a:pPr lvl="0"/>
            <a:r>
              <a:rPr lang="en-US" smtClean="0"/>
              <a:t>Click to edit Master text styles</a:t>
            </a:r>
          </a:p>
        </p:txBody>
      </p:sp>
      <p:pic>
        <p:nvPicPr>
          <p:cNvPr id="8" name="Picture 7" descr="Essex logo black U:BLE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08618" y="5877936"/>
            <a:ext cx="1478182" cy="540000"/>
          </a:xfrm>
          <a:prstGeom prst="rect">
            <a:avLst/>
          </a:prstGeom>
        </p:spPr>
      </p:pic>
    </p:spTree>
    <p:extLst>
      <p:ext uri="{BB962C8B-B14F-4D97-AF65-F5344CB8AC3E}">
        <p14:creationId xmlns:p14="http://schemas.microsoft.com/office/powerpoint/2010/main" val="39315760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image only">
    <p:spTree>
      <p:nvGrpSpPr>
        <p:cNvPr id="1" name=""/>
        <p:cNvGrpSpPr/>
        <p:nvPr/>
      </p:nvGrpSpPr>
      <p:grpSpPr>
        <a:xfrm>
          <a:off x="0" y="0"/>
          <a:ext cx="0" cy="0"/>
          <a:chOff x="0" y="0"/>
          <a:chExt cx="0" cy="0"/>
        </a:xfrm>
      </p:grpSpPr>
      <p:sp>
        <p:nvSpPr>
          <p:cNvPr id="7" name="Rectangle 6"/>
          <p:cNvSpPr/>
          <p:nvPr userDrawn="1"/>
        </p:nvSpPr>
        <p:spPr>
          <a:xfrm>
            <a:off x="288000" y="288000"/>
            <a:ext cx="8568000" cy="6282000"/>
          </a:xfrm>
          <a:prstGeom prst="rect">
            <a:avLst/>
          </a:prstGeom>
          <a:noFill/>
          <a:ln w="72009"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531090"/>
            <a:ext cx="8229600" cy="886547"/>
          </a:xfrm>
        </p:spPr>
        <p:txBody>
          <a:bodyPr anchor="t">
            <a:noAutofit/>
          </a:bodyPr>
          <a:lstStyle>
            <a:lvl1pPr algn="l">
              <a:defRPr sz="5400" baseline="0">
                <a:solidFill>
                  <a:schemeClr val="tx2"/>
                </a:solidFill>
                <a:latin typeface="Times"/>
                <a:cs typeface="Times"/>
              </a:defRPr>
            </a:lvl1pPr>
          </a:lstStyle>
          <a:p>
            <a:r>
              <a:rPr lang="en-GB" dirty="0" smtClean="0"/>
              <a:t>Click to edit master title</a:t>
            </a:r>
            <a:endParaRPr lang="en-US" dirty="0"/>
          </a:p>
        </p:txBody>
      </p:sp>
      <p:pic>
        <p:nvPicPr>
          <p:cNvPr id="8" name="Picture 7" descr="Essex logo black U:BLE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08618" y="5877936"/>
            <a:ext cx="1478182" cy="540000"/>
          </a:xfrm>
          <a:prstGeom prst="rect">
            <a:avLst/>
          </a:prstGeom>
        </p:spPr>
      </p:pic>
      <p:sp>
        <p:nvSpPr>
          <p:cNvPr id="5" name="Picture Placeholder 4"/>
          <p:cNvSpPr>
            <a:spLocks noGrp="1"/>
          </p:cNvSpPr>
          <p:nvPr>
            <p:ph type="pic" sz="quarter" idx="10"/>
          </p:nvPr>
        </p:nvSpPr>
        <p:spPr>
          <a:xfrm>
            <a:off x="457200" y="1619250"/>
            <a:ext cx="8229600" cy="4095750"/>
          </a:xfrm>
        </p:spPr>
        <p:txBody>
          <a:bodyPr/>
          <a:lstStyle>
            <a:lvl1pPr>
              <a:defRPr baseline="0">
                <a:solidFill>
                  <a:schemeClr val="bg2"/>
                </a:solidFill>
              </a:defRPr>
            </a:lvl1pPr>
          </a:lstStyle>
          <a:p>
            <a:r>
              <a:rPr lang="en-US" smtClean="0"/>
              <a:t>Click icon to add picture</a:t>
            </a:r>
            <a:endParaRPr lang="en-GB" dirty="0"/>
          </a:p>
        </p:txBody>
      </p:sp>
    </p:spTree>
    <p:extLst>
      <p:ext uri="{BB962C8B-B14F-4D97-AF65-F5344CB8AC3E}">
        <p14:creationId xmlns:p14="http://schemas.microsoft.com/office/powerpoint/2010/main" val="7560436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bullet points">
    <p:spTree>
      <p:nvGrpSpPr>
        <p:cNvPr id="1" name=""/>
        <p:cNvGrpSpPr/>
        <p:nvPr/>
      </p:nvGrpSpPr>
      <p:grpSpPr>
        <a:xfrm>
          <a:off x="0" y="0"/>
          <a:ext cx="0" cy="0"/>
          <a:chOff x="0" y="0"/>
          <a:chExt cx="0" cy="0"/>
        </a:xfrm>
      </p:grpSpPr>
      <p:sp>
        <p:nvSpPr>
          <p:cNvPr id="7" name="Rectangle 6"/>
          <p:cNvSpPr/>
          <p:nvPr userDrawn="1"/>
        </p:nvSpPr>
        <p:spPr>
          <a:xfrm>
            <a:off x="288000" y="288000"/>
            <a:ext cx="8568000" cy="6282000"/>
          </a:xfrm>
          <a:prstGeom prst="rect">
            <a:avLst/>
          </a:prstGeom>
          <a:noFill/>
          <a:ln w="72009"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64415"/>
            <a:ext cx="8229600" cy="886547"/>
          </a:xfrm>
        </p:spPr>
        <p:txBody>
          <a:bodyPr anchor="t">
            <a:normAutofit/>
          </a:bodyPr>
          <a:lstStyle>
            <a:lvl1pPr algn="l">
              <a:defRPr sz="5400" baseline="0">
                <a:solidFill>
                  <a:schemeClr val="tx2"/>
                </a:solidFill>
                <a:latin typeface="Times"/>
                <a:cs typeface="Times"/>
              </a:defRPr>
            </a:lvl1pPr>
          </a:lstStyle>
          <a:p>
            <a:r>
              <a:rPr lang="en-GB" dirty="0" smtClean="0"/>
              <a:t>Click To Edit Master Title</a:t>
            </a:r>
            <a:endParaRPr lang="en-US" dirty="0"/>
          </a:p>
        </p:txBody>
      </p:sp>
      <p:sp>
        <p:nvSpPr>
          <p:cNvPr id="3" name="Content Placeholder 2"/>
          <p:cNvSpPr>
            <a:spLocks noGrp="1"/>
          </p:cNvSpPr>
          <p:nvPr>
            <p:ph idx="1"/>
          </p:nvPr>
        </p:nvSpPr>
        <p:spPr>
          <a:xfrm>
            <a:off x="457200" y="1437699"/>
            <a:ext cx="8229600" cy="4374572"/>
          </a:xfrm>
        </p:spPr>
        <p:txBody>
          <a:bodyPr/>
          <a:lstStyle>
            <a:lvl1pPr marL="342900" indent="-342900">
              <a:lnSpc>
                <a:spcPts val="3000"/>
              </a:lnSpc>
              <a:spcBef>
                <a:spcPts val="1200"/>
              </a:spcBef>
              <a:spcAft>
                <a:spcPts val="1200"/>
              </a:spcAft>
              <a:buClr>
                <a:schemeClr val="tx2"/>
              </a:buClr>
              <a:buFont typeface="Wingdings" charset="2"/>
              <a:buChar char="§"/>
              <a:defRPr baseline="0">
                <a:solidFill>
                  <a:schemeClr val="bg2"/>
                </a:solidFill>
                <a:latin typeface="Arial"/>
                <a:cs typeface="Arial"/>
              </a:defRPr>
            </a:lvl1pPr>
            <a:lvl2pPr marL="742950" indent="-285750">
              <a:lnSpc>
                <a:spcPts val="3000"/>
              </a:lnSpc>
              <a:spcBef>
                <a:spcPts val="1200"/>
              </a:spcBef>
              <a:spcAft>
                <a:spcPts val="1200"/>
              </a:spcAft>
              <a:buClr>
                <a:schemeClr val="tx2"/>
              </a:buClr>
              <a:buFont typeface="Wingdings" charset="2"/>
              <a:buChar char="§"/>
              <a:defRPr baseline="0">
                <a:solidFill>
                  <a:schemeClr val="bg2"/>
                </a:solidFill>
                <a:latin typeface="Arial"/>
                <a:cs typeface="Arial"/>
              </a:defRPr>
            </a:lvl2pPr>
            <a:lvl3pPr marL="1143000" indent="-228600">
              <a:lnSpc>
                <a:spcPts val="3000"/>
              </a:lnSpc>
              <a:spcBef>
                <a:spcPts val="1200"/>
              </a:spcBef>
              <a:spcAft>
                <a:spcPts val="1200"/>
              </a:spcAft>
              <a:buClr>
                <a:schemeClr val="tx2"/>
              </a:buClr>
              <a:buFont typeface="Wingdings" charset="2"/>
              <a:buChar char="§"/>
              <a:defRPr baseline="0">
                <a:solidFill>
                  <a:schemeClr val="bg2"/>
                </a:solidFill>
                <a:latin typeface="Arial"/>
                <a:cs typeface="Arial"/>
              </a:defRPr>
            </a:lvl3pPr>
            <a:lvl4pPr marL="1600200" indent="-228600">
              <a:lnSpc>
                <a:spcPts val="3000"/>
              </a:lnSpc>
              <a:spcBef>
                <a:spcPts val="1200"/>
              </a:spcBef>
              <a:spcAft>
                <a:spcPts val="1200"/>
              </a:spcAft>
              <a:buClr>
                <a:schemeClr val="tx2"/>
              </a:buClr>
              <a:buFont typeface="Wingdings" charset="2"/>
              <a:buChar char="§"/>
              <a:defRPr baseline="0">
                <a:solidFill>
                  <a:schemeClr val="bg2"/>
                </a:solidFill>
                <a:latin typeface="Arial"/>
                <a:cs typeface="Arial"/>
              </a:defRPr>
            </a:lvl4pPr>
            <a:lvl5pPr marL="2057400" indent="-228600">
              <a:lnSpc>
                <a:spcPts val="3000"/>
              </a:lnSpc>
              <a:spcBef>
                <a:spcPts val="1200"/>
              </a:spcBef>
              <a:spcAft>
                <a:spcPts val="1200"/>
              </a:spcAft>
              <a:buClr>
                <a:schemeClr val="tx2"/>
              </a:buClr>
              <a:buFont typeface="Wingdings" charset="2"/>
              <a:buChar char="§"/>
              <a:defRPr baseline="0">
                <a:solidFill>
                  <a:schemeClr val="bg2"/>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Essex logo black U:BLE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08618" y="5877936"/>
            <a:ext cx="1478182" cy="540000"/>
          </a:xfrm>
          <a:prstGeom prst="rect">
            <a:avLst/>
          </a:prstGeom>
        </p:spPr>
      </p:pic>
    </p:spTree>
    <p:extLst>
      <p:ext uri="{BB962C8B-B14F-4D97-AF65-F5344CB8AC3E}">
        <p14:creationId xmlns:p14="http://schemas.microsoft.com/office/powerpoint/2010/main" val="8642494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7" name="Rectangle 6"/>
          <p:cNvSpPr/>
          <p:nvPr userDrawn="1"/>
        </p:nvSpPr>
        <p:spPr>
          <a:xfrm>
            <a:off x="288000" y="288000"/>
            <a:ext cx="8568000" cy="6282000"/>
          </a:xfrm>
          <a:prstGeom prst="rect">
            <a:avLst/>
          </a:prstGeom>
          <a:noFill/>
          <a:ln w="72009"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531090"/>
            <a:ext cx="8229600" cy="886547"/>
          </a:xfrm>
        </p:spPr>
        <p:txBody>
          <a:bodyPr anchor="t">
            <a:noAutofit/>
          </a:bodyPr>
          <a:lstStyle>
            <a:lvl1pPr algn="l">
              <a:lnSpc>
                <a:spcPts val="4500"/>
              </a:lnSpc>
              <a:defRPr sz="5400" baseline="0">
                <a:solidFill>
                  <a:schemeClr val="tx2"/>
                </a:solidFill>
                <a:latin typeface="Times"/>
                <a:cs typeface="Times"/>
              </a:defRPr>
            </a:lvl1pPr>
          </a:lstStyle>
          <a:p>
            <a:r>
              <a:rPr lang="en-GB" dirty="0" smtClean="0"/>
              <a:t>Click to edit master title</a:t>
            </a:r>
            <a:endParaRPr lang="en-US" dirty="0"/>
          </a:p>
        </p:txBody>
      </p:sp>
      <p:sp>
        <p:nvSpPr>
          <p:cNvPr id="3" name="Content Placeholder 2"/>
          <p:cNvSpPr>
            <a:spLocks noGrp="1"/>
          </p:cNvSpPr>
          <p:nvPr>
            <p:ph idx="1"/>
          </p:nvPr>
        </p:nvSpPr>
        <p:spPr>
          <a:xfrm>
            <a:off x="457200" y="1428750"/>
            <a:ext cx="4686300" cy="4914900"/>
          </a:xfrm>
        </p:spPr>
        <p:txBody>
          <a:bodyPr>
            <a:normAutofit/>
          </a:bodyPr>
          <a:lstStyle>
            <a:lvl1pPr marL="0" indent="0">
              <a:lnSpc>
                <a:spcPts val="3000"/>
              </a:lnSpc>
              <a:spcBef>
                <a:spcPts val="0"/>
              </a:spcBef>
              <a:spcAft>
                <a:spcPts val="2400"/>
              </a:spcAft>
              <a:buClr>
                <a:schemeClr val="accent3"/>
              </a:buClr>
              <a:buFont typeface="Wingdings" charset="2"/>
              <a:buNone/>
              <a:defRPr sz="3000" baseline="0">
                <a:solidFill>
                  <a:schemeClr val="bg2"/>
                </a:solidFill>
                <a:latin typeface="Arial"/>
                <a:cs typeface="Arial"/>
              </a:defRPr>
            </a:lvl1pPr>
            <a:lvl2pPr marL="457200" indent="0">
              <a:buClr>
                <a:schemeClr val="accent3"/>
              </a:buClr>
              <a:buFont typeface="Wingdings" charset="2"/>
              <a:buNone/>
              <a:defRPr>
                <a:solidFill>
                  <a:schemeClr val="accent1"/>
                </a:solidFill>
                <a:latin typeface="Arial"/>
                <a:cs typeface="Arial"/>
              </a:defRPr>
            </a:lvl2pPr>
            <a:lvl3pPr marL="914400" indent="0">
              <a:buClr>
                <a:schemeClr val="accent3"/>
              </a:buClr>
              <a:buFont typeface="Wingdings" charset="2"/>
              <a:buNone/>
              <a:defRPr>
                <a:solidFill>
                  <a:schemeClr val="accent1"/>
                </a:solidFill>
                <a:latin typeface="Arial"/>
                <a:cs typeface="Arial"/>
              </a:defRPr>
            </a:lvl3pPr>
            <a:lvl4pPr marL="1371600" indent="0">
              <a:buClr>
                <a:schemeClr val="accent3"/>
              </a:buClr>
              <a:buFont typeface="Wingdings" charset="2"/>
              <a:buNone/>
              <a:defRPr>
                <a:solidFill>
                  <a:schemeClr val="accent1"/>
                </a:solidFill>
                <a:latin typeface="Arial"/>
                <a:cs typeface="Arial"/>
              </a:defRPr>
            </a:lvl4pPr>
            <a:lvl5pPr marL="1828800" indent="0">
              <a:buClr>
                <a:schemeClr val="accent3"/>
              </a:buClr>
              <a:buFont typeface="Wingdings" charset="2"/>
              <a:buNone/>
              <a:defRPr>
                <a:solidFill>
                  <a:schemeClr val="accent1"/>
                </a:solidFill>
                <a:latin typeface="Arial"/>
                <a:cs typeface="Arial"/>
              </a:defRPr>
            </a:lvl5pPr>
          </a:lstStyle>
          <a:p>
            <a:pPr lvl="0"/>
            <a:r>
              <a:rPr lang="en-US" smtClean="0"/>
              <a:t>Click to edit Master text styles</a:t>
            </a:r>
          </a:p>
        </p:txBody>
      </p:sp>
      <p:pic>
        <p:nvPicPr>
          <p:cNvPr id="8" name="Picture 7" descr="Essex logo black U:BLE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08618" y="5877936"/>
            <a:ext cx="1478182" cy="540000"/>
          </a:xfrm>
          <a:prstGeom prst="rect">
            <a:avLst/>
          </a:prstGeom>
        </p:spPr>
      </p:pic>
      <p:sp>
        <p:nvSpPr>
          <p:cNvPr id="5" name="Picture Placeholder 4"/>
          <p:cNvSpPr>
            <a:spLocks noGrp="1"/>
          </p:cNvSpPr>
          <p:nvPr>
            <p:ph type="pic" sz="quarter" idx="10"/>
          </p:nvPr>
        </p:nvSpPr>
        <p:spPr>
          <a:xfrm>
            <a:off x="5257800" y="1417637"/>
            <a:ext cx="3429000" cy="4297363"/>
          </a:xfrm>
        </p:spPr>
        <p:txBody>
          <a:bodyPr/>
          <a:lstStyle>
            <a:lvl1pPr>
              <a:defRPr baseline="0">
                <a:solidFill>
                  <a:schemeClr val="bg2"/>
                </a:solidFill>
              </a:defRPr>
            </a:lvl1pPr>
          </a:lstStyle>
          <a:p>
            <a:r>
              <a:rPr lang="en-US" smtClean="0"/>
              <a:t>Click icon to add picture</a:t>
            </a:r>
            <a:endParaRPr lang="en-GB" dirty="0"/>
          </a:p>
        </p:txBody>
      </p:sp>
    </p:spTree>
    <p:extLst>
      <p:ext uri="{BB962C8B-B14F-4D97-AF65-F5344CB8AC3E}">
        <p14:creationId xmlns:p14="http://schemas.microsoft.com/office/powerpoint/2010/main" val="13298951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bullets and image">
    <p:spTree>
      <p:nvGrpSpPr>
        <p:cNvPr id="1" name=""/>
        <p:cNvGrpSpPr/>
        <p:nvPr/>
      </p:nvGrpSpPr>
      <p:grpSpPr>
        <a:xfrm>
          <a:off x="0" y="0"/>
          <a:ext cx="0" cy="0"/>
          <a:chOff x="0" y="0"/>
          <a:chExt cx="0" cy="0"/>
        </a:xfrm>
      </p:grpSpPr>
      <p:sp>
        <p:nvSpPr>
          <p:cNvPr id="7" name="Rectangle 6"/>
          <p:cNvSpPr/>
          <p:nvPr userDrawn="1"/>
        </p:nvSpPr>
        <p:spPr>
          <a:xfrm>
            <a:off x="288000" y="288000"/>
            <a:ext cx="8568000" cy="6282000"/>
          </a:xfrm>
          <a:prstGeom prst="rect">
            <a:avLst/>
          </a:prstGeom>
          <a:noFill/>
          <a:ln w="72009"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000500" y="531090"/>
            <a:ext cx="4686300" cy="886547"/>
          </a:xfrm>
        </p:spPr>
        <p:txBody>
          <a:bodyPr anchor="t">
            <a:normAutofit/>
          </a:bodyPr>
          <a:lstStyle>
            <a:lvl1pPr algn="l">
              <a:lnSpc>
                <a:spcPts val="4500"/>
              </a:lnSpc>
              <a:defRPr sz="5400">
                <a:solidFill>
                  <a:schemeClr val="tx2"/>
                </a:solidFill>
                <a:latin typeface="Times"/>
                <a:cs typeface="Times"/>
              </a:defRPr>
            </a:lvl1pPr>
          </a:lstStyle>
          <a:p>
            <a:r>
              <a:rPr lang="en-GB" dirty="0" smtClean="0"/>
              <a:t>Click to edit master title</a:t>
            </a:r>
            <a:endParaRPr lang="en-US" dirty="0"/>
          </a:p>
        </p:txBody>
      </p:sp>
      <p:pic>
        <p:nvPicPr>
          <p:cNvPr id="8" name="Picture 7" descr="Essex logo black U:BLE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08618" y="5877936"/>
            <a:ext cx="1478182" cy="540000"/>
          </a:xfrm>
          <a:prstGeom prst="rect">
            <a:avLst/>
          </a:prstGeom>
        </p:spPr>
      </p:pic>
      <p:sp>
        <p:nvSpPr>
          <p:cNvPr id="5" name="Picture Placeholder 4"/>
          <p:cNvSpPr>
            <a:spLocks noGrp="1"/>
          </p:cNvSpPr>
          <p:nvPr>
            <p:ph type="pic" sz="quarter" idx="10"/>
          </p:nvPr>
        </p:nvSpPr>
        <p:spPr>
          <a:xfrm>
            <a:off x="447675" y="531090"/>
            <a:ext cx="3429000" cy="2880000"/>
          </a:xfrm>
        </p:spPr>
        <p:txBody>
          <a:bodyPr/>
          <a:lstStyle>
            <a:lvl1pPr>
              <a:defRPr baseline="0">
                <a:solidFill>
                  <a:schemeClr val="bg2"/>
                </a:solidFill>
              </a:defRPr>
            </a:lvl1pPr>
          </a:lstStyle>
          <a:p>
            <a:r>
              <a:rPr lang="en-US" smtClean="0"/>
              <a:t>Click icon to add picture</a:t>
            </a:r>
            <a:endParaRPr lang="en-GB" dirty="0"/>
          </a:p>
        </p:txBody>
      </p:sp>
      <p:sp>
        <p:nvSpPr>
          <p:cNvPr id="9" name="Picture Placeholder 4"/>
          <p:cNvSpPr>
            <a:spLocks noGrp="1"/>
          </p:cNvSpPr>
          <p:nvPr>
            <p:ph type="pic" sz="quarter" idx="11"/>
          </p:nvPr>
        </p:nvSpPr>
        <p:spPr>
          <a:xfrm>
            <a:off x="447675" y="3543300"/>
            <a:ext cx="3429000" cy="2880000"/>
          </a:xfrm>
        </p:spPr>
        <p:txBody>
          <a:bodyPr/>
          <a:lstStyle>
            <a:lvl1pPr>
              <a:defRPr baseline="0">
                <a:solidFill>
                  <a:schemeClr val="bg2"/>
                </a:solidFill>
              </a:defRPr>
            </a:lvl1pPr>
          </a:lstStyle>
          <a:p>
            <a:r>
              <a:rPr lang="en-US" smtClean="0"/>
              <a:t>Click icon to add picture</a:t>
            </a:r>
            <a:endParaRPr lang="en-GB" dirty="0"/>
          </a:p>
        </p:txBody>
      </p:sp>
      <p:sp>
        <p:nvSpPr>
          <p:cNvPr id="10" name="Content Placeholder 2"/>
          <p:cNvSpPr>
            <a:spLocks noGrp="1"/>
          </p:cNvSpPr>
          <p:nvPr>
            <p:ph idx="1"/>
          </p:nvPr>
        </p:nvSpPr>
        <p:spPr>
          <a:xfrm>
            <a:off x="4000500" y="1351974"/>
            <a:ext cx="4686300" cy="4374572"/>
          </a:xfrm>
        </p:spPr>
        <p:txBody>
          <a:bodyPr>
            <a:normAutofit/>
          </a:bodyPr>
          <a:lstStyle>
            <a:lvl1pPr marL="342900" indent="-342900">
              <a:lnSpc>
                <a:spcPts val="3000"/>
              </a:lnSpc>
              <a:buClr>
                <a:schemeClr val="tx2"/>
              </a:buClr>
              <a:buFont typeface="Wingdings" charset="2"/>
              <a:buChar char="§"/>
              <a:defRPr sz="2800" baseline="0">
                <a:solidFill>
                  <a:schemeClr val="bg2"/>
                </a:solidFill>
                <a:latin typeface="Arial"/>
                <a:cs typeface="Arial"/>
              </a:defRPr>
            </a:lvl1pPr>
            <a:lvl2pPr marL="742950" indent="-285750">
              <a:lnSpc>
                <a:spcPts val="3000"/>
              </a:lnSpc>
              <a:buClr>
                <a:schemeClr val="tx2"/>
              </a:buClr>
              <a:buFont typeface="Wingdings" charset="2"/>
              <a:buChar char="§"/>
              <a:defRPr sz="2400" baseline="0">
                <a:solidFill>
                  <a:schemeClr val="bg2"/>
                </a:solidFill>
                <a:latin typeface="Arial"/>
                <a:cs typeface="Arial"/>
              </a:defRPr>
            </a:lvl2pPr>
            <a:lvl3pPr marL="1143000" indent="-228600">
              <a:lnSpc>
                <a:spcPts val="3000"/>
              </a:lnSpc>
              <a:buClr>
                <a:schemeClr val="tx2"/>
              </a:buClr>
              <a:buFont typeface="Wingdings" charset="2"/>
              <a:buChar char="§"/>
              <a:defRPr sz="2000" baseline="0">
                <a:solidFill>
                  <a:schemeClr val="bg2"/>
                </a:solidFill>
                <a:latin typeface="Arial"/>
                <a:cs typeface="Arial"/>
              </a:defRPr>
            </a:lvl3pPr>
            <a:lvl4pPr marL="1600200" indent="-228600">
              <a:lnSpc>
                <a:spcPts val="3000"/>
              </a:lnSpc>
              <a:buClr>
                <a:schemeClr val="tx2"/>
              </a:buClr>
              <a:buFont typeface="Wingdings" charset="2"/>
              <a:buChar char="§"/>
              <a:defRPr sz="1800" baseline="0">
                <a:solidFill>
                  <a:schemeClr val="bg2"/>
                </a:solidFill>
                <a:latin typeface="Arial"/>
                <a:cs typeface="Arial"/>
              </a:defRPr>
            </a:lvl4pPr>
            <a:lvl5pPr marL="2057400" indent="-228600">
              <a:lnSpc>
                <a:spcPts val="3000"/>
              </a:lnSpc>
              <a:buClr>
                <a:schemeClr val="tx2"/>
              </a:buClr>
              <a:buFont typeface="Wingdings" charset="2"/>
              <a:buChar char="§"/>
              <a:defRPr sz="1800" baseline="0">
                <a:solidFill>
                  <a:schemeClr val="bg2"/>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7343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ullets and image 2">
    <p:spTree>
      <p:nvGrpSpPr>
        <p:cNvPr id="1" name=""/>
        <p:cNvGrpSpPr/>
        <p:nvPr/>
      </p:nvGrpSpPr>
      <p:grpSpPr>
        <a:xfrm>
          <a:off x="0" y="0"/>
          <a:ext cx="0" cy="0"/>
          <a:chOff x="0" y="0"/>
          <a:chExt cx="0" cy="0"/>
        </a:xfrm>
      </p:grpSpPr>
      <p:sp>
        <p:nvSpPr>
          <p:cNvPr id="7" name="Rectangle 6"/>
          <p:cNvSpPr/>
          <p:nvPr userDrawn="1"/>
        </p:nvSpPr>
        <p:spPr>
          <a:xfrm>
            <a:off x="288000" y="288000"/>
            <a:ext cx="8568000" cy="6282000"/>
          </a:xfrm>
          <a:prstGeom prst="rect">
            <a:avLst/>
          </a:prstGeom>
          <a:noFill/>
          <a:ln w="72009"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Essex logo black U:BLE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08618" y="5877936"/>
            <a:ext cx="1478182" cy="540000"/>
          </a:xfrm>
          <a:prstGeom prst="rect">
            <a:avLst/>
          </a:prstGeom>
        </p:spPr>
      </p:pic>
      <p:sp>
        <p:nvSpPr>
          <p:cNvPr id="6" name="Content Placeholder 2"/>
          <p:cNvSpPr>
            <a:spLocks noGrp="1"/>
          </p:cNvSpPr>
          <p:nvPr>
            <p:ph idx="11" hasCustomPrompt="1"/>
          </p:nvPr>
        </p:nvSpPr>
        <p:spPr>
          <a:xfrm>
            <a:off x="455225" y="3139514"/>
            <a:ext cx="4753975" cy="660585"/>
          </a:xfrm>
        </p:spPr>
        <p:txBody>
          <a:bodyPr>
            <a:normAutofit/>
          </a:bodyPr>
          <a:lstStyle>
            <a:lvl1pPr marL="0" indent="0">
              <a:buClr>
                <a:schemeClr val="accent2"/>
              </a:buClr>
              <a:buFontTx/>
              <a:buNone/>
              <a:defRPr sz="4400" baseline="0">
                <a:solidFill>
                  <a:schemeClr val="tx2"/>
                </a:solidFill>
                <a:latin typeface="Times New Roman" panose="02020603050405020304" pitchFamily="18" charset="0"/>
                <a:cs typeface="Times New Roman" panose="02020603050405020304" pitchFamily="18" charset="0"/>
              </a:defRPr>
            </a:lvl1pPr>
            <a:lvl2pPr marL="742950" indent="-285750">
              <a:buClr>
                <a:schemeClr val="accent2"/>
              </a:buClr>
              <a:buFont typeface="Wingdings" charset="2"/>
              <a:buChar char="§"/>
              <a:defRPr>
                <a:latin typeface="Arial"/>
                <a:cs typeface="Arial"/>
              </a:defRPr>
            </a:lvl2pPr>
            <a:lvl3pPr marL="1143000" indent="-228600">
              <a:buClr>
                <a:schemeClr val="accent2"/>
              </a:buClr>
              <a:buFont typeface="Wingdings" charset="2"/>
              <a:buChar char="§"/>
              <a:defRPr>
                <a:latin typeface="Arial"/>
                <a:cs typeface="Arial"/>
              </a:defRPr>
            </a:lvl3pPr>
            <a:lvl4pPr marL="1600200" indent="-228600">
              <a:buClr>
                <a:schemeClr val="accent2"/>
              </a:buClr>
              <a:buFont typeface="Wingdings" charset="2"/>
              <a:buChar char="§"/>
              <a:defRPr>
                <a:latin typeface="Arial"/>
                <a:cs typeface="Arial"/>
              </a:defRPr>
            </a:lvl4pPr>
            <a:lvl5pPr marL="2057400" indent="-228600">
              <a:buClr>
                <a:schemeClr val="accent2"/>
              </a:buClr>
              <a:buFont typeface="Wingdings" charset="2"/>
              <a:buChar char="§"/>
              <a:defRPr>
                <a:latin typeface="Arial"/>
                <a:cs typeface="Arial"/>
              </a:defRPr>
            </a:lvl5pPr>
          </a:lstStyle>
          <a:p>
            <a:pPr lvl="0"/>
            <a:r>
              <a:rPr lang="en-GB" dirty="0" smtClean="0"/>
              <a:t>Click to edit title</a:t>
            </a:r>
          </a:p>
        </p:txBody>
      </p:sp>
      <p:sp>
        <p:nvSpPr>
          <p:cNvPr id="9" name="Picture Placeholder 3"/>
          <p:cNvSpPr>
            <a:spLocks noGrp="1"/>
          </p:cNvSpPr>
          <p:nvPr>
            <p:ph type="pic" sz="quarter" idx="12"/>
          </p:nvPr>
        </p:nvSpPr>
        <p:spPr>
          <a:xfrm>
            <a:off x="457200" y="498769"/>
            <a:ext cx="4752000" cy="2592000"/>
          </a:xfrm>
        </p:spPr>
        <p:txBody>
          <a:bodyPr/>
          <a:lstStyle>
            <a:lvl1pPr>
              <a:defRPr baseline="0">
                <a:solidFill>
                  <a:schemeClr val="bg2"/>
                </a:solidFill>
              </a:defRPr>
            </a:lvl1pPr>
          </a:lstStyle>
          <a:p>
            <a:r>
              <a:rPr lang="en-US" smtClean="0"/>
              <a:t>Click icon to add picture</a:t>
            </a:r>
            <a:endParaRPr lang="en-GB" dirty="0"/>
          </a:p>
        </p:txBody>
      </p:sp>
      <p:sp>
        <p:nvSpPr>
          <p:cNvPr id="10" name="Picture Placeholder 3"/>
          <p:cNvSpPr>
            <a:spLocks noGrp="1"/>
          </p:cNvSpPr>
          <p:nvPr>
            <p:ph type="pic" sz="quarter" idx="13"/>
          </p:nvPr>
        </p:nvSpPr>
        <p:spPr>
          <a:xfrm>
            <a:off x="5380497" y="481338"/>
            <a:ext cx="3306303" cy="5183192"/>
          </a:xfrm>
        </p:spPr>
        <p:txBody>
          <a:bodyPr/>
          <a:lstStyle>
            <a:lvl1pPr>
              <a:defRPr baseline="0">
                <a:solidFill>
                  <a:schemeClr val="bg2"/>
                </a:solidFill>
              </a:defRPr>
            </a:lvl1pPr>
          </a:lstStyle>
          <a:p>
            <a:r>
              <a:rPr lang="en-US" smtClean="0"/>
              <a:t>Click icon to add picture</a:t>
            </a:r>
            <a:endParaRPr lang="en-GB" dirty="0"/>
          </a:p>
        </p:txBody>
      </p:sp>
      <p:sp>
        <p:nvSpPr>
          <p:cNvPr id="11" name="Content Placeholder 2"/>
          <p:cNvSpPr>
            <a:spLocks noGrp="1"/>
          </p:cNvSpPr>
          <p:nvPr>
            <p:ph idx="1"/>
          </p:nvPr>
        </p:nvSpPr>
        <p:spPr>
          <a:xfrm>
            <a:off x="463775" y="3800098"/>
            <a:ext cx="4686300" cy="2617837"/>
          </a:xfrm>
        </p:spPr>
        <p:txBody>
          <a:bodyPr>
            <a:normAutofit/>
          </a:bodyPr>
          <a:lstStyle>
            <a:lvl1pPr marL="342900" indent="-342900">
              <a:lnSpc>
                <a:spcPts val="3000"/>
              </a:lnSpc>
              <a:buClr>
                <a:schemeClr val="tx2"/>
              </a:buClr>
              <a:buFont typeface="Wingdings" charset="2"/>
              <a:buChar char="§"/>
              <a:defRPr sz="2800" baseline="0">
                <a:solidFill>
                  <a:schemeClr val="bg2"/>
                </a:solidFill>
                <a:latin typeface="Arial"/>
                <a:cs typeface="Arial"/>
              </a:defRPr>
            </a:lvl1pPr>
            <a:lvl2pPr marL="742950" indent="-285750">
              <a:lnSpc>
                <a:spcPts val="3000"/>
              </a:lnSpc>
              <a:buClr>
                <a:schemeClr val="tx2"/>
              </a:buClr>
              <a:buFont typeface="Wingdings" charset="2"/>
              <a:buChar char="§"/>
              <a:defRPr sz="2400" baseline="0">
                <a:solidFill>
                  <a:schemeClr val="bg2"/>
                </a:solidFill>
                <a:latin typeface="Arial"/>
                <a:cs typeface="Arial"/>
              </a:defRPr>
            </a:lvl2pPr>
            <a:lvl3pPr marL="1143000" indent="-228600">
              <a:lnSpc>
                <a:spcPts val="3000"/>
              </a:lnSpc>
              <a:buClr>
                <a:schemeClr val="tx2"/>
              </a:buClr>
              <a:buFont typeface="Wingdings" charset="2"/>
              <a:buChar char="§"/>
              <a:defRPr sz="2000" baseline="0">
                <a:solidFill>
                  <a:schemeClr val="bg2"/>
                </a:solidFill>
                <a:latin typeface="Arial"/>
                <a:cs typeface="Arial"/>
              </a:defRPr>
            </a:lvl3pPr>
            <a:lvl4pPr marL="1600200" indent="-228600">
              <a:lnSpc>
                <a:spcPts val="3000"/>
              </a:lnSpc>
              <a:buClr>
                <a:schemeClr val="tx2"/>
              </a:buClr>
              <a:buFont typeface="Wingdings" charset="2"/>
              <a:buChar char="§"/>
              <a:defRPr sz="1800" baseline="0">
                <a:solidFill>
                  <a:schemeClr val="bg2"/>
                </a:solidFill>
                <a:latin typeface="Arial"/>
                <a:cs typeface="Arial"/>
              </a:defRPr>
            </a:lvl4pPr>
            <a:lvl5pPr marL="2057400" indent="-228600">
              <a:lnSpc>
                <a:spcPts val="3000"/>
              </a:lnSpc>
              <a:buClr>
                <a:schemeClr val="tx2"/>
              </a:buClr>
              <a:buFont typeface="Wingdings" charset="2"/>
              <a:buChar char="§"/>
              <a:defRPr sz="1800" baseline="0">
                <a:solidFill>
                  <a:schemeClr val="bg2"/>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1542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36EA6-6F1D-A848-9813-5EB3ED77BB10}" type="datetimeFigureOut">
              <a:rPr lang="en-US" smtClean="0"/>
              <a:t>1/15/2018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FD882-663F-AD4E-8FE9-9737BC96311A}" type="slidenum">
              <a:rPr lang="en-US" smtClean="0"/>
              <a:t>‹#›</a:t>
            </a:fld>
            <a:endParaRPr lang="en-US"/>
          </a:p>
        </p:txBody>
      </p:sp>
    </p:spTree>
    <p:extLst>
      <p:ext uri="{BB962C8B-B14F-4D97-AF65-F5344CB8AC3E}">
        <p14:creationId xmlns:p14="http://schemas.microsoft.com/office/powerpoint/2010/main" val="51506144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5" r:id="rId3"/>
    <p:sldLayoutId id="2147483650" r:id="rId4"/>
    <p:sldLayoutId id="2147483652" r:id="rId5"/>
    <p:sldLayoutId id="2147483653" r:id="rId6"/>
    <p:sldLayoutId id="2147483654" r:id="rId7"/>
  </p:sldLayoutIdLst>
  <p:timing>
    <p:tnLst>
      <p:par>
        <p:cTn id="1" dur="indefinite" restart="never" nodeType="tmRoot"/>
      </p:par>
    </p:tnLst>
  </p:timing>
  <p:txStyles>
    <p:titleStyle>
      <a:lvl1pPr algn="l" defTabSz="4572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5.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Contractor</a:t>
            </a:r>
            <a:endParaRPr lang="en-GB" dirty="0"/>
          </a:p>
        </p:txBody>
      </p:sp>
      <p:sp>
        <p:nvSpPr>
          <p:cNvPr id="3" name="Subtitle 2"/>
          <p:cNvSpPr>
            <a:spLocks noGrp="1"/>
          </p:cNvSpPr>
          <p:nvPr>
            <p:ph type="subTitle" idx="1"/>
          </p:nvPr>
        </p:nvSpPr>
        <p:spPr/>
        <p:txBody>
          <a:bodyPr/>
          <a:lstStyle/>
          <a:p>
            <a:r>
              <a:rPr lang="en-GB" dirty="0" smtClean="0">
                <a:solidFill>
                  <a:schemeClr val="bg1"/>
                </a:solidFill>
              </a:rPr>
              <a:t>Briefing</a:t>
            </a:r>
          </a:p>
          <a:p>
            <a:endParaRPr lang="en-GB" sz="2000" dirty="0" smtClean="0">
              <a:solidFill>
                <a:schemeClr val="bg1"/>
              </a:solidFill>
            </a:endParaRPr>
          </a:p>
          <a:p>
            <a:endParaRPr lang="en-GB" sz="2000" dirty="0">
              <a:solidFill>
                <a:schemeClr val="bg1"/>
              </a:solidFill>
            </a:endParaRPr>
          </a:p>
          <a:p>
            <a:endParaRPr lang="en-GB" sz="2000" dirty="0" smtClean="0">
              <a:solidFill>
                <a:schemeClr val="bg1"/>
              </a:solidFill>
            </a:endParaRPr>
          </a:p>
          <a:p>
            <a:endParaRPr lang="en-GB" sz="2000" dirty="0">
              <a:solidFill>
                <a:schemeClr val="bg1"/>
              </a:solidFill>
            </a:endParaRPr>
          </a:p>
          <a:p>
            <a:r>
              <a:rPr lang="en-GB" sz="2000" dirty="0" smtClean="0">
                <a:solidFill>
                  <a:schemeClr val="bg1"/>
                </a:solidFill>
              </a:rPr>
              <a:t>December2017_v1217</a:t>
            </a:r>
            <a:endParaRPr lang="en-GB" sz="2000" dirty="0">
              <a:solidFill>
                <a:schemeClr val="bg1"/>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71946144"/>
      </p:ext>
    </p:extLst>
  </p:cSld>
  <p:clrMapOvr>
    <a:masterClrMapping/>
  </p:clrMapOvr>
  <mc:AlternateContent xmlns:mc="http://schemas.openxmlformats.org/markup-compatibility/2006" xmlns:p14="http://schemas.microsoft.com/office/powerpoint/2010/main">
    <mc:Choice Requires="p14">
      <p:transition spd="slow" p14:dur="2000" advTm="1691"/>
    </mc:Choice>
    <mc:Fallback xmlns="">
      <p:transition spd="slow" advTm="1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 assessment and method statements (RAMS)</a:t>
            </a:r>
            <a:endParaRPr lang="en-GB" dirty="0"/>
          </a:p>
        </p:txBody>
      </p:sp>
      <p:sp>
        <p:nvSpPr>
          <p:cNvPr id="3" name="Content Placeholder 2"/>
          <p:cNvSpPr>
            <a:spLocks noGrp="1"/>
          </p:cNvSpPr>
          <p:nvPr>
            <p:ph idx="1"/>
          </p:nvPr>
        </p:nvSpPr>
        <p:spPr>
          <a:xfrm>
            <a:off x="457200" y="2228850"/>
            <a:ext cx="8229600" cy="3535796"/>
          </a:xfrm>
        </p:spPr>
        <p:txBody>
          <a:bodyPr>
            <a:normAutofit fontScale="92500"/>
          </a:bodyPr>
          <a:lstStyle/>
          <a:p>
            <a:r>
              <a:rPr lang="en-GB" dirty="0" smtClean="0"/>
              <a:t>Make sure you read, understand and follow the risk assessments and method statements (RAMS) for your work.</a:t>
            </a:r>
          </a:p>
          <a:p>
            <a:r>
              <a:rPr lang="en-GB" dirty="0" smtClean="0"/>
              <a:t>RAMS must be suitable and sufficient.</a:t>
            </a:r>
          </a:p>
          <a:p>
            <a:r>
              <a:rPr lang="en-GB" dirty="0" smtClean="0"/>
              <a:t>If not a permit will not be issued.</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7876361"/>
      </p:ext>
    </p:extLst>
  </p:cSld>
  <p:clrMapOvr>
    <a:masterClrMapping/>
  </p:clrMapOvr>
  <mc:AlternateContent xmlns:mc="http://schemas.openxmlformats.org/markup-compatibility/2006" xmlns:p14="http://schemas.microsoft.com/office/powerpoint/2010/main">
    <mc:Choice Requires="p14">
      <p:transition spd="slow" p14:dur="2000" advTm="46907"/>
    </mc:Choice>
    <mc:Fallback xmlns="">
      <p:transition spd="slow" advTm="46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Permit to Work System</a:t>
            </a:r>
            <a:endParaRPr lang="en-GB" dirty="0"/>
          </a:p>
        </p:txBody>
      </p:sp>
      <p:sp>
        <p:nvSpPr>
          <p:cNvPr id="3" name="Content Placeholder 2"/>
          <p:cNvSpPr>
            <a:spLocks noGrp="1"/>
          </p:cNvSpPr>
          <p:nvPr>
            <p:ph idx="1"/>
          </p:nvPr>
        </p:nvSpPr>
        <p:spPr/>
        <p:txBody>
          <a:bodyPr>
            <a:normAutofit fontScale="92500"/>
          </a:bodyPr>
          <a:lstStyle/>
          <a:p>
            <a:r>
              <a:rPr lang="en-GB" dirty="0" smtClean="0"/>
              <a:t>Any work or inspection that you do will need either a permit or authority document from the relevant section in the University.</a:t>
            </a:r>
          </a:p>
          <a:p>
            <a:r>
              <a:rPr lang="en-GB" dirty="0" smtClean="0"/>
              <a:t>On completion of work the permit must be returned to your University contact or Estate Management Section (EMS) Helpdesk.</a:t>
            </a:r>
          </a:p>
          <a:p>
            <a:pPr algn="ctr"/>
            <a:r>
              <a:rPr lang="en-GB" dirty="0" smtClean="0"/>
              <a:t>No permit. No work.</a:t>
            </a:r>
            <a:endParaRPr lang="en-GB" dirty="0"/>
          </a:p>
        </p:txBody>
      </p:sp>
      <p:pic>
        <p:nvPicPr>
          <p:cNvPr id="8" name="Picture 2"/>
          <p:cNvPicPr>
            <a:picLocks noGrp="1" noChangeAspect="1" noChangeArrowheads="1"/>
          </p:cNvPicPr>
          <p:nvPr>
            <p:ph type="pic" sz="quarter" idx="10"/>
          </p:nvPr>
        </p:nvPicPr>
        <p:blipFill rotWithShape="1">
          <a:blip r:embed="rId5">
            <a:extLst>
              <a:ext uri="{28A0092B-C50C-407E-A947-70E740481C1C}">
                <a14:useLocalDpi xmlns:a14="http://schemas.microsoft.com/office/drawing/2010/main" val="0"/>
              </a:ext>
            </a:extLst>
          </a:blip>
          <a:srcRect t="14753" b="14753"/>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3557241"/>
      </p:ext>
    </p:extLst>
  </p:cSld>
  <p:clrMapOvr>
    <a:masterClrMapping/>
  </p:clrMapOvr>
  <mc:AlternateContent xmlns:mc="http://schemas.openxmlformats.org/markup-compatibility/2006" xmlns:p14="http://schemas.microsoft.com/office/powerpoint/2010/main">
    <mc:Choice Requires="p14">
      <p:transition spd="slow" p14:dur="2000" advTm="70212"/>
    </mc:Choice>
    <mc:Fallback xmlns="">
      <p:transition spd="slow" advTm="7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Lifting operations</a:t>
            </a:r>
            <a:endParaRPr lang="en-GB" dirty="0"/>
          </a:p>
        </p:txBody>
      </p:sp>
      <p:sp>
        <p:nvSpPr>
          <p:cNvPr id="3" name="Content Placeholder 2"/>
          <p:cNvSpPr>
            <a:spLocks noGrp="1"/>
          </p:cNvSpPr>
          <p:nvPr>
            <p:ph idx="1"/>
          </p:nvPr>
        </p:nvSpPr>
        <p:spPr/>
        <p:txBody>
          <a:bodyPr/>
          <a:lstStyle/>
          <a:p>
            <a:r>
              <a:rPr lang="en-GB" dirty="0" smtClean="0"/>
              <a:t>Lifting operations can only be carried out by trained and competent people</a:t>
            </a:r>
            <a:r>
              <a:rPr lang="en-GB" dirty="0"/>
              <a:t>.</a:t>
            </a:r>
            <a:endParaRPr lang="en-GB" dirty="0" smtClean="0"/>
          </a:p>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38096178"/>
      </p:ext>
    </p:extLst>
  </p:cSld>
  <p:clrMapOvr>
    <a:masterClrMapping/>
  </p:clrMapOvr>
  <mc:AlternateContent xmlns:mc="http://schemas.openxmlformats.org/markup-compatibility/2006" xmlns:p14="http://schemas.microsoft.com/office/powerpoint/2010/main">
    <mc:Choice Requires="p14">
      <p:transition spd="slow" p14:dur="2000" advTm="23868"/>
    </mc:Choice>
    <mc:Fallback xmlns="">
      <p:transition spd="slow" advTm="23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Electrical safety</a:t>
            </a:r>
            <a:endParaRPr lang="en-GB" dirty="0"/>
          </a:p>
        </p:txBody>
      </p:sp>
      <p:sp>
        <p:nvSpPr>
          <p:cNvPr id="3" name="Content Placeholder 2"/>
          <p:cNvSpPr>
            <a:spLocks noGrp="1"/>
          </p:cNvSpPr>
          <p:nvPr>
            <p:ph idx="1"/>
          </p:nvPr>
        </p:nvSpPr>
        <p:spPr/>
        <p:txBody>
          <a:bodyPr>
            <a:normAutofit fontScale="92500" lnSpcReduction="20000"/>
          </a:bodyPr>
          <a:lstStyle/>
          <a:p>
            <a:pPr>
              <a:lnSpc>
                <a:spcPct val="100000"/>
              </a:lnSpc>
            </a:pPr>
            <a:r>
              <a:rPr lang="en-GB" sz="3600" dirty="0" smtClean="0"/>
              <a:t>Consider all services to be live.</a:t>
            </a:r>
          </a:p>
          <a:p>
            <a:pPr>
              <a:lnSpc>
                <a:spcPct val="100000"/>
              </a:lnSpc>
            </a:pPr>
            <a:r>
              <a:rPr lang="en-GB" sz="3600" dirty="0" smtClean="0"/>
              <a:t>Use battery tools as the first option or 110v supply where feasible. </a:t>
            </a:r>
          </a:p>
          <a:p>
            <a:pPr>
              <a:lnSpc>
                <a:spcPct val="100000"/>
              </a:lnSpc>
            </a:pPr>
            <a:r>
              <a:rPr lang="en-GB" sz="3600" dirty="0" smtClean="0"/>
              <a:t>If you need to use 230v power tools or task lighting you must use a RCD adaptor.</a:t>
            </a:r>
          </a:p>
          <a:p>
            <a:endParaRPr lang="en-GB" sz="3600" dirty="0" smtClean="0"/>
          </a:p>
          <a:p>
            <a:endParaRPr lang="en-GB" sz="3600" dirty="0"/>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21997"/>
          <a:stretch/>
        </p:blipFill>
        <p:spPr bwMode="auto">
          <a:xfrm>
            <a:off x="5143500" y="912091"/>
            <a:ext cx="3430509" cy="475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1520113"/>
      </p:ext>
    </p:extLst>
  </p:cSld>
  <p:clrMapOvr>
    <a:masterClrMapping/>
  </p:clrMapOvr>
  <mc:AlternateContent xmlns:mc="http://schemas.openxmlformats.org/markup-compatibility/2006" xmlns:p14="http://schemas.microsoft.com/office/powerpoint/2010/main">
    <mc:Choice Requires="p14">
      <p:transition spd="slow" p14:dur="2000" advTm="16467"/>
    </mc:Choice>
    <mc:Fallback xmlns="">
      <p:transition spd="slow" advTm="16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6000" dirty="0" smtClean="0"/>
              <a:t>Confined</a:t>
            </a:r>
            <a:r>
              <a:rPr lang="en-GB" dirty="0" smtClean="0"/>
              <a:t> </a:t>
            </a:r>
            <a:r>
              <a:rPr lang="en-GB" sz="6000" dirty="0" smtClean="0"/>
              <a:t>spaces</a:t>
            </a:r>
            <a:endParaRPr lang="en-GB" dirty="0"/>
          </a:p>
        </p:txBody>
      </p:sp>
      <p:sp>
        <p:nvSpPr>
          <p:cNvPr id="3" name="Content Placeholder 2"/>
          <p:cNvSpPr>
            <a:spLocks noGrp="1"/>
          </p:cNvSpPr>
          <p:nvPr>
            <p:ph idx="1"/>
          </p:nvPr>
        </p:nvSpPr>
        <p:spPr/>
        <p:txBody>
          <a:bodyPr/>
          <a:lstStyle/>
          <a:p>
            <a:r>
              <a:rPr lang="en-GB" dirty="0" smtClean="0"/>
              <a:t>Only work in confined spaces if you have a Permit to Work document from your University </a:t>
            </a:r>
            <a:r>
              <a:rPr lang="en-GB" dirty="0"/>
              <a:t>C</a:t>
            </a:r>
            <a:r>
              <a:rPr lang="en-GB" dirty="0" smtClean="0"/>
              <a:t>ontact.</a:t>
            </a:r>
          </a:p>
          <a:p>
            <a:r>
              <a:rPr lang="en-GB" dirty="0" smtClean="0"/>
              <a:t>You must be competent and have had the correct training.</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09018320"/>
      </p:ext>
    </p:extLst>
  </p:cSld>
  <p:clrMapOvr>
    <a:masterClrMapping/>
  </p:clrMapOvr>
  <mc:AlternateContent xmlns:mc="http://schemas.openxmlformats.org/markup-compatibility/2006" xmlns:p14="http://schemas.microsoft.com/office/powerpoint/2010/main">
    <mc:Choice Requires="p14">
      <p:transition spd="slow" p14:dur="2000" advTm="29432"/>
    </mc:Choice>
    <mc:Fallback xmlns="">
      <p:transition spd="slow" advTm="29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Plumbing </a:t>
            </a:r>
            <a:endParaRPr lang="en-GB" dirty="0"/>
          </a:p>
        </p:txBody>
      </p:sp>
      <p:sp>
        <p:nvSpPr>
          <p:cNvPr id="3" name="Content Placeholder 2"/>
          <p:cNvSpPr>
            <a:spLocks noGrp="1"/>
          </p:cNvSpPr>
          <p:nvPr>
            <p:ph idx="1"/>
          </p:nvPr>
        </p:nvSpPr>
        <p:spPr/>
        <p:txBody>
          <a:bodyPr/>
          <a:lstStyle/>
          <a:p>
            <a:r>
              <a:rPr lang="en-GB" dirty="0" smtClean="0"/>
              <a:t>Speak to your University Contact before breaking into hot or cold water supplies.</a:t>
            </a:r>
          </a:p>
          <a:p>
            <a:r>
              <a:rPr lang="en-GB" dirty="0" smtClean="0"/>
              <a:t>Do not reconnect without appropriate collaboration.</a:t>
            </a:r>
            <a:endParaRPr lang="en-GB" dirty="0"/>
          </a:p>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0118150"/>
      </p:ext>
    </p:extLst>
  </p:cSld>
  <p:clrMapOvr>
    <a:masterClrMapping/>
  </p:clrMapOvr>
  <mc:AlternateContent xmlns:mc="http://schemas.openxmlformats.org/markup-compatibility/2006" xmlns:p14="http://schemas.microsoft.com/office/powerpoint/2010/main">
    <mc:Choice Requires="p14">
      <p:transition spd="slow" p14:dur="2000" advTm="14655"/>
    </mc:Choice>
    <mc:Fallback xmlns="">
      <p:transition spd="slow" advTm="14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Asbestos</a:t>
            </a:r>
            <a:endParaRPr lang="en-GB" dirty="0">
              <a:solidFill>
                <a:schemeClr val="tx2"/>
              </a:solidFill>
            </a:endParaRPr>
          </a:p>
        </p:txBody>
      </p:sp>
      <p:sp>
        <p:nvSpPr>
          <p:cNvPr id="4" name="Content Placeholder 3"/>
          <p:cNvSpPr>
            <a:spLocks noGrp="1"/>
          </p:cNvSpPr>
          <p:nvPr>
            <p:ph idx="1"/>
          </p:nvPr>
        </p:nvSpPr>
        <p:spPr/>
        <p:txBody>
          <a:bodyPr>
            <a:normAutofit fontScale="25000" lnSpcReduction="20000"/>
          </a:bodyPr>
          <a:lstStyle/>
          <a:p>
            <a:r>
              <a:rPr lang="en-GB" sz="12800" dirty="0">
                <a:solidFill>
                  <a:schemeClr val="bg2">
                    <a:lumMod val="75000"/>
                  </a:schemeClr>
                </a:solidFill>
              </a:rPr>
              <a:t>Check Asbestos Surveys, relating to your area of work, and be certain that asbestos will not be disturbed.  </a:t>
            </a:r>
            <a:endParaRPr lang="en-GB" sz="12800" dirty="0" smtClean="0">
              <a:solidFill>
                <a:schemeClr val="bg2">
                  <a:lumMod val="75000"/>
                </a:schemeClr>
              </a:solidFill>
            </a:endParaRPr>
          </a:p>
          <a:p>
            <a:r>
              <a:rPr lang="en-GB" sz="12800" dirty="0" smtClean="0">
                <a:solidFill>
                  <a:schemeClr val="bg2">
                    <a:lumMod val="75000"/>
                  </a:schemeClr>
                </a:solidFill>
              </a:rPr>
              <a:t>If </a:t>
            </a:r>
            <a:r>
              <a:rPr lang="en-GB" sz="12800" dirty="0">
                <a:solidFill>
                  <a:schemeClr val="bg2">
                    <a:lumMod val="75000"/>
                  </a:schemeClr>
                </a:solidFill>
              </a:rPr>
              <a:t>you are </a:t>
            </a:r>
            <a:r>
              <a:rPr lang="en-GB" sz="12800" dirty="0" smtClean="0">
                <a:solidFill>
                  <a:schemeClr val="bg2">
                    <a:lumMod val="75000"/>
                  </a:schemeClr>
                </a:solidFill>
              </a:rPr>
              <a:t>uncertain contact your University contact before </a:t>
            </a:r>
            <a:r>
              <a:rPr lang="en-GB" sz="12800" dirty="0">
                <a:solidFill>
                  <a:schemeClr val="bg2">
                    <a:lumMod val="75000"/>
                  </a:schemeClr>
                </a:solidFill>
              </a:rPr>
              <a:t>continuing and obtain formal consent prior to starting the work.</a:t>
            </a:r>
          </a:p>
          <a:p>
            <a:r>
              <a:rPr lang="en-GB" dirty="0"/>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32419971"/>
      </p:ext>
    </p:extLst>
  </p:cSld>
  <p:clrMapOvr>
    <a:masterClrMapping/>
  </p:clrMapOvr>
  <mc:AlternateContent xmlns:mc="http://schemas.openxmlformats.org/markup-compatibility/2006" xmlns:p14="http://schemas.microsoft.com/office/powerpoint/2010/main">
    <mc:Choice Requires="p14">
      <p:transition spd="slow" p14:dur="2000" advTm="54332"/>
    </mc:Choice>
    <mc:Fallback xmlns="">
      <p:transition spd="slow" advTm="5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Excavations </a:t>
            </a:r>
            <a:endParaRPr lang="en-GB" dirty="0"/>
          </a:p>
        </p:txBody>
      </p:sp>
      <p:sp>
        <p:nvSpPr>
          <p:cNvPr id="3" name="Content Placeholder 2"/>
          <p:cNvSpPr>
            <a:spLocks noGrp="1"/>
          </p:cNvSpPr>
          <p:nvPr>
            <p:ph idx="1"/>
          </p:nvPr>
        </p:nvSpPr>
        <p:spPr/>
        <p:txBody>
          <a:bodyPr/>
          <a:lstStyle/>
          <a:p>
            <a:r>
              <a:rPr lang="en-GB" dirty="0" smtClean="0"/>
              <a:t>Do not break or penetrate ground without the express permission of your University Contact.</a:t>
            </a:r>
            <a:endParaRPr lang="en-GB" dirty="0"/>
          </a:p>
          <a:p>
            <a:r>
              <a:rPr lang="en-GB" dirty="0" smtClean="0"/>
              <a:t>Many services run below the surface.</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82997444"/>
      </p:ext>
    </p:extLst>
  </p:cSld>
  <p:clrMapOvr>
    <a:masterClrMapping/>
  </p:clrMapOvr>
  <mc:AlternateContent xmlns:mc="http://schemas.openxmlformats.org/markup-compatibility/2006" xmlns:p14="http://schemas.microsoft.com/office/powerpoint/2010/main">
    <mc:Choice Requires="p14">
      <p:transition spd="slow" p14:dur="2000" advTm="12966"/>
    </mc:Choice>
    <mc:Fallback xmlns="">
      <p:transition spd="slow" advTm="1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mtClean="0"/>
              <a:t>Working at </a:t>
            </a:r>
            <a:r>
              <a:rPr lang="en-GB" dirty="0" smtClean="0"/>
              <a:t>height</a:t>
            </a:r>
            <a:endParaRPr lang="en-GB" dirty="0"/>
          </a:p>
        </p:txBody>
      </p:sp>
      <p:sp>
        <p:nvSpPr>
          <p:cNvPr id="5" name="Content Placeholder 4"/>
          <p:cNvSpPr>
            <a:spLocks noGrp="1"/>
          </p:cNvSpPr>
          <p:nvPr>
            <p:ph idx="1"/>
          </p:nvPr>
        </p:nvSpPr>
        <p:spPr/>
        <p:txBody>
          <a:bodyPr>
            <a:normAutofit fontScale="92500"/>
          </a:bodyPr>
          <a:lstStyle/>
          <a:p>
            <a:r>
              <a:rPr lang="en-GB" dirty="0" smtClean="0"/>
              <a:t>Only work at height if you:</a:t>
            </a:r>
          </a:p>
          <a:p>
            <a:pPr marL="571500" indent="-571500">
              <a:buFont typeface="Arial" panose="020B0604020202020204" pitchFamily="34" charset="0"/>
              <a:buChar char="•"/>
            </a:pPr>
            <a:r>
              <a:rPr lang="en-GB" dirty="0" smtClean="0"/>
              <a:t>Have the right access equipment</a:t>
            </a:r>
          </a:p>
          <a:p>
            <a:pPr marL="571500" indent="-571500">
              <a:buFont typeface="Arial" panose="020B0604020202020204" pitchFamily="34" charset="0"/>
              <a:buChar char="•"/>
            </a:pPr>
            <a:r>
              <a:rPr lang="en-GB" dirty="0" smtClean="0"/>
              <a:t>Received the correct training and are </a:t>
            </a:r>
            <a:r>
              <a:rPr lang="en-GB" dirty="0"/>
              <a:t>competent</a:t>
            </a:r>
          </a:p>
          <a:p>
            <a:pPr marL="571500" indent="-571500">
              <a:buFont typeface="Arial" panose="020B0604020202020204" pitchFamily="34" charset="0"/>
              <a:buChar char="•"/>
            </a:pPr>
            <a:r>
              <a:rPr lang="en-GB" dirty="0" smtClean="0"/>
              <a:t>Where necessary, have </a:t>
            </a:r>
            <a:r>
              <a:rPr lang="en-GB" dirty="0"/>
              <a:t>a permit to work</a:t>
            </a:r>
          </a:p>
          <a:p>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5241710"/>
      </p:ext>
    </p:extLst>
  </p:cSld>
  <p:clrMapOvr>
    <a:masterClrMapping/>
  </p:clrMapOvr>
  <mc:AlternateContent xmlns:mc="http://schemas.openxmlformats.org/markup-compatibility/2006" xmlns:p14="http://schemas.microsoft.com/office/powerpoint/2010/main">
    <mc:Choice Requires="p14">
      <p:transition spd="slow" p14:dur="2000" advTm="42207"/>
    </mc:Choice>
    <mc:Fallback xmlns="">
      <p:transition spd="slow" advTm="4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Traffic and road safety</a:t>
            </a:r>
            <a:endParaRPr lang="en-GB" dirty="0"/>
          </a:p>
        </p:txBody>
      </p:sp>
      <p:sp>
        <p:nvSpPr>
          <p:cNvPr id="3" name="Content Placeholder 2"/>
          <p:cNvSpPr>
            <a:spLocks noGrp="1"/>
          </p:cNvSpPr>
          <p:nvPr>
            <p:ph idx="1"/>
          </p:nvPr>
        </p:nvSpPr>
        <p:spPr/>
        <p:txBody>
          <a:bodyPr/>
          <a:lstStyle/>
          <a:p>
            <a:r>
              <a:rPr lang="en-GB" dirty="0" smtClean="0"/>
              <a:t>Vehicles must be driven with due caution.</a:t>
            </a:r>
          </a:p>
          <a:p>
            <a:r>
              <a:rPr lang="en-GB" dirty="0" smtClean="0"/>
              <a:t>Pedestrians have priority.</a:t>
            </a:r>
          </a:p>
          <a:p>
            <a:r>
              <a:rPr lang="en-GB" dirty="0" smtClean="0"/>
              <a:t>Take particular care under podia and in residential accommodation areas.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6410713"/>
      </p:ext>
    </p:extLst>
  </p:cSld>
  <p:clrMapOvr>
    <a:masterClrMapping/>
  </p:clrMapOvr>
  <mc:AlternateContent xmlns:mc="http://schemas.openxmlformats.org/markup-compatibility/2006" xmlns:p14="http://schemas.microsoft.com/office/powerpoint/2010/main">
    <mc:Choice Requires="p14">
      <p:transition spd="slow" p14:dur="2000" advTm="44753"/>
    </mc:Choice>
    <mc:Fallback xmlns="">
      <p:transition spd="slow" advTm="44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Times" panose="02020603050405020304" pitchFamily="18" charset="0"/>
                <a:cs typeface="Times" panose="02020603050405020304" pitchFamily="18" charset="0"/>
              </a:rPr>
              <a:t>Welcome</a:t>
            </a:r>
            <a:endParaRPr lang="en-GB" dirty="0">
              <a:latin typeface="Times" panose="02020603050405020304" pitchFamily="18" charset="0"/>
              <a:cs typeface="Times" panose="02020603050405020304" pitchFamily="18" charset="0"/>
            </a:endParaRPr>
          </a:p>
        </p:txBody>
      </p:sp>
      <p:pic>
        <p:nvPicPr>
          <p:cNvPr id="4" name="Picture Placeholder 3"/>
          <p:cNvPicPr>
            <a:picLocks noGrp="1" noChangeAspect="1"/>
          </p:cNvPicPr>
          <p:nvPr>
            <p:ph type="pic" sz="quarter" idx="10"/>
          </p:nvPr>
        </p:nvPicPr>
        <p:blipFill>
          <a:blip r:embed="rId5" cstate="print">
            <a:extLst>
              <a:ext uri="{28A0092B-C50C-407E-A947-70E740481C1C}">
                <a14:useLocalDpi xmlns:a14="http://schemas.microsoft.com/office/drawing/2010/main"/>
              </a:ext>
            </a:extLst>
          </a:blip>
          <a:srcRect l="21" r="21"/>
          <a:stretch>
            <a:fillRect/>
          </a:stretch>
        </p:blipFill>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0837480"/>
      </p:ext>
    </p:extLst>
  </p:cSld>
  <p:clrMapOvr>
    <a:masterClrMapping/>
  </p:clrMapOvr>
  <mc:AlternateContent xmlns:mc="http://schemas.openxmlformats.org/markup-compatibility/2006" xmlns:p14="http://schemas.microsoft.com/office/powerpoint/2010/main">
    <mc:Choice Requires="p14">
      <p:transition spd="slow" p14:dur="2000" advTm="18843"/>
    </mc:Choice>
    <mc:Fallback xmlns="">
      <p:transition spd="slow" advTm="18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Parking</a:t>
            </a:r>
            <a:endParaRPr lang="en-GB" dirty="0"/>
          </a:p>
        </p:txBody>
      </p:sp>
      <p:sp>
        <p:nvSpPr>
          <p:cNvPr id="4" name="Content Placeholder 3"/>
          <p:cNvSpPr>
            <a:spLocks noGrp="1"/>
          </p:cNvSpPr>
          <p:nvPr>
            <p:ph idx="1"/>
          </p:nvPr>
        </p:nvSpPr>
        <p:spPr>
          <a:xfrm>
            <a:off x="361950" y="1417637"/>
            <a:ext cx="8229600" cy="4126346"/>
          </a:xfrm>
        </p:spPr>
        <p:txBody>
          <a:bodyPr>
            <a:noAutofit/>
          </a:bodyPr>
          <a:lstStyle/>
          <a:p>
            <a:r>
              <a:rPr lang="en-GB" dirty="0" smtClean="0"/>
              <a:t>Contractors must park </a:t>
            </a:r>
            <a:r>
              <a:rPr lang="en-GB" dirty="0"/>
              <a:t>in the Contractor Car Park or within their working compound where </a:t>
            </a:r>
            <a:r>
              <a:rPr lang="en-GB" dirty="0" smtClean="0"/>
              <a:t>permitted.</a:t>
            </a:r>
          </a:p>
          <a:p>
            <a:r>
              <a:rPr lang="en-GB" dirty="0" smtClean="0"/>
              <a:t>If alternative parking is required and agreed, register </a:t>
            </a:r>
            <a:r>
              <a:rPr lang="en-GB" dirty="0"/>
              <a:t>your vehicle at the </a:t>
            </a:r>
            <a:r>
              <a:rPr lang="en-GB" dirty="0" smtClean="0"/>
              <a:t>EMS Helpdesk.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7604658"/>
      </p:ext>
    </p:extLst>
  </p:cSld>
  <p:clrMapOvr>
    <a:masterClrMapping/>
  </p:clrMapOvr>
  <mc:AlternateContent xmlns:mc="http://schemas.openxmlformats.org/markup-compatibility/2006" xmlns:p14="http://schemas.microsoft.com/office/powerpoint/2010/main">
    <mc:Choice Requires="p14">
      <p:transition spd="slow" p14:dur="2000" advTm="39274"/>
    </mc:Choice>
    <mc:Fallback xmlns="">
      <p:transition spd="slow" advTm="3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 parking</a:t>
            </a:r>
            <a:endParaRPr lang="en-GB" dirty="0"/>
          </a:p>
        </p:txBody>
      </p:sp>
      <p:sp>
        <p:nvSpPr>
          <p:cNvPr id="32" name="Content Placeholder 31"/>
          <p:cNvSpPr>
            <a:spLocks noGrp="1"/>
          </p:cNvSpPr>
          <p:nvPr>
            <p:ph idx="1"/>
          </p:nvPr>
        </p:nvSpPr>
        <p:spPr/>
        <p:txBody>
          <a:bodyPr>
            <a:noAutofit/>
          </a:bodyPr>
          <a:lstStyle/>
          <a:p>
            <a:pPr marL="571500" indent="-571500">
              <a:lnSpc>
                <a:spcPct val="100000"/>
              </a:lnSpc>
              <a:buFont typeface="Arial" panose="020B0604020202020204" pitchFamily="34" charset="0"/>
              <a:buChar char="•"/>
            </a:pPr>
            <a:r>
              <a:rPr lang="en-GB" sz="2400" dirty="0"/>
              <a:t>Bays marked for disabled drivers or block disabled spaces. </a:t>
            </a:r>
          </a:p>
          <a:p>
            <a:pPr marL="571500" indent="-571500">
              <a:lnSpc>
                <a:spcPct val="100000"/>
              </a:lnSpc>
              <a:buFont typeface="Arial" panose="020B0604020202020204" pitchFamily="34" charset="0"/>
              <a:buChar char="•"/>
            </a:pPr>
            <a:r>
              <a:rPr lang="en-GB" sz="2400" dirty="0"/>
              <a:t>On double yellow lines,</a:t>
            </a:r>
          </a:p>
          <a:p>
            <a:pPr marL="571500" indent="-571500">
              <a:lnSpc>
                <a:spcPct val="100000"/>
              </a:lnSpc>
              <a:buFont typeface="Arial" panose="020B0604020202020204" pitchFamily="34" charset="0"/>
              <a:buChar char="•"/>
            </a:pPr>
            <a:r>
              <a:rPr lang="en-GB" sz="2400" dirty="0"/>
              <a:t>On </a:t>
            </a:r>
            <a:r>
              <a:rPr lang="en-GB" sz="2400" dirty="0" smtClean="0"/>
              <a:t>carriageways</a:t>
            </a:r>
            <a:r>
              <a:rPr lang="en-GB" sz="2400" dirty="0"/>
              <a:t>, hatched areas and delivery areas</a:t>
            </a:r>
          </a:p>
          <a:p>
            <a:pPr marL="571500" indent="-571500">
              <a:lnSpc>
                <a:spcPct val="100000"/>
              </a:lnSpc>
              <a:buFont typeface="Arial" panose="020B0604020202020204" pitchFamily="34" charset="0"/>
              <a:buChar char="•"/>
            </a:pPr>
            <a:r>
              <a:rPr lang="en-GB" sz="2400" dirty="0"/>
              <a:t>Block access for emergency </a:t>
            </a:r>
            <a:r>
              <a:rPr lang="en-GB" sz="2400" dirty="0" smtClean="0"/>
              <a:t>vehicles, </a:t>
            </a:r>
            <a:r>
              <a:rPr lang="en-GB" sz="2400" dirty="0"/>
              <a:t>for example in North Towers causeway.</a:t>
            </a:r>
          </a:p>
        </p:txBody>
      </p:sp>
      <p:pic>
        <p:nvPicPr>
          <p:cNvPr id="33" name="Content Placeholder 3"/>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440" r="1440"/>
          <a:stretch>
            <a:fillRect/>
          </a:stretch>
        </p:blipFill>
        <p:spPr>
          <a:xfrm>
            <a:off x="5013960" y="975677"/>
            <a:ext cx="3672840" cy="4769803"/>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0202026"/>
      </p:ext>
    </p:extLst>
  </p:cSld>
  <p:clrMapOvr>
    <a:masterClrMapping/>
  </p:clrMapOvr>
  <mc:AlternateContent xmlns:mc="http://schemas.openxmlformats.org/markup-compatibility/2006" xmlns:p14="http://schemas.microsoft.com/office/powerpoint/2010/main">
    <mc:Choice Requires="p14">
      <p:transition spd="slow" p14:dur="2000" advTm="36904"/>
    </mc:Choice>
    <mc:Fallback xmlns="">
      <p:transition spd="slow" advTm="3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Under podia</a:t>
            </a:r>
            <a:endParaRPr lang="en-GB"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440" y="1417637"/>
            <a:ext cx="5151120" cy="501700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39782275"/>
      </p:ext>
    </p:extLst>
  </p:cSld>
  <p:clrMapOvr>
    <a:masterClrMapping/>
  </p:clrMapOvr>
  <mc:AlternateContent xmlns:mc="http://schemas.openxmlformats.org/markup-compatibility/2006" xmlns:p14="http://schemas.microsoft.com/office/powerpoint/2010/main">
    <mc:Choice Requires="p14">
      <p:transition spd="slow" p14:dur="2000" advTm="25298"/>
    </mc:Choice>
    <mc:Fallback xmlns="">
      <p:transition spd="slow" advTm="25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dirty="0" smtClean="0"/>
              <a:t>Day Nursery</a:t>
            </a:r>
            <a:endParaRPr lang="en-GB" dirty="0"/>
          </a:p>
        </p:txBody>
      </p:sp>
      <p:sp>
        <p:nvSpPr>
          <p:cNvPr id="5" name="Content Placeholder 4"/>
          <p:cNvSpPr>
            <a:spLocks noGrp="1"/>
          </p:cNvSpPr>
          <p:nvPr>
            <p:ph idx="1"/>
          </p:nvPr>
        </p:nvSpPr>
        <p:spPr>
          <a:xfrm>
            <a:off x="457200" y="1234440"/>
            <a:ext cx="4686300" cy="5109210"/>
          </a:xfrm>
        </p:spPr>
        <p:txBody>
          <a:bodyPr>
            <a:normAutofit fontScale="85000" lnSpcReduction="10000"/>
          </a:bodyPr>
          <a:lstStyle/>
          <a:p>
            <a:r>
              <a:rPr lang="en-GB" dirty="0" smtClean="0"/>
              <a:t>Sign in and out during normal Nursery hours</a:t>
            </a:r>
          </a:p>
          <a:p>
            <a:r>
              <a:rPr lang="en-GB" dirty="0" smtClean="0"/>
              <a:t>Hand mobiles into reception</a:t>
            </a:r>
          </a:p>
          <a:p>
            <a:r>
              <a:rPr lang="en-GB" dirty="0" smtClean="0"/>
              <a:t>Do not take photos unless supervised by Nursery staff</a:t>
            </a:r>
          </a:p>
          <a:p>
            <a:r>
              <a:rPr lang="en-GB" dirty="0" smtClean="0"/>
              <a:t>Exhibit good </a:t>
            </a:r>
            <a:r>
              <a:rPr lang="en-GB" dirty="0" err="1" smtClean="0"/>
              <a:t>H&amp;S</a:t>
            </a:r>
            <a:r>
              <a:rPr lang="en-GB" dirty="0" smtClean="0"/>
              <a:t> - think about babies and young children</a:t>
            </a:r>
          </a:p>
          <a:p>
            <a:r>
              <a:rPr lang="en-GB" dirty="0" smtClean="0"/>
              <a:t>Cooperate with Nursery staff</a:t>
            </a:r>
            <a:endParaRPr lang="en-GB" dirty="0"/>
          </a:p>
        </p:txBody>
      </p:sp>
      <p:pic>
        <p:nvPicPr>
          <p:cNvPr id="1027" name="Picture 3"/>
          <p:cNvPicPr>
            <a:picLocks noGrp="1" noChangeAspect="1" noChangeArrowheads="1"/>
          </p:cNvPicPr>
          <p:nvPr>
            <p:ph type="pic" sz="quarter" idx="10"/>
          </p:nvPr>
        </p:nvPicPr>
        <p:blipFill>
          <a:blip r:embed="rId5">
            <a:extLst>
              <a:ext uri="{28A0092B-C50C-407E-A947-70E740481C1C}">
                <a14:useLocalDpi xmlns:a14="http://schemas.microsoft.com/office/drawing/2010/main" val="0"/>
              </a:ext>
            </a:extLst>
          </a:blip>
          <a:srcRect l="23383" r="23383"/>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06075112"/>
      </p:ext>
    </p:extLst>
  </p:cSld>
  <p:clrMapOvr>
    <a:masterClrMapping/>
  </p:clrMapOvr>
  <mc:AlternateContent xmlns:mc="http://schemas.openxmlformats.org/markup-compatibility/2006">
    <mc:Choice xmlns:p14="http://schemas.microsoft.com/office/powerpoint/2010/main" Requires="p14">
      <p:transition spd="slow" p14:dur="2000" advTm="57234"/>
    </mc:Choice>
    <mc:Fallback>
      <p:transition spd="slow" advTm="5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Protecting the environment</a:t>
            </a:r>
            <a:endParaRPr lang="en-GB" dirty="0"/>
          </a:p>
        </p:txBody>
      </p:sp>
      <p:sp>
        <p:nvSpPr>
          <p:cNvPr id="4" name="Content Placeholder 3"/>
          <p:cNvSpPr>
            <a:spLocks noGrp="1"/>
          </p:cNvSpPr>
          <p:nvPr>
            <p:ph idx="1"/>
          </p:nvPr>
        </p:nvSpPr>
        <p:spPr/>
        <p:txBody>
          <a:bodyPr/>
          <a:lstStyle/>
          <a:p>
            <a:r>
              <a:rPr lang="en-GB" dirty="0" smtClean="0"/>
              <a:t>Turn off heating, appliances and lighting</a:t>
            </a:r>
          </a:p>
          <a:p>
            <a:r>
              <a:rPr lang="en-GB" dirty="0" smtClean="0"/>
              <a:t>Not wasting materials</a:t>
            </a:r>
          </a:p>
          <a:p>
            <a:r>
              <a:rPr lang="en-GB" dirty="0" smtClean="0"/>
              <a:t>Recycling and properly disposing of waste</a:t>
            </a:r>
          </a:p>
          <a:p>
            <a:r>
              <a:rPr lang="en-GB" dirty="0" smtClean="0"/>
              <a:t>Ensuring compliance with environmental law</a:t>
            </a:r>
          </a:p>
          <a:p>
            <a:r>
              <a:rPr lang="en-GB" dirty="0" smtClean="0"/>
              <a:t>Ask at the EMS Helpdesk for more information.</a:t>
            </a:r>
            <a:endParaRPr lang="en-GB" dirty="0"/>
          </a:p>
        </p:txBody>
      </p:sp>
      <p:pic>
        <p:nvPicPr>
          <p:cNvPr id="7" name="Picture 2"/>
          <p:cNvPicPr>
            <a:picLocks noGrp="1" noChangeAspect="1" noChangeArrowheads="1"/>
          </p:cNvPicPr>
          <p:nvPr>
            <p:ph type="pic" sz="quarter" idx="10"/>
          </p:nvPr>
        </p:nvPicPr>
        <p:blipFill>
          <a:blip r:embed="rId5">
            <a:extLst>
              <a:ext uri="{28A0092B-C50C-407E-A947-70E740481C1C}">
                <a14:useLocalDpi xmlns:a14="http://schemas.microsoft.com/office/drawing/2010/main" val="0"/>
              </a:ext>
            </a:extLst>
          </a:blip>
          <a:srcRect l="23369" r="23369"/>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1121324"/>
      </p:ext>
    </p:extLst>
  </p:cSld>
  <p:clrMapOvr>
    <a:masterClrMapping/>
  </p:clrMapOvr>
  <mc:AlternateContent xmlns:mc="http://schemas.openxmlformats.org/markup-compatibility/2006" xmlns:p14="http://schemas.microsoft.com/office/powerpoint/2010/main">
    <mc:Choice Requires="p14">
      <p:transition spd="slow" p14:dur="2000" advTm="36658"/>
    </mc:Choice>
    <mc:Fallback xmlns="">
      <p:transition spd="slow" advTm="3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Round up</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2972494"/>
              </p:ext>
            </p:extLst>
          </p:nvPr>
        </p:nvGraphicFramePr>
        <p:xfrm>
          <a:off x="457200" y="1417637"/>
          <a:ext cx="8229600" cy="44650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7006418"/>
      </p:ext>
    </p:extLst>
  </p:cSld>
  <p:clrMapOvr>
    <a:masterClrMapping/>
  </p:clrMapOvr>
  <mc:AlternateContent xmlns:mc="http://schemas.openxmlformats.org/markup-compatibility/2006" xmlns:p14="http://schemas.microsoft.com/office/powerpoint/2010/main">
    <mc:Choice Requires="p14">
      <p:transition spd="slow" p14:dur="2000" advTm="34507"/>
    </mc:Choice>
    <mc:Fallback xmlns="">
      <p:transition spd="slow" advTm="34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12664" b="12664"/>
          <a:stretch>
            <a:fillRect/>
          </a:stretch>
        </p:blipFill>
        <p:spPr>
          <a:xfrm>
            <a:off x="457200" y="790575"/>
            <a:ext cx="8229600" cy="4095750"/>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2040977"/>
      </p:ext>
    </p:extLst>
  </p:cSld>
  <p:clrMapOvr>
    <a:masterClrMapping/>
  </p:clrMapOvr>
  <mc:AlternateContent xmlns:mc="http://schemas.openxmlformats.org/markup-compatibility/2006" xmlns:p14="http://schemas.microsoft.com/office/powerpoint/2010/main">
    <mc:Choice Requires="p14">
      <p:transition spd="slow" p14:dur="2000" advTm="16665"/>
    </mc:Choice>
    <mc:Fallback xmlns="">
      <p:transition spd="slow" advTm="16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Times" panose="02020603050405020304" pitchFamily="18" charset="0"/>
                <a:cs typeface="Times" panose="02020603050405020304" pitchFamily="18" charset="0"/>
              </a:rPr>
              <a:t>Conduct and appearance</a:t>
            </a:r>
            <a:endParaRPr lang="en-GB" dirty="0">
              <a:latin typeface="Times" panose="02020603050405020304" pitchFamily="18" charset="0"/>
              <a:cs typeface="Times" panose="02020603050405020304" pitchFamily="18" charset="0"/>
            </a:endParaRPr>
          </a:p>
        </p:txBody>
      </p:sp>
      <p:sp>
        <p:nvSpPr>
          <p:cNvPr id="3" name="Content Placeholder 2"/>
          <p:cNvSpPr>
            <a:spLocks noGrp="1"/>
          </p:cNvSpPr>
          <p:nvPr>
            <p:ph idx="1"/>
          </p:nvPr>
        </p:nvSpPr>
        <p:spPr>
          <a:xfrm>
            <a:off x="381000" y="1543050"/>
            <a:ext cx="8229600" cy="4126346"/>
          </a:xfrm>
        </p:spPr>
        <p:txBody>
          <a:bodyPr>
            <a:normAutofit/>
          </a:bodyPr>
          <a:lstStyle/>
          <a:p>
            <a:r>
              <a:rPr lang="en-GB" dirty="0" smtClean="0"/>
              <a:t>As an educational establishment  we try to instil the importance of health and safety.</a:t>
            </a:r>
          </a:p>
          <a:p>
            <a:r>
              <a:rPr lang="en-GB" dirty="0" smtClean="0"/>
              <a:t>We require contractors to lead by example in demonstrating high standards of health and safety.</a:t>
            </a:r>
            <a:endParaRPr lang="en-GB"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8327341"/>
      </p:ext>
    </p:extLst>
  </p:cSld>
  <p:clrMapOvr>
    <a:masterClrMapping/>
  </p:clrMapOvr>
  <mc:AlternateContent xmlns:mc="http://schemas.openxmlformats.org/markup-compatibility/2006" xmlns:p14="http://schemas.microsoft.com/office/powerpoint/2010/main">
    <mc:Choice Requires="p14">
      <p:transition spd="slow" p14:dur="2000" advTm="34900"/>
    </mc:Choice>
    <mc:Fallback xmlns="">
      <p:transition spd="slow" advTm="34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Security</a:t>
            </a:r>
            <a:endParaRPr lang="en-GB"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10840" y="815340"/>
            <a:ext cx="4298722" cy="5239068"/>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58013006"/>
      </p:ext>
    </p:extLst>
  </p:cSld>
  <p:clrMapOvr>
    <a:masterClrMapping/>
  </p:clrMapOvr>
  <mc:AlternateContent xmlns:mc="http://schemas.openxmlformats.org/markup-compatibility/2006" xmlns:p14="http://schemas.microsoft.com/office/powerpoint/2010/main">
    <mc:Choice Requires="p14">
      <p:transition spd="slow" p14:dur="2000" advTm="9557"/>
    </mc:Choice>
    <mc:Fallback xmlns="">
      <p:transition spd="slow" advTm="9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Security</a:t>
            </a:r>
            <a:endParaRPr lang="en-GB" dirty="0"/>
          </a:p>
        </p:txBody>
      </p:sp>
      <p:sp>
        <p:nvSpPr>
          <p:cNvPr id="3" name="Content Placeholder 2"/>
          <p:cNvSpPr>
            <a:spLocks noGrp="1"/>
          </p:cNvSpPr>
          <p:nvPr>
            <p:ph idx="1"/>
          </p:nvPr>
        </p:nvSpPr>
        <p:spPr/>
        <p:txBody>
          <a:bodyPr>
            <a:normAutofit fontScale="77500" lnSpcReduction="20000"/>
          </a:bodyPr>
          <a:lstStyle/>
          <a:p>
            <a:r>
              <a:rPr lang="en-GB" sz="4200" dirty="0" smtClean="0"/>
              <a:t>If the Security team know where you are they can quickly get help in an emergency.</a:t>
            </a:r>
          </a:p>
          <a:p>
            <a:r>
              <a:rPr lang="en-GB" sz="4200" dirty="0" smtClean="0"/>
              <a:t>You will need to be aware of where you are working.</a:t>
            </a:r>
          </a:p>
          <a:p>
            <a:r>
              <a:rPr lang="en-GB" sz="4200" dirty="0" smtClean="0"/>
              <a:t>Telephone 01206 872125</a:t>
            </a:r>
          </a:p>
          <a:p>
            <a:r>
              <a:rPr lang="en-GB" sz="6200" u="sng" dirty="0" smtClean="0"/>
              <a:t>Emergency </a:t>
            </a:r>
            <a:r>
              <a:rPr lang="en-GB" sz="6200" u="sng" dirty="0"/>
              <a:t>01206 </a:t>
            </a:r>
            <a:r>
              <a:rPr lang="en-GB" sz="6200" u="sng" dirty="0" smtClean="0"/>
              <a:t>872222</a:t>
            </a:r>
            <a:endParaRPr lang="en-GB" sz="6200" u="sng"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7069279"/>
      </p:ext>
    </p:extLst>
  </p:cSld>
  <p:clrMapOvr>
    <a:masterClrMapping/>
  </p:clrMapOvr>
  <mc:AlternateContent xmlns:mc="http://schemas.openxmlformats.org/markup-compatibility/2006" xmlns:p14="http://schemas.microsoft.com/office/powerpoint/2010/main">
    <mc:Choice Requires="p14">
      <p:transition spd="slow" p14:dur="2000" advTm="28745"/>
    </mc:Choice>
    <mc:Fallback xmlns="">
      <p:transition spd="slow" advTm="28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Fire</a:t>
            </a:r>
            <a:endParaRPr lang="en-GB" dirty="0"/>
          </a:p>
        </p:txBody>
      </p:sp>
      <p:sp>
        <p:nvSpPr>
          <p:cNvPr id="3" name="Content Placeholder 2"/>
          <p:cNvSpPr>
            <a:spLocks noGrp="1"/>
          </p:cNvSpPr>
          <p:nvPr>
            <p:ph idx="1"/>
          </p:nvPr>
        </p:nvSpPr>
        <p:spPr/>
        <p:txBody>
          <a:bodyPr>
            <a:normAutofit/>
          </a:bodyPr>
          <a:lstStyle/>
          <a:p>
            <a:r>
              <a:rPr lang="en-GB" dirty="0" smtClean="0"/>
              <a:t>Know the fire exits and alarm call points where you work.</a:t>
            </a:r>
          </a:p>
          <a:p>
            <a:r>
              <a:rPr lang="en-GB" dirty="0" smtClean="0"/>
              <a:t>Read the Fire Action Notice.</a:t>
            </a:r>
          </a:p>
          <a:p>
            <a:r>
              <a:rPr lang="en-GB" dirty="0" smtClean="0"/>
              <a:t>Co-operate with Fire </a:t>
            </a:r>
            <a:r>
              <a:rPr lang="en-GB" dirty="0"/>
              <a:t>E</a:t>
            </a:r>
            <a:r>
              <a:rPr lang="en-GB" dirty="0" smtClean="0"/>
              <a:t>vacuation </a:t>
            </a:r>
            <a:r>
              <a:rPr lang="en-GB" dirty="0"/>
              <a:t>S</a:t>
            </a:r>
            <a:r>
              <a:rPr lang="en-GB" dirty="0" smtClean="0"/>
              <a:t>tewards or Security.</a:t>
            </a:r>
          </a:p>
          <a:p>
            <a:r>
              <a:rPr lang="en-GB" dirty="0" smtClean="0"/>
              <a:t>Work to minimise the risk from fire and false alarms.</a:t>
            </a:r>
            <a:endParaRPr lang="en-GB" dirty="0"/>
          </a:p>
        </p:txBody>
      </p:sp>
      <p:sp>
        <p:nvSpPr>
          <p:cNvPr id="4" name="Picture Placeholder 3"/>
          <p:cNvSpPr>
            <a:spLocks noGrp="1"/>
          </p:cNvSpPr>
          <p:nvPr>
            <p:ph type="pic" sz="quarter" idx="10"/>
          </p:nvPr>
        </p:nvSpPr>
        <p:spPr/>
      </p:sp>
      <p:pic>
        <p:nvPicPr>
          <p:cNvPr id="3075" name="Picture 3" descr="C:\Users\jcarring\AppData\Local\Microsoft\Windows\Temporary Internet Files\Content.IE5\1X681KAO\green-exit-emergency-sign-on-whit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671763"/>
            <a:ext cx="3948058" cy="174783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2857403"/>
      </p:ext>
    </p:extLst>
  </p:cSld>
  <p:clrMapOvr>
    <a:masterClrMapping/>
  </p:clrMapOvr>
  <mc:AlternateContent xmlns:mc="http://schemas.openxmlformats.org/markup-compatibility/2006" xmlns:p14="http://schemas.microsoft.com/office/powerpoint/2010/main">
    <mc:Choice Requires="p14">
      <p:transition spd="slow" p14:dur="2000" advTm="21142"/>
    </mc:Choice>
    <mc:Fallback xmlns="">
      <p:transition spd="slow" advTm="21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First Aid</a:t>
            </a:r>
            <a:endParaRPr lang="en-GB" dirty="0"/>
          </a:p>
        </p:txBody>
      </p:sp>
      <p:sp>
        <p:nvSpPr>
          <p:cNvPr id="3" name="Content Placeholder 2"/>
          <p:cNvSpPr>
            <a:spLocks noGrp="1"/>
          </p:cNvSpPr>
          <p:nvPr>
            <p:ph idx="1"/>
          </p:nvPr>
        </p:nvSpPr>
        <p:spPr/>
        <p:txBody>
          <a:bodyPr>
            <a:normAutofit/>
          </a:bodyPr>
          <a:lstStyle/>
          <a:p>
            <a:r>
              <a:rPr lang="en-GB" dirty="0" smtClean="0"/>
              <a:t>Before work identify:</a:t>
            </a:r>
          </a:p>
          <a:p>
            <a:pPr marL="457200" indent="-457200">
              <a:buFont typeface="Arial" panose="020B0604020202020204" pitchFamily="34" charset="0"/>
              <a:buChar char="•"/>
            </a:pPr>
            <a:r>
              <a:rPr lang="en-GB" dirty="0" smtClean="0"/>
              <a:t>your First Aider</a:t>
            </a:r>
          </a:p>
          <a:p>
            <a:pPr marL="457200" indent="-457200">
              <a:buFont typeface="Arial" panose="020B0604020202020204" pitchFamily="34" charset="0"/>
              <a:buChar char="•"/>
            </a:pPr>
            <a:r>
              <a:rPr lang="en-GB" dirty="0" smtClean="0"/>
              <a:t>Location of your First Aid kit</a:t>
            </a:r>
          </a:p>
          <a:p>
            <a:r>
              <a:rPr lang="en-GB" dirty="0" smtClean="0"/>
              <a:t>In an emergency contact Security.</a:t>
            </a:r>
          </a:p>
          <a:p>
            <a:pPr algn="ctr"/>
            <a:r>
              <a:rPr lang="en-GB" sz="5400" u="sng" dirty="0" smtClean="0"/>
              <a:t>01206 872222</a:t>
            </a:r>
          </a:p>
          <a:p>
            <a:pPr marL="457200" indent="-457200">
              <a:buFont typeface="Arial" panose="020B0604020202020204" pitchFamily="34" charset="0"/>
              <a:buChar char="•"/>
            </a:pPr>
            <a:endParaRPr lang="en-GB" dirty="0"/>
          </a:p>
        </p:txBody>
      </p:sp>
      <p:sp>
        <p:nvSpPr>
          <p:cNvPr id="6" name="Picture Placeholder 5"/>
          <p:cNvSpPr>
            <a:spLocks noGrp="1"/>
          </p:cNvSpPr>
          <p:nvPr>
            <p:ph type="pic" sz="quarter" idx="10"/>
          </p:nvPr>
        </p:nvSpPr>
        <p:spPr/>
      </p:sp>
      <p:pic>
        <p:nvPicPr>
          <p:cNvPr id="4098" name="Picture 2" descr="C:\Users\jcarring\AppData\Local\Microsoft\Windows\Temporary Internet Files\Content.IE5\LA0XDHCF\First_aid[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990666"/>
            <a:ext cx="3257610" cy="325761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4554046"/>
      </p:ext>
    </p:extLst>
  </p:cSld>
  <p:clrMapOvr>
    <a:masterClrMapping/>
  </p:clrMapOvr>
  <mc:AlternateContent xmlns:mc="http://schemas.openxmlformats.org/markup-compatibility/2006" xmlns:p14="http://schemas.microsoft.com/office/powerpoint/2010/main">
    <mc:Choice Requires="p14">
      <p:transition spd="slow" p14:dur="2000" advTm="26008"/>
    </mc:Choice>
    <mc:Fallback xmlns="">
      <p:transition spd="slow" advTm="26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Working safely</a:t>
            </a:r>
            <a:endParaRPr lang="en-GB" dirty="0"/>
          </a:p>
        </p:txBody>
      </p:sp>
      <p:sp>
        <p:nvSpPr>
          <p:cNvPr id="3" name="Content Placeholder 2"/>
          <p:cNvSpPr>
            <a:spLocks noGrp="1"/>
          </p:cNvSpPr>
          <p:nvPr>
            <p:ph idx="1"/>
          </p:nvPr>
        </p:nvSpPr>
        <p:spPr/>
        <p:txBody>
          <a:bodyPr>
            <a:normAutofit fontScale="92500"/>
          </a:bodyPr>
          <a:lstStyle/>
          <a:p>
            <a:r>
              <a:rPr lang="en-GB" dirty="0" smtClean="0"/>
              <a:t>Follow these safety guidelines.  </a:t>
            </a:r>
          </a:p>
          <a:p>
            <a:r>
              <a:rPr lang="en-GB" dirty="0" smtClean="0"/>
              <a:t>Failure to do so will mean you and your company will be removed from site permanently.</a:t>
            </a:r>
          </a:p>
          <a:p>
            <a:r>
              <a:rPr lang="en-GB" dirty="0" smtClean="0"/>
              <a:t>If in doubt – ask your University Contact. </a:t>
            </a:r>
          </a:p>
          <a:p>
            <a:r>
              <a:rPr lang="en-GB" dirty="0" smtClean="0"/>
              <a:t>Always work safely.</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00649058"/>
      </p:ext>
    </p:extLst>
  </p:cSld>
  <p:clrMapOvr>
    <a:masterClrMapping/>
  </p:clrMapOvr>
  <mc:AlternateContent xmlns:mc="http://schemas.openxmlformats.org/markup-compatibility/2006" xmlns:p14="http://schemas.microsoft.com/office/powerpoint/2010/main">
    <mc:Choice Requires="p14">
      <p:transition spd="slow" p14:dur="2000" advTm="15213"/>
    </mc:Choice>
    <mc:Fallback xmlns="">
      <p:transition spd="slow" advTm="1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orporate-powerpoint-blue-orange (1)">
  <a:themeElements>
    <a:clrScheme name="Custom 5">
      <a:dk1>
        <a:srgbClr val="003478"/>
      </a:dk1>
      <a:lt1>
        <a:srgbClr val="FFFFFF"/>
      </a:lt1>
      <a:dk2>
        <a:srgbClr val="D55C19"/>
      </a:dk2>
      <a:lt2>
        <a:srgbClr val="51626F"/>
      </a:lt2>
      <a:accent1>
        <a:srgbClr val="A8475A"/>
      </a:accent1>
      <a:accent2>
        <a:srgbClr val="CED7B5"/>
      </a:accent2>
      <a:accent3>
        <a:srgbClr val="003478"/>
      </a:accent3>
      <a:accent4>
        <a:srgbClr val="275E37"/>
      </a:accent4>
      <a:accent5>
        <a:srgbClr val="D55C19"/>
      </a:accent5>
      <a:accent6>
        <a:srgbClr val="4B306A"/>
      </a:accent6>
      <a:hlink>
        <a:srgbClr val="D55C19"/>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corporate-powerpoint-blue-orange (1)</Template>
  <TotalTime>5864</TotalTime>
  <Words>1942</Words>
  <Application>Microsoft Office PowerPoint</Application>
  <PresentationFormat>On-screen Show (4:3)</PresentationFormat>
  <Paragraphs>242</Paragraphs>
  <Slides>25</Slides>
  <Notes>25</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corporate-powerpoint-blue-orange (1)</vt:lpstr>
      <vt:lpstr>Contractor</vt:lpstr>
      <vt:lpstr>Welcome</vt:lpstr>
      <vt:lpstr>PowerPoint Presentation</vt:lpstr>
      <vt:lpstr>Conduct and appearance</vt:lpstr>
      <vt:lpstr>Security</vt:lpstr>
      <vt:lpstr>Security</vt:lpstr>
      <vt:lpstr>Fire</vt:lpstr>
      <vt:lpstr>First Aid</vt:lpstr>
      <vt:lpstr>Working safely</vt:lpstr>
      <vt:lpstr>Risk assessment and method statements (RAMS)</vt:lpstr>
      <vt:lpstr>Permit to Work System</vt:lpstr>
      <vt:lpstr>Lifting operations</vt:lpstr>
      <vt:lpstr>Electrical safety</vt:lpstr>
      <vt:lpstr>Confined spaces</vt:lpstr>
      <vt:lpstr>Plumbing </vt:lpstr>
      <vt:lpstr>Asbestos</vt:lpstr>
      <vt:lpstr>Excavations </vt:lpstr>
      <vt:lpstr>Working at height</vt:lpstr>
      <vt:lpstr>Traffic and road safety</vt:lpstr>
      <vt:lpstr>Parking</vt:lpstr>
      <vt:lpstr>No parking</vt:lpstr>
      <vt:lpstr>Under podia</vt:lpstr>
      <vt:lpstr>Day Nursery</vt:lpstr>
      <vt:lpstr>Protecting the environment</vt:lpstr>
      <vt:lpstr>Round up</vt:lpstr>
    </vt:vector>
  </TitlesOfParts>
  <Company>University of Essex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Contractor</dc:title>
  <dc:creator>joanna carrington</dc:creator>
  <cp:lastModifiedBy>joanna carrington</cp:lastModifiedBy>
  <cp:revision>120</cp:revision>
  <cp:lastPrinted>2017-12-13T12:31:41Z</cp:lastPrinted>
  <dcterms:created xsi:type="dcterms:W3CDTF">2017-05-31T08:27:12Z</dcterms:created>
  <dcterms:modified xsi:type="dcterms:W3CDTF">2018-01-15T10:17:58Z</dcterms:modified>
</cp:coreProperties>
</file>