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72" r:id="rId6"/>
    <p:sldId id="277" r:id="rId7"/>
    <p:sldId id="278" r:id="rId8"/>
    <p:sldId id="283" r:id="rId9"/>
    <p:sldId id="284" r:id="rId10"/>
    <p:sldId id="280" r:id="rId11"/>
    <p:sldId id="281" r:id="rId12"/>
    <p:sldId id="282" r:id="rId13"/>
    <p:sldId id="285" r:id="rId14"/>
    <p:sldId id="264" r:id="rId15"/>
    <p:sldId id="286"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ingleton" initials="CS" lastIdx="3" clrIdx="0">
    <p:extLst>
      <p:ext uri="{19B8F6BF-5375-455C-9EA6-DF929625EA0E}">
        <p15:presenceInfo xmlns:p15="http://schemas.microsoft.com/office/powerpoint/2012/main" userId="bc0ee63d58196f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p:scale>
          <a:sx n="123" d="100"/>
          <a:sy n="123" d="100"/>
        </p:scale>
        <p:origin x="114"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7/2/2020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7/2/2020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SOPHROLOGY</a:t>
            </a:r>
          </a:p>
        </p:txBody>
      </p:sp>
      <p:sp>
        <p:nvSpPr>
          <p:cNvPr id="3" name="Subtitle 2"/>
          <p:cNvSpPr>
            <a:spLocks noGrp="1"/>
          </p:cNvSpPr>
          <p:nvPr>
            <p:ph type="subTitle" idx="1"/>
          </p:nvPr>
        </p:nvSpPr>
        <p:spPr>
          <a:xfrm>
            <a:off x="2964803" y="5229200"/>
            <a:ext cx="8458200" cy="1368152"/>
          </a:xfrm>
        </p:spPr>
        <p:txBody>
          <a:bodyPr>
            <a:normAutofit/>
          </a:bodyPr>
          <a:lstStyle/>
          <a:p>
            <a:pPr algn="r"/>
            <a:r>
              <a:rPr lang="en-US" dirty="0">
                <a:solidFill>
                  <a:schemeClr val="bg2">
                    <a:lumMod val="25000"/>
                  </a:schemeClr>
                </a:solidFill>
              </a:rPr>
              <a:t>Teachers’ Conference, University of Essex </a:t>
            </a:r>
          </a:p>
          <a:p>
            <a:pPr algn="r"/>
            <a:r>
              <a:rPr lang="en-US" dirty="0">
                <a:solidFill>
                  <a:schemeClr val="bg2">
                    <a:lumMod val="25000"/>
                  </a:schemeClr>
                </a:solidFill>
              </a:rPr>
              <a:t>Sandrine Singleton-Perrin</a:t>
            </a:r>
          </a:p>
          <a:p>
            <a:pPr algn="r"/>
            <a:r>
              <a:rPr lang="en-US" dirty="0">
                <a:solidFill>
                  <a:schemeClr val="bg2">
                    <a:lumMod val="25000"/>
                  </a:schemeClr>
                </a:solidFill>
              </a:rPr>
              <a:t>June 2020</a:t>
            </a:r>
          </a:p>
          <a:p>
            <a:pPr algn="r"/>
            <a:endParaRPr lang="en-US" dirty="0">
              <a:solidFill>
                <a:schemeClr val="bg2">
                  <a:lumMod val="25000"/>
                </a:schemeClr>
              </a:solidFill>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076-35AE-48F1-85D0-2FC7CB180AA0}"/>
              </a:ext>
            </a:extLst>
          </p:cNvPr>
          <p:cNvSpPr>
            <a:spLocks noGrp="1"/>
          </p:cNvSpPr>
          <p:nvPr>
            <p:ph type="title"/>
          </p:nvPr>
        </p:nvSpPr>
        <p:spPr>
          <a:xfrm>
            <a:off x="1293813" y="381000"/>
            <a:ext cx="9601200" cy="815752"/>
          </a:xfrm>
        </p:spPr>
        <p:txBody>
          <a:bodyPr>
            <a:normAutofit/>
          </a:bodyPr>
          <a:lstStyle/>
          <a:p>
            <a:r>
              <a:rPr lang="en-GB" dirty="0"/>
              <a:t>A typical Sophrology session</a:t>
            </a:r>
          </a:p>
        </p:txBody>
      </p:sp>
      <p:sp>
        <p:nvSpPr>
          <p:cNvPr id="3" name="Content Placeholder 2">
            <a:extLst>
              <a:ext uri="{FF2B5EF4-FFF2-40B4-BE49-F238E27FC236}">
                <a16:creationId xmlns:a16="http://schemas.microsoft.com/office/drawing/2014/main" id="{DAE85355-D66D-4495-9F0E-619B657D3662}"/>
              </a:ext>
            </a:extLst>
          </p:cNvPr>
          <p:cNvSpPr>
            <a:spLocks noGrp="1"/>
          </p:cNvSpPr>
          <p:nvPr>
            <p:ph idx="1"/>
          </p:nvPr>
        </p:nvSpPr>
        <p:spPr>
          <a:xfrm>
            <a:off x="1293813" y="1412776"/>
            <a:ext cx="9601200" cy="5328592"/>
          </a:xfrm>
        </p:spPr>
        <p:txBody>
          <a:bodyPr>
            <a:normAutofit/>
          </a:bodyPr>
          <a:lstStyle/>
          <a:p>
            <a:pPr marL="0" indent="0">
              <a:buNone/>
            </a:pPr>
            <a:endParaRPr lang="en-GB" sz="3200" dirty="0"/>
          </a:p>
          <a:p>
            <a:pPr marL="0" indent="0">
              <a:buNone/>
            </a:pPr>
            <a:r>
              <a:rPr lang="en-GB" sz="3200" dirty="0"/>
              <a:t>A Body scan (to induce the “</a:t>
            </a:r>
            <a:r>
              <a:rPr lang="en-GB" sz="3200" dirty="0" err="1"/>
              <a:t>sophro</a:t>
            </a:r>
            <a:r>
              <a:rPr lang="en-GB" sz="3200" dirty="0"/>
              <a:t>-liminal state”)</a:t>
            </a:r>
          </a:p>
          <a:p>
            <a:pPr marL="0" indent="0">
              <a:buNone/>
            </a:pPr>
            <a:r>
              <a:rPr lang="en-GB" sz="3200" dirty="0"/>
              <a:t>A Practice (dynamic relaxation, breath awareness, visualisations etc…)</a:t>
            </a:r>
          </a:p>
          <a:p>
            <a:pPr marL="0" indent="0">
              <a:buNone/>
            </a:pPr>
            <a:r>
              <a:rPr lang="en-GB" sz="3200" dirty="0"/>
              <a:t>Pauses during which you listen to how you are feeling and observe sensations. No judgement.</a:t>
            </a:r>
          </a:p>
          <a:p>
            <a:pPr marL="0" indent="0">
              <a:buNone/>
            </a:pPr>
            <a:r>
              <a:rPr lang="en-GB" sz="3200" dirty="0"/>
              <a:t>Come back to the room gently.</a:t>
            </a:r>
          </a:p>
          <a:p>
            <a:pPr marL="0" indent="0">
              <a:buNone/>
            </a:pPr>
            <a:r>
              <a:rPr lang="en-GB" sz="3200" dirty="0"/>
              <a:t>Reflecting on the experience</a:t>
            </a:r>
          </a:p>
          <a:p>
            <a:pPr marL="0" indent="0">
              <a:buNone/>
            </a:pPr>
            <a:endParaRPr lang="en-GB" sz="3200"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1874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15752"/>
          </a:xfrm>
        </p:spPr>
        <p:txBody>
          <a:bodyPr/>
          <a:lstStyle/>
          <a:p>
            <a:pPr algn="ctr"/>
            <a:r>
              <a:rPr lang="en-US" dirty="0"/>
              <a:t>BIBLIOGRAPHY</a:t>
            </a:r>
          </a:p>
        </p:txBody>
      </p:sp>
      <p:sp>
        <p:nvSpPr>
          <p:cNvPr id="3" name="Content Placeholder 2">
            <a:extLst>
              <a:ext uri="{FF2B5EF4-FFF2-40B4-BE49-F238E27FC236}">
                <a16:creationId xmlns:a16="http://schemas.microsoft.com/office/drawing/2014/main" id="{6D3C75CA-3396-4F24-AA2A-F85D80AEA7F9}"/>
              </a:ext>
            </a:extLst>
          </p:cNvPr>
          <p:cNvSpPr>
            <a:spLocks noGrp="1"/>
          </p:cNvSpPr>
          <p:nvPr>
            <p:ph idx="1"/>
          </p:nvPr>
        </p:nvSpPr>
        <p:spPr/>
        <p:txBody>
          <a:bodyPr/>
          <a:lstStyle/>
          <a:p>
            <a:r>
              <a:rPr lang="en-GB" i="1" dirty="0"/>
              <a:t>The Life-changing Power of Sophrology</a:t>
            </a:r>
            <a:r>
              <a:rPr lang="en-GB" dirty="0"/>
              <a:t>. Dominique </a:t>
            </a:r>
            <a:r>
              <a:rPr lang="en-GB" dirty="0" err="1"/>
              <a:t>Antiglio</a:t>
            </a:r>
            <a:r>
              <a:rPr lang="en-GB" dirty="0"/>
              <a:t> 2018</a:t>
            </a:r>
          </a:p>
          <a:p>
            <a:r>
              <a:rPr lang="en-GB" i="1" dirty="0"/>
              <a:t>The Sophrology Method</a:t>
            </a:r>
            <a:r>
              <a:rPr lang="en-GB" dirty="0"/>
              <a:t> Florence </a:t>
            </a:r>
            <a:r>
              <a:rPr lang="en-GB" dirty="0" err="1"/>
              <a:t>Parot</a:t>
            </a:r>
            <a:r>
              <a:rPr lang="en-GB" dirty="0"/>
              <a:t> (2019)</a:t>
            </a:r>
          </a:p>
          <a:p>
            <a:r>
              <a:rPr lang="en-GB" i="1" dirty="0"/>
              <a:t>Empower your life with Sophrology </a:t>
            </a:r>
            <a:r>
              <a:rPr lang="en-GB" dirty="0"/>
              <a:t>By Philip </a:t>
            </a:r>
            <a:r>
              <a:rPr lang="en-GB" dirty="0" err="1"/>
              <a:t>Carr-Gomm</a:t>
            </a:r>
            <a:r>
              <a:rPr lang="en-GB" dirty="0"/>
              <a:t> (2019)</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Sandrine Singleton-Perrin</a:t>
            </a:r>
            <a:r>
              <a:rPr lang="en-GB"/>
              <a:t>: sandperrin71@hotmail.com</a:t>
            </a:r>
            <a:endParaRPr lang="en-GB" dirty="0"/>
          </a:p>
          <a:p>
            <a:endParaRPr lang="en-GB"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599728"/>
          </a:xfrm>
        </p:spPr>
        <p:txBody>
          <a:bodyPr>
            <a:normAutofit/>
          </a:bodyPr>
          <a:lstStyle/>
          <a:p>
            <a:pPr algn="ctr"/>
            <a:r>
              <a:rPr lang="en-US" sz="3200" dirty="0"/>
              <a:t>3 Sophrology exercises to </a:t>
            </a:r>
            <a:r>
              <a:rPr lang="en-US" sz="3200" dirty="0" err="1"/>
              <a:t>practise</a:t>
            </a:r>
            <a:r>
              <a:rPr lang="en-US" sz="3200" dirty="0"/>
              <a:t> at home</a:t>
            </a:r>
          </a:p>
        </p:txBody>
      </p:sp>
      <p:sp>
        <p:nvSpPr>
          <p:cNvPr id="4" name="Rectangle 3">
            <a:extLst>
              <a:ext uri="{FF2B5EF4-FFF2-40B4-BE49-F238E27FC236}">
                <a16:creationId xmlns:a16="http://schemas.microsoft.com/office/drawing/2014/main" id="{2D38A32A-E9AF-42C8-B865-D6609017F7F4}"/>
              </a:ext>
            </a:extLst>
          </p:cNvPr>
          <p:cNvSpPr/>
          <p:nvPr/>
        </p:nvSpPr>
        <p:spPr>
          <a:xfrm>
            <a:off x="1181133" y="1127042"/>
            <a:ext cx="4465882"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7030A0"/>
              </a:solidFill>
            </a:endParaRPr>
          </a:p>
          <a:p>
            <a:pPr algn="ctr"/>
            <a:r>
              <a:rPr lang="en-GB" sz="2400" b="1" dirty="0">
                <a:solidFill>
                  <a:srgbClr val="7030A0"/>
                </a:solidFill>
              </a:rPr>
              <a:t>Tense &amp; Release</a:t>
            </a:r>
          </a:p>
          <a:p>
            <a:r>
              <a:rPr lang="en-GB" sz="2000" b="1" dirty="0"/>
              <a:t>Breathe in, hold the breath and gently tense all the muscles in your whole body. Feel the tension, then breathe out and let go. </a:t>
            </a:r>
          </a:p>
          <a:p>
            <a:r>
              <a:rPr lang="en-GB" sz="2000" b="1" dirty="0"/>
              <a:t>Do this 3 times.</a:t>
            </a:r>
          </a:p>
          <a:p>
            <a:r>
              <a:rPr lang="en-GB" sz="2000" b="1" dirty="0"/>
              <a:t>Pause to notice how your body feels.</a:t>
            </a:r>
          </a:p>
          <a:p>
            <a:endParaRPr lang="en-GB" sz="2000" b="1" dirty="0"/>
          </a:p>
        </p:txBody>
      </p:sp>
      <p:sp>
        <p:nvSpPr>
          <p:cNvPr id="5" name="Content Placeholder 4">
            <a:extLst>
              <a:ext uri="{FF2B5EF4-FFF2-40B4-BE49-F238E27FC236}">
                <a16:creationId xmlns:a16="http://schemas.microsoft.com/office/drawing/2014/main" id="{0FB87D3A-7EAF-4915-B367-91E87979A257}"/>
              </a:ext>
            </a:extLst>
          </p:cNvPr>
          <p:cNvSpPr>
            <a:spLocks noGrp="1"/>
          </p:cNvSpPr>
          <p:nvPr>
            <p:ph idx="1"/>
          </p:nvPr>
        </p:nvSpPr>
        <p:spPr>
          <a:xfrm>
            <a:off x="6525076" y="1127042"/>
            <a:ext cx="4755302" cy="2548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indent="0" algn="ctr">
              <a:buNone/>
            </a:pPr>
            <a:r>
              <a:rPr lang="en-GB" sz="2800" b="1" dirty="0">
                <a:solidFill>
                  <a:srgbClr val="7030A0"/>
                </a:solidFill>
              </a:rPr>
              <a:t>Shoulder pumping</a:t>
            </a:r>
          </a:p>
          <a:p>
            <a:pPr marL="0" indent="0">
              <a:buNone/>
            </a:pPr>
            <a:r>
              <a:rPr lang="en-GB" b="1" dirty="0"/>
              <a:t>Standing, arms by your sides, make a gentle fist with both hands. Breathing in, lift your shoulders to your ears. Holding the breath, pump your shoulders up and down. Breathe out and relax your shoulders and arms. Repeat 3 times. Pause to notice your sensations.</a:t>
            </a:r>
          </a:p>
        </p:txBody>
      </p:sp>
      <p:sp>
        <p:nvSpPr>
          <p:cNvPr id="7" name="Rectangle 6">
            <a:extLst>
              <a:ext uri="{FF2B5EF4-FFF2-40B4-BE49-F238E27FC236}">
                <a16:creationId xmlns:a16="http://schemas.microsoft.com/office/drawing/2014/main" id="{5F44F142-3448-4870-AAE4-D74F649EF6B7}"/>
              </a:ext>
            </a:extLst>
          </p:cNvPr>
          <p:cNvSpPr/>
          <p:nvPr/>
        </p:nvSpPr>
        <p:spPr>
          <a:xfrm>
            <a:off x="3910549" y="3865644"/>
            <a:ext cx="5229053" cy="287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7030A0"/>
                </a:solidFill>
              </a:rPr>
              <a:t>Neck exercises</a:t>
            </a:r>
          </a:p>
          <a:p>
            <a:r>
              <a:rPr lang="en-GB" sz="2000" b="1" dirty="0"/>
              <a:t>Start with a small “yes” movement. Gently let it get bigger. Then move your head from side-to-side , as if to say “no”. Gently let the movement get bigger and bigger. Finally, rotate your heard as if drawing a snail with your nose, spiralling outwards. Repeat in the other direction. Pause to notice your sensations.</a:t>
            </a:r>
          </a:p>
        </p:txBody>
      </p:sp>
    </p:spTree>
    <p:extLst>
      <p:ext uri="{BB962C8B-B14F-4D97-AF65-F5344CB8AC3E}">
        <p14:creationId xmlns:p14="http://schemas.microsoft.com/office/powerpoint/2010/main" val="229166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54495"/>
            <a:ext cx="9601200" cy="955950"/>
          </a:xfrm>
          <a:prstGeom prst="rect">
            <a:avLst/>
          </a:prstGeom>
        </p:spPr>
        <p:txBody>
          <a:bodyPr anchor="b">
            <a:normAutofit/>
          </a:bodyPr>
          <a:lstStyle/>
          <a:p>
            <a:r>
              <a:rPr lang="en-US" sz="4000" dirty="0"/>
              <a:t>What is Sophrology?</a:t>
            </a:r>
          </a:p>
        </p:txBody>
      </p:sp>
      <p:sp>
        <p:nvSpPr>
          <p:cNvPr id="14" name="Content Placeholder 13"/>
          <p:cNvSpPr>
            <a:spLocks noGrp="1"/>
          </p:cNvSpPr>
          <p:nvPr>
            <p:ph sz="half" idx="1"/>
          </p:nvPr>
        </p:nvSpPr>
        <p:spPr>
          <a:xfrm>
            <a:off x="1485900" y="1390937"/>
            <a:ext cx="6024736" cy="5112568"/>
          </a:xfrm>
          <a:prstGeom prst="rect">
            <a:avLst/>
          </a:prstGeom>
        </p:spPr>
        <p:txBody>
          <a:bodyPr>
            <a:normAutofit/>
          </a:bodyPr>
          <a:lstStyle/>
          <a:p>
            <a:pPr marL="0" indent="0">
              <a:buNone/>
            </a:pPr>
            <a:endParaRPr lang="en-US" sz="2000" b="1" dirty="0"/>
          </a:p>
          <a:p>
            <a:pPr marL="0" indent="0">
              <a:buNone/>
            </a:pPr>
            <a:r>
              <a:rPr lang="en-US" sz="2800" b="1" dirty="0"/>
              <a:t>A mind-body training method made of simple and practical physical and mental exercises aiming at an alert mind in a relaxed body.</a:t>
            </a:r>
          </a:p>
          <a:p>
            <a:pPr marL="0" indent="0">
              <a:buNone/>
            </a:pPr>
            <a:r>
              <a:rPr lang="en-US" sz="2800" b="1" dirty="0"/>
              <a:t>SOS </a:t>
            </a:r>
            <a:r>
              <a:rPr lang="en-US" sz="2800" dirty="0"/>
              <a:t>= harmony, serenity</a:t>
            </a:r>
          </a:p>
          <a:p>
            <a:pPr marL="0" indent="0">
              <a:buNone/>
            </a:pPr>
            <a:r>
              <a:rPr lang="en-US" sz="2800" b="1" dirty="0"/>
              <a:t>PHREN</a:t>
            </a:r>
            <a:r>
              <a:rPr lang="en-US" sz="2800" dirty="0"/>
              <a:t> = consciousness</a:t>
            </a:r>
          </a:p>
          <a:p>
            <a:pPr marL="0" indent="0">
              <a:buNone/>
            </a:pPr>
            <a:r>
              <a:rPr lang="en-US" sz="2800" b="1" dirty="0"/>
              <a:t>LOGOS</a:t>
            </a:r>
            <a:r>
              <a:rPr lang="en-US" sz="2800" dirty="0"/>
              <a:t> = study / science</a:t>
            </a:r>
          </a:p>
          <a:p>
            <a:pPr marL="274320" lvl="1" indent="0">
              <a:buNone/>
            </a:pPr>
            <a:endParaRPr lang="en-US" dirty="0"/>
          </a:p>
          <a:p>
            <a:pPr marL="274320" lvl="1" indent="0" algn="ctr">
              <a:buNone/>
            </a:pPr>
            <a:r>
              <a:rPr lang="en-US" dirty="0"/>
              <a:t>“</a:t>
            </a:r>
            <a:r>
              <a:rPr lang="en-US" sz="2800" i="1" dirty="0"/>
              <a:t>The study or science of harmonious consciousness</a:t>
            </a:r>
            <a:r>
              <a:rPr lang="en-US" dirty="0"/>
              <a:t>”</a:t>
            </a:r>
          </a:p>
        </p:txBody>
      </p:sp>
      <p:pic>
        <p:nvPicPr>
          <p:cNvPr id="3" name="Picture 2">
            <a:extLst>
              <a:ext uri="{FF2B5EF4-FFF2-40B4-BE49-F238E27FC236}">
                <a16:creationId xmlns:a16="http://schemas.microsoft.com/office/drawing/2014/main" id="{49F02795-54C0-41BF-A3A7-2AFC3E5FBCFE}"/>
              </a:ext>
            </a:extLst>
          </p:cNvPr>
          <p:cNvPicPr>
            <a:picLocks noChangeAspect="1"/>
          </p:cNvPicPr>
          <p:nvPr/>
        </p:nvPicPr>
        <p:blipFill>
          <a:blip r:embed="rId3"/>
          <a:stretch>
            <a:fillRect/>
          </a:stretch>
        </p:blipFill>
        <p:spPr>
          <a:xfrm>
            <a:off x="7521625" y="2111017"/>
            <a:ext cx="4200400" cy="3672408"/>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959768"/>
          </a:xfrm>
          <a:prstGeom prst="rect">
            <a:avLst/>
          </a:prstGeom>
        </p:spPr>
        <p:txBody>
          <a:bodyPr anchor="b">
            <a:normAutofit/>
          </a:bodyPr>
          <a:lstStyle/>
          <a:p>
            <a:r>
              <a:rPr lang="en-US" sz="4000" dirty="0"/>
              <a:t>The origins of Sophrology</a:t>
            </a:r>
          </a:p>
        </p:txBody>
      </p:sp>
      <p:pic>
        <p:nvPicPr>
          <p:cNvPr id="9" name="Content Placeholder 5">
            <a:extLst>
              <a:ext uri="{FF2B5EF4-FFF2-40B4-BE49-F238E27FC236}">
                <a16:creationId xmlns:a16="http://schemas.microsoft.com/office/drawing/2014/main" id="{44C0B7D2-2D46-4D02-8CA8-A4030994A091}"/>
              </a:ext>
            </a:extLst>
          </p:cNvPr>
          <p:cNvPicPr>
            <a:picLocks noGrp="1" noChangeAspect="1"/>
          </p:cNvPicPr>
          <p:nvPr>
            <p:ph sz="half" idx="2"/>
          </p:nvPr>
        </p:nvPicPr>
        <p:blipFill rotWithShape="1">
          <a:blip r:embed="rId3"/>
          <a:srcRect r="12112" b="-1"/>
          <a:stretch/>
        </p:blipFill>
        <p:spPr>
          <a:xfrm>
            <a:off x="8614692" y="2204864"/>
            <a:ext cx="2802341" cy="2746092"/>
          </a:xfrm>
          <a:prstGeom prst="rect">
            <a:avLst/>
          </a:prstGeom>
          <a:noFill/>
        </p:spPr>
      </p:pic>
      <p:sp>
        <p:nvSpPr>
          <p:cNvPr id="12" name="Content Placeholder 11">
            <a:extLst>
              <a:ext uri="{FF2B5EF4-FFF2-40B4-BE49-F238E27FC236}">
                <a16:creationId xmlns:a16="http://schemas.microsoft.com/office/drawing/2014/main" id="{E85EE31F-BC18-4255-B39C-C7B048241D55}"/>
              </a:ext>
            </a:extLst>
          </p:cNvPr>
          <p:cNvSpPr>
            <a:spLocks noGrp="1"/>
          </p:cNvSpPr>
          <p:nvPr>
            <p:ph sz="half" idx="1"/>
          </p:nvPr>
        </p:nvSpPr>
        <p:spPr>
          <a:xfrm>
            <a:off x="1053852" y="1484784"/>
            <a:ext cx="7488832" cy="4992216"/>
          </a:xfrm>
        </p:spPr>
        <p:txBody>
          <a:bodyPr>
            <a:normAutofit/>
          </a:bodyPr>
          <a:lstStyle/>
          <a:p>
            <a:r>
              <a:rPr lang="en-GB" sz="3200" dirty="0"/>
              <a:t>Created in 1960 by Neuropsychiatrist Professor </a:t>
            </a:r>
            <a:r>
              <a:rPr lang="en-GB" sz="3200" b="1" dirty="0"/>
              <a:t>Alfonso </a:t>
            </a:r>
            <a:r>
              <a:rPr lang="en-GB" sz="3200" b="1" dirty="0" err="1"/>
              <a:t>Caycedo</a:t>
            </a:r>
            <a:r>
              <a:rPr lang="en-GB" sz="3200" b="1" dirty="0"/>
              <a:t> </a:t>
            </a:r>
            <a:r>
              <a:rPr lang="en-GB" sz="3200" dirty="0"/>
              <a:t>(1932-2017).</a:t>
            </a:r>
          </a:p>
          <a:p>
            <a:r>
              <a:rPr lang="en-GB" sz="3200" dirty="0"/>
              <a:t>A new way of healing depressed and traumatised patients by leading them to health and happiness.</a:t>
            </a:r>
          </a:p>
          <a:p>
            <a:r>
              <a:rPr lang="en-GB" sz="3200" dirty="0"/>
              <a:t>In December 1960, he opened the Department of Sophrology and Psychosomatic Medicine at Madrid’s Santa Isabel Hospital.</a:t>
            </a:r>
          </a:p>
          <a:p>
            <a:endParaRPr lang="en-GB" sz="3200" dirty="0"/>
          </a:p>
          <a:p>
            <a:endParaRPr lang="en-GB" dirty="0"/>
          </a:p>
          <a:p>
            <a:endParaRPr lang="en-GB" dirty="0"/>
          </a:p>
        </p:txBody>
      </p:sp>
    </p:spTree>
    <p:extLst>
      <p:ext uri="{BB962C8B-B14F-4D97-AF65-F5344CB8AC3E}">
        <p14:creationId xmlns:p14="http://schemas.microsoft.com/office/powerpoint/2010/main" val="28734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747"/>
            <a:ext cx="9601200" cy="959768"/>
          </a:xfrm>
          <a:prstGeom prst="rect">
            <a:avLst/>
          </a:prstGeom>
        </p:spPr>
        <p:txBody>
          <a:bodyPr anchor="b">
            <a:normAutofit/>
          </a:bodyPr>
          <a:lstStyle/>
          <a:p>
            <a:r>
              <a:rPr lang="en-US" sz="4000" dirty="0"/>
              <a:t>Sources and influences</a:t>
            </a:r>
          </a:p>
        </p:txBody>
      </p:sp>
      <p:sp>
        <p:nvSpPr>
          <p:cNvPr id="12" name="Content Placeholder 11">
            <a:extLst>
              <a:ext uri="{FF2B5EF4-FFF2-40B4-BE49-F238E27FC236}">
                <a16:creationId xmlns:a16="http://schemas.microsoft.com/office/drawing/2014/main" id="{E85EE31F-BC18-4255-B39C-C7B048241D55}"/>
              </a:ext>
            </a:extLst>
          </p:cNvPr>
          <p:cNvSpPr>
            <a:spLocks noGrp="1"/>
          </p:cNvSpPr>
          <p:nvPr>
            <p:ph sz="half" idx="1"/>
          </p:nvPr>
        </p:nvSpPr>
        <p:spPr>
          <a:xfrm>
            <a:off x="1293811" y="1484784"/>
            <a:ext cx="10057185" cy="4992216"/>
          </a:xfrm>
        </p:spPr>
        <p:txBody>
          <a:bodyPr>
            <a:normAutofit lnSpcReduction="10000"/>
          </a:bodyPr>
          <a:lstStyle/>
          <a:p>
            <a:r>
              <a:rPr lang="en-GB" sz="3600" dirty="0"/>
              <a:t>Phenomenological psychiatry</a:t>
            </a:r>
          </a:p>
          <a:p>
            <a:r>
              <a:rPr lang="en-GB" sz="3600" dirty="0"/>
              <a:t>Hypnosis</a:t>
            </a:r>
          </a:p>
          <a:p>
            <a:r>
              <a:rPr lang="en-GB" sz="3600" dirty="0"/>
              <a:t>Western techniques of relaxation:	 	</a:t>
            </a:r>
          </a:p>
          <a:p>
            <a:pPr marL="0" indent="0">
              <a:spcBef>
                <a:spcPts val="0"/>
              </a:spcBef>
              <a:buNone/>
            </a:pPr>
            <a:r>
              <a:rPr lang="en-GB" sz="3600" dirty="0"/>
              <a:t>	</a:t>
            </a:r>
            <a:r>
              <a:rPr lang="en-GB" sz="3000" dirty="0"/>
              <a:t>Edmund Jacobson’s progressive muscle relaxation </a:t>
            </a:r>
          </a:p>
          <a:p>
            <a:pPr marL="0" indent="0">
              <a:spcBef>
                <a:spcPts val="0"/>
              </a:spcBef>
              <a:buNone/>
            </a:pPr>
            <a:r>
              <a:rPr lang="en-GB" sz="3000" dirty="0"/>
              <a:t>	J</a:t>
            </a:r>
            <a:r>
              <a:rPr lang="en-GB" sz="3200" dirty="0"/>
              <a:t>ohannes Schultz’s autogenic training.</a:t>
            </a:r>
            <a:endParaRPr lang="en-GB" sz="3000" dirty="0"/>
          </a:p>
          <a:p>
            <a:r>
              <a:rPr lang="en-GB" sz="3600" dirty="0"/>
              <a:t>Yoga and other Eastern techniques</a:t>
            </a:r>
          </a:p>
          <a:p>
            <a:r>
              <a:rPr lang="en-GB" sz="3600" dirty="0"/>
              <a:t>Tibetan Buddhist meditation</a:t>
            </a:r>
          </a:p>
          <a:p>
            <a:r>
              <a:rPr lang="en-GB" sz="3600" dirty="0"/>
              <a:t>Japanese Zen</a:t>
            </a:r>
          </a:p>
          <a:p>
            <a:pPr marL="0" indent="0">
              <a:buNone/>
            </a:pPr>
            <a:endParaRPr lang="en-GB" sz="3600" dirty="0"/>
          </a:p>
          <a:p>
            <a:endParaRPr lang="en-GB" dirty="0"/>
          </a:p>
          <a:p>
            <a:endParaRPr lang="en-GB" dirty="0"/>
          </a:p>
          <a:p>
            <a:endParaRPr lang="en-GB" dirty="0"/>
          </a:p>
        </p:txBody>
      </p:sp>
      <p:sp>
        <p:nvSpPr>
          <p:cNvPr id="3" name="Content Placeholder 2">
            <a:extLst>
              <a:ext uri="{FF2B5EF4-FFF2-40B4-BE49-F238E27FC236}">
                <a16:creationId xmlns:a16="http://schemas.microsoft.com/office/drawing/2014/main" id="{609745D1-3AB8-4599-9AC7-DD6688E15458}"/>
              </a:ext>
            </a:extLst>
          </p:cNvPr>
          <p:cNvSpPr>
            <a:spLocks noGrp="1"/>
          </p:cNvSpPr>
          <p:nvPr>
            <p:ph sz="half" idx="2"/>
          </p:nvPr>
        </p:nvSpPr>
        <p:spPr>
          <a:xfrm>
            <a:off x="10856331" y="1676401"/>
            <a:ext cx="45719" cy="2040631"/>
          </a:xfrm>
        </p:spPr>
        <p:txBody>
          <a:bodyPr>
            <a:normAutofit lnSpcReduction="10000"/>
          </a:bodyPr>
          <a:lstStyle/>
          <a:p>
            <a:endParaRPr lang="en-GB" dirty="0"/>
          </a:p>
        </p:txBody>
      </p:sp>
    </p:spTree>
    <p:extLst>
      <p:ext uri="{BB962C8B-B14F-4D97-AF65-F5344CB8AC3E}">
        <p14:creationId xmlns:p14="http://schemas.microsoft.com/office/powerpoint/2010/main" val="42344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747"/>
            <a:ext cx="9601200" cy="959768"/>
          </a:xfrm>
          <a:prstGeom prst="rect">
            <a:avLst/>
          </a:prstGeom>
        </p:spPr>
        <p:txBody>
          <a:bodyPr anchor="b">
            <a:normAutofit/>
          </a:bodyPr>
          <a:lstStyle/>
          <a:p>
            <a:r>
              <a:rPr lang="en-US" sz="4000" dirty="0"/>
              <a:t>Sources and influences</a:t>
            </a:r>
          </a:p>
        </p:txBody>
      </p:sp>
      <p:sp>
        <p:nvSpPr>
          <p:cNvPr id="12" name="Content Placeholder 11">
            <a:extLst>
              <a:ext uri="{FF2B5EF4-FFF2-40B4-BE49-F238E27FC236}">
                <a16:creationId xmlns:a16="http://schemas.microsoft.com/office/drawing/2014/main" id="{E85EE31F-BC18-4255-B39C-C7B048241D55}"/>
              </a:ext>
            </a:extLst>
          </p:cNvPr>
          <p:cNvSpPr>
            <a:spLocks noGrp="1"/>
          </p:cNvSpPr>
          <p:nvPr>
            <p:ph sz="half" idx="1"/>
          </p:nvPr>
        </p:nvSpPr>
        <p:spPr>
          <a:xfrm>
            <a:off x="1293812" y="1484784"/>
            <a:ext cx="7032848" cy="4992216"/>
          </a:xfrm>
        </p:spPr>
        <p:txBody>
          <a:bodyPr>
            <a:normAutofit/>
          </a:bodyPr>
          <a:lstStyle/>
          <a:p>
            <a:pPr marL="0" indent="0">
              <a:buNone/>
            </a:pPr>
            <a:endParaRPr lang="en-GB" sz="2800" dirty="0"/>
          </a:p>
          <a:p>
            <a:pPr marL="0" indent="0">
              <a:buNone/>
            </a:pPr>
            <a:r>
              <a:rPr lang="en-GB" sz="2800" dirty="0" err="1"/>
              <a:t>Caycedo</a:t>
            </a:r>
            <a:r>
              <a:rPr lang="en-GB" sz="2800" dirty="0"/>
              <a:t> created his unique method, described as “dynamic relaxation”. </a:t>
            </a:r>
          </a:p>
          <a:p>
            <a:pPr marL="0" indent="0">
              <a:buNone/>
            </a:pPr>
            <a:r>
              <a:rPr lang="en-GB" sz="2800" b="1" dirty="0"/>
              <a:t>12 levels</a:t>
            </a:r>
            <a:r>
              <a:rPr lang="en-GB" sz="2800" dirty="0"/>
              <a:t> of practice, divided in 3 cycles. </a:t>
            </a:r>
          </a:p>
          <a:p>
            <a:pPr marL="0" indent="0">
              <a:buNone/>
            </a:pPr>
            <a:r>
              <a:rPr lang="en-GB" sz="2800" dirty="0"/>
              <a:t>A method tailored to the Western lifestyle. “Universal” but non-religious.</a:t>
            </a:r>
          </a:p>
          <a:p>
            <a:endParaRPr lang="en-GB" sz="2800" dirty="0"/>
          </a:p>
          <a:p>
            <a:endParaRPr lang="en-GB" dirty="0"/>
          </a:p>
          <a:p>
            <a:endParaRPr lang="en-GB" dirty="0"/>
          </a:p>
        </p:txBody>
      </p:sp>
      <p:pic>
        <p:nvPicPr>
          <p:cNvPr id="4" name="Content Placeholder 3" descr="A close up of text on a white background&#10;&#10;Description automatically generated">
            <a:extLst>
              <a:ext uri="{FF2B5EF4-FFF2-40B4-BE49-F238E27FC236}">
                <a16:creationId xmlns:a16="http://schemas.microsoft.com/office/drawing/2014/main" id="{05BDFF3D-8001-47F7-93F0-26BE128F0A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82644" y="1628800"/>
            <a:ext cx="3944269" cy="4320480"/>
          </a:xfrm>
        </p:spPr>
      </p:pic>
    </p:spTree>
    <p:extLst>
      <p:ext uri="{BB962C8B-B14F-4D97-AF65-F5344CB8AC3E}">
        <p14:creationId xmlns:p14="http://schemas.microsoft.com/office/powerpoint/2010/main" val="261750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AF48-DBB9-49DA-8C69-F91C7601485C}"/>
              </a:ext>
            </a:extLst>
          </p:cNvPr>
          <p:cNvSpPr>
            <a:spLocks noGrp="1"/>
          </p:cNvSpPr>
          <p:nvPr>
            <p:ph type="title"/>
          </p:nvPr>
        </p:nvSpPr>
        <p:spPr>
          <a:xfrm>
            <a:off x="1293813" y="381000"/>
            <a:ext cx="9601200" cy="815752"/>
          </a:xfrm>
        </p:spPr>
        <p:txBody>
          <a:bodyPr>
            <a:normAutofit/>
          </a:bodyPr>
          <a:lstStyle/>
          <a:p>
            <a:r>
              <a:rPr lang="en-GB" dirty="0"/>
              <a:t>The areas of application of Sophrology</a:t>
            </a:r>
          </a:p>
        </p:txBody>
      </p:sp>
      <p:sp>
        <p:nvSpPr>
          <p:cNvPr id="3" name="Content Placeholder 2">
            <a:extLst>
              <a:ext uri="{FF2B5EF4-FFF2-40B4-BE49-F238E27FC236}">
                <a16:creationId xmlns:a16="http://schemas.microsoft.com/office/drawing/2014/main" id="{3B8A78D4-BC7D-40F3-8B41-FF31F36DB34D}"/>
              </a:ext>
            </a:extLst>
          </p:cNvPr>
          <p:cNvSpPr>
            <a:spLocks noGrp="1"/>
          </p:cNvSpPr>
          <p:nvPr>
            <p:ph idx="1"/>
          </p:nvPr>
        </p:nvSpPr>
        <p:spPr>
          <a:xfrm>
            <a:off x="1293813" y="1412776"/>
            <a:ext cx="9601200" cy="5064224"/>
          </a:xfrm>
        </p:spPr>
        <p:txBody>
          <a:bodyPr>
            <a:normAutofit fontScale="92500" lnSpcReduction="20000"/>
          </a:bodyPr>
          <a:lstStyle/>
          <a:p>
            <a:pPr marL="548640" lvl="2" indent="0">
              <a:buNone/>
            </a:pPr>
            <a:endParaRPr lang="en-GB" dirty="0"/>
          </a:p>
          <a:p>
            <a:pPr lvl="2">
              <a:buFont typeface="Wingdings" panose="05000000000000000000" pitchFamily="2" charset="2"/>
              <a:buChar char="§"/>
            </a:pPr>
            <a:r>
              <a:rPr lang="en-GB" sz="2800" b="1" dirty="0">
                <a:solidFill>
                  <a:srgbClr val="7030A0"/>
                </a:solidFill>
              </a:rPr>
              <a:t>Medicine </a:t>
            </a:r>
            <a:r>
              <a:rPr lang="en-GB" sz="2800" dirty="0">
                <a:solidFill>
                  <a:schemeClr val="tx2"/>
                </a:solidFill>
              </a:rPr>
              <a:t>(</a:t>
            </a:r>
            <a:r>
              <a:rPr lang="en-GB" sz="2800" dirty="0"/>
              <a:t>palliative care, chronic diseases and sleep disorder …)</a:t>
            </a:r>
          </a:p>
          <a:p>
            <a:pPr lvl="2">
              <a:buFont typeface="Wingdings" panose="05000000000000000000" pitchFamily="2" charset="2"/>
              <a:buChar char="§"/>
            </a:pPr>
            <a:r>
              <a:rPr lang="en-GB" sz="2800" b="1" dirty="0">
                <a:solidFill>
                  <a:srgbClr val="7030A0"/>
                </a:solidFill>
              </a:rPr>
              <a:t>Ante-natal</a:t>
            </a:r>
          </a:p>
          <a:p>
            <a:pPr lvl="2">
              <a:buFont typeface="Wingdings" panose="05000000000000000000" pitchFamily="2" charset="2"/>
              <a:buChar char="§"/>
            </a:pPr>
            <a:r>
              <a:rPr lang="en-GB" sz="2800" b="1" dirty="0">
                <a:solidFill>
                  <a:srgbClr val="7030A0"/>
                </a:solidFill>
              </a:rPr>
              <a:t>Sports </a:t>
            </a:r>
            <a:r>
              <a:rPr lang="en-GB" sz="2800" dirty="0"/>
              <a:t>(nerve and pressure, motivation and energy levels, mental focus, maximise performance, and recovery for injuries)</a:t>
            </a:r>
          </a:p>
          <a:p>
            <a:pPr lvl="2">
              <a:buFont typeface="Wingdings" panose="05000000000000000000" pitchFamily="2" charset="2"/>
              <a:buChar char="§"/>
            </a:pPr>
            <a:r>
              <a:rPr lang="en-GB" sz="2800" b="1" dirty="0">
                <a:solidFill>
                  <a:srgbClr val="7030A0"/>
                </a:solidFill>
              </a:rPr>
              <a:t>Education</a:t>
            </a:r>
            <a:r>
              <a:rPr lang="en-GB" sz="2800" dirty="0"/>
              <a:t> (concentration, memory, preparing for exams, oral presentations, creativity , self-esteem, confidence…)</a:t>
            </a:r>
          </a:p>
          <a:p>
            <a:pPr lvl="2">
              <a:buFont typeface="Wingdings" panose="05000000000000000000" pitchFamily="2" charset="2"/>
              <a:buChar char="§"/>
            </a:pPr>
            <a:r>
              <a:rPr lang="en-GB" sz="2800" b="1" dirty="0">
                <a:solidFill>
                  <a:srgbClr val="7030A0"/>
                </a:solidFill>
              </a:rPr>
              <a:t>Performing arts </a:t>
            </a:r>
            <a:r>
              <a:rPr lang="en-GB" sz="2800" dirty="0"/>
              <a:t>(fright management, self-confidence)</a:t>
            </a:r>
          </a:p>
          <a:p>
            <a:pPr lvl="2">
              <a:buFont typeface="Wingdings" panose="05000000000000000000" pitchFamily="2" charset="2"/>
              <a:buChar char="§"/>
            </a:pPr>
            <a:r>
              <a:rPr lang="en-GB" sz="2800" b="1" dirty="0">
                <a:solidFill>
                  <a:srgbClr val="7030A0"/>
                </a:solidFill>
              </a:rPr>
              <a:t>Corporate world </a:t>
            </a:r>
            <a:r>
              <a:rPr lang="en-GB" sz="2800" dirty="0"/>
              <a:t>(stress management, burnout, managing performance, preparing for interviews , public speaking…)</a:t>
            </a:r>
          </a:p>
          <a:p>
            <a:pPr lvl="2">
              <a:buFont typeface="Wingdings" panose="05000000000000000000" pitchFamily="2" charset="2"/>
              <a:buChar char="§"/>
            </a:pPr>
            <a:r>
              <a:rPr lang="en-GB" sz="2800" b="1" dirty="0">
                <a:solidFill>
                  <a:srgbClr val="7030A0"/>
                </a:solidFill>
              </a:rPr>
              <a:t>Self-development and wellbeing </a:t>
            </a:r>
            <a:r>
              <a:rPr lang="en-GB" sz="2800" dirty="0"/>
              <a:t>(improve energy levels, building emotional resilience, managing stress and anxiety, restoring balance)</a:t>
            </a:r>
          </a:p>
          <a:p>
            <a:endParaRPr lang="en-GB" dirty="0"/>
          </a:p>
        </p:txBody>
      </p:sp>
    </p:spTree>
    <p:extLst>
      <p:ext uri="{BB962C8B-B14F-4D97-AF65-F5344CB8AC3E}">
        <p14:creationId xmlns:p14="http://schemas.microsoft.com/office/powerpoint/2010/main" val="36270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076-35AE-48F1-85D0-2FC7CB180AA0}"/>
              </a:ext>
            </a:extLst>
          </p:cNvPr>
          <p:cNvSpPr>
            <a:spLocks noGrp="1"/>
          </p:cNvSpPr>
          <p:nvPr>
            <p:ph type="title"/>
          </p:nvPr>
        </p:nvSpPr>
        <p:spPr>
          <a:xfrm>
            <a:off x="1293813" y="381000"/>
            <a:ext cx="9601200" cy="815752"/>
          </a:xfrm>
        </p:spPr>
        <p:txBody>
          <a:bodyPr>
            <a:noAutofit/>
          </a:bodyPr>
          <a:lstStyle/>
          <a:p>
            <a:r>
              <a:rPr lang="en-GB" dirty="0"/>
              <a:t>How does Sophrology work and is practised?</a:t>
            </a:r>
          </a:p>
        </p:txBody>
      </p:sp>
      <p:sp>
        <p:nvSpPr>
          <p:cNvPr id="3" name="Content Placeholder 2">
            <a:extLst>
              <a:ext uri="{FF2B5EF4-FFF2-40B4-BE49-F238E27FC236}">
                <a16:creationId xmlns:a16="http://schemas.microsoft.com/office/drawing/2014/main" id="{DAE85355-D66D-4495-9F0E-619B657D3662}"/>
              </a:ext>
            </a:extLst>
          </p:cNvPr>
          <p:cNvSpPr>
            <a:spLocks noGrp="1"/>
          </p:cNvSpPr>
          <p:nvPr>
            <p:ph idx="1"/>
          </p:nvPr>
        </p:nvSpPr>
        <p:spPr>
          <a:xfrm>
            <a:off x="1293813" y="1412776"/>
            <a:ext cx="9601200" cy="5328592"/>
          </a:xfrm>
        </p:spPr>
        <p:txBody>
          <a:bodyPr>
            <a:normAutofit/>
          </a:bodyPr>
          <a:lstStyle/>
          <a:p>
            <a:r>
              <a:rPr lang="en-GB" sz="2800" dirty="0"/>
              <a:t>In a group setting where you will be taught a set sequence of exercises taking you through various levels of practice.</a:t>
            </a:r>
          </a:p>
          <a:p>
            <a:r>
              <a:rPr lang="en-GB" sz="2800" dirty="0"/>
              <a:t>It can also be tailored to individual needs in one-to-one sessions. It can help with specific issues (sleep disorder)</a:t>
            </a:r>
          </a:p>
          <a:p>
            <a:r>
              <a:rPr lang="en-GB" sz="2800" dirty="0"/>
              <a:t>It is a guided practice combining breathing techniques, gentle movements and creative visualisations.</a:t>
            </a:r>
          </a:p>
          <a:p>
            <a:r>
              <a:rPr lang="en-GB" sz="2800" dirty="0"/>
              <a:t>It is quick, easy, adaptable, and effective. It can also be very profound and powerful! No equipment is needed and it can be done anywhere. Once you know the tools, you can practise on your own!</a:t>
            </a:r>
          </a:p>
          <a:p>
            <a:endParaRPr lang="en-GB" dirty="0"/>
          </a:p>
          <a:p>
            <a:endParaRPr lang="en-GB" dirty="0"/>
          </a:p>
        </p:txBody>
      </p:sp>
    </p:spTree>
    <p:extLst>
      <p:ext uri="{BB962C8B-B14F-4D97-AF65-F5344CB8AC3E}">
        <p14:creationId xmlns:p14="http://schemas.microsoft.com/office/powerpoint/2010/main" val="27523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076-35AE-48F1-85D0-2FC7CB180AA0}"/>
              </a:ext>
            </a:extLst>
          </p:cNvPr>
          <p:cNvSpPr>
            <a:spLocks noGrp="1"/>
          </p:cNvSpPr>
          <p:nvPr>
            <p:ph type="title"/>
          </p:nvPr>
        </p:nvSpPr>
        <p:spPr>
          <a:xfrm>
            <a:off x="1293813" y="381000"/>
            <a:ext cx="9601200" cy="815752"/>
          </a:xfrm>
        </p:spPr>
        <p:txBody>
          <a:bodyPr>
            <a:normAutofit/>
          </a:bodyPr>
          <a:lstStyle/>
          <a:p>
            <a:r>
              <a:rPr lang="en-GB" dirty="0"/>
              <a:t>The power and uniqueness of Sophrology</a:t>
            </a:r>
          </a:p>
        </p:txBody>
      </p:sp>
      <p:sp>
        <p:nvSpPr>
          <p:cNvPr id="3" name="Content Placeholder 2">
            <a:extLst>
              <a:ext uri="{FF2B5EF4-FFF2-40B4-BE49-F238E27FC236}">
                <a16:creationId xmlns:a16="http://schemas.microsoft.com/office/drawing/2014/main" id="{DAE85355-D66D-4495-9F0E-619B657D3662}"/>
              </a:ext>
            </a:extLst>
          </p:cNvPr>
          <p:cNvSpPr>
            <a:spLocks noGrp="1"/>
          </p:cNvSpPr>
          <p:nvPr>
            <p:ph idx="1"/>
          </p:nvPr>
        </p:nvSpPr>
        <p:spPr>
          <a:xfrm>
            <a:off x="1293813" y="1412776"/>
            <a:ext cx="9601200" cy="5328592"/>
          </a:xfrm>
        </p:spPr>
        <p:txBody>
          <a:bodyPr>
            <a:normAutofit/>
          </a:bodyPr>
          <a:lstStyle/>
          <a:p>
            <a:r>
              <a:rPr lang="en-GB" dirty="0"/>
              <a:t>It provides practical tools that can be integrated into daily life. An impowering practice.</a:t>
            </a:r>
          </a:p>
          <a:p>
            <a:r>
              <a:rPr lang="en-GB" dirty="0"/>
              <a:t>Unlike traditional therapies, Sophrology doesn’t dwell on negativity. It doesn’t deny it, but rather it focuses on reinforcing the individual’s own inner resources for positivity.</a:t>
            </a:r>
          </a:p>
          <a:p>
            <a:r>
              <a:rPr lang="en-GB" dirty="0"/>
              <a:t>Sophrology is “</a:t>
            </a:r>
            <a:r>
              <a:rPr lang="en-GB" i="1" dirty="0"/>
              <a:t>an immediate solution to everyday issues </a:t>
            </a:r>
            <a:r>
              <a:rPr lang="en-GB" dirty="0"/>
              <a:t>(…), </a:t>
            </a:r>
            <a:r>
              <a:rPr lang="en-GB" i="1" dirty="0"/>
              <a:t>but practised over time, it is able to transform your awareness and personal capacities for deep change</a:t>
            </a:r>
            <a:r>
              <a:rPr lang="en-GB" dirty="0"/>
              <a:t>”. (Dominique </a:t>
            </a:r>
            <a:r>
              <a:rPr lang="en-GB" dirty="0" err="1"/>
              <a:t>Antiglio</a:t>
            </a:r>
            <a:r>
              <a:rPr lang="en-GB" dirty="0"/>
              <a:t>)</a:t>
            </a:r>
          </a:p>
          <a:p>
            <a:r>
              <a:rPr lang="en-US" dirty="0"/>
              <a:t>Sophrology as the “</a:t>
            </a:r>
            <a:r>
              <a:rPr lang="en-US" i="1" dirty="0"/>
              <a:t>unveiling of consciousness</a:t>
            </a:r>
            <a:r>
              <a:rPr lang="en-US" dirty="0"/>
              <a:t>” (Prof </a:t>
            </a:r>
            <a:r>
              <a:rPr lang="en-US" dirty="0" err="1"/>
              <a:t>Caycedo</a:t>
            </a:r>
            <a:r>
              <a:rPr lang="en-US" dirty="0"/>
              <a:t>)</a:t>
            </a:r>
          </a:p>
          <a:p>
            <a:r>
              <a:rPr lang="en-GB" dirty="0"/>
              <a:t>Ultimately the aim of Sophrology is to allow the person, through the mind-body connection, to permanently establish calm, balance and positivity in their life, to face life and its challenges but also act in the world in the best possible way.</a:t>
            </a:r>
          </a:p>
          <a:p>
            <a:endParaRPr lang="en-GB" dirty="0"/>
          </a:p>
          <a:p>
            <a:endParaRPr lang="en-GB" dirty="0"/>
          </a:p>
          <a:p>
            <a:endParaRPr lang="en-GB" dirty="0"/>
          </a:p>
        </p:txBody>
      </p:sp>
    </p:spTree>
    <p:extLst>
      <p:ext uri="{BB962C8B-B14F-4D97-AF65-F5344CB8AC3E}">
        <p14:creationId xmlns:p14="http://schemas.microsoft.com/office/powerpoint/2010/main" val="37076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076-35AE-48F1-85D0-2FC7CB180AA0}"/>
              </a:ext>
            </a:extLst>
          </p:cNvPr>
          <p:cNvSpPr>
            <a:spLocks noGrp="1"/>
          </p:cNvSpPr>
          <p:nvPr>
            <p:ph type="title"/>
          </p:nvPr>
        </p:nvSpPr>
        <p:spPr>
          <a:xfrm>
            <a:off x="1293813" y="381000"/>
            <a:ext cx="9601200" cy="815752"/>
          </a:xfrm>
        </p:spPr>
        <p:txBody>
          <a:bodyPr>
            <a:normAutofit/>
          </a:bodyPr>
          <a:lstStyle/>
          <a:p>
            <a:r>
              <a:rPr lang="en-GB" dirty="0"/>
              <a:t>The power and uniqueness of Sophrology</a:t>
            </a:r>
          </a:p>
        </p:txBody>
      </p:sp>
      <p:sp>
        <p:nvSpPr>
          <p:cNvPr id="3" name="Content Placeholder 2">
            <a:extLst>
              <a:ext uri="{FF2B5EF4-FFF2-40B4-BE49-F238E27FC236}">
                <a16:creationId xmlns:a16="http://schemas.microsoft.com/office/drawing/2014/main" id="{DAE85355-D66D-4495-9F0E-619B657D3662}"/>
              </a:ext>
            </a:extLst>
          </p:cNvPr>
          <p:cNvSpPr>
            <a:spLocks noGrp="1"/>
          </p:cNvSpPr>
          <p:nvPr>
            <p:ph idx="1"/>
          </p:nvPr>
        </p:nvSpPr>
        <p:spPr>
          <a:xfrm>
            <a:off x="1293813" y="1412776"/>
            <a:ext cx="9601200" cy="5328592"/>
          </a:xfrm>
        </p:spPr>
        <p:txBody>
          <a:bodyPr>
            <a:normAutofit/>
          </a:bodyPr>
          <a:lstStyle/>
          <a:p>
            <a:r>
              <a:rPr lang="en-GB" dirty="0"/>
              <a:t>To encourage positive action: tapping into the resources of mind and body and making us focus intentionally on what feels good and positive in order to gradually change your whole sense of self /state of being. </a:t>
            </a:r>
          </a:p>
          <a:p>
            <a:pPr marL="0" indent="0" algn="ctr">
              <a:buNone/>
            </a:pPr>
            <a:r>
              <a:rPr lang="en-GB" dirty="0"/>
              <a:t>“</a:t>
            </a:r>
            <a:r>
              <a:rPr lang="en-GB" i="1" dirty="0"/>
              <a:t>All positive actions on one part of our consciousness will affect the totality of our being</a:t>
            </a:r>
            <a:r>
              <a:rPr lang="en-GB" dirty="0"/>
              <a:t>” (</a:t>
            </a:r>
            <a:r>
              <a:rPr lang="en-GB" dirty="0" err="1"/>
              <a:t>Caycedo</a:t>
            </a:r>
            <a:r>
              <a:rPr lang="en-GB" dirty="0"/>
              <a:t>)</a:t>
            </a:r>
          </a:p>
          <a:p>
            <a:r>
              <a:rPr lang="en-GB" dirty="0"/>
              <a:t>Through repetition, the exercises in Sophrology help to create “virtuous circles”, </a:t>
            </a:r>
            <a:r>
              <a:rPr lang="en-GB" dirty="0" err="1"/>
              <a:t>ie</a:t>
            </a:r>
            <a:r>
              <a:rPr lang="en-GB" dirty="0"/>
              <a:t> to “rewire” the brain and forge new neural pathways that reinforce positive feelings.  </a:t>
            </a:r>
          </a:p>
          <a:p>
            <a:r>
              <a:rPr lang="en-GB" dirty="0"/>
              <a:t>A key part of the practice of Sophrology is the use of pauses in </a:t>
            </a:r>
            <a:r>
              <a:rPr lang="en-GB"/>
              <a:t>between exercises. </a:t>
            </a:r>
            <a:r>
              <a:rPr lang="en-GB" dirty="0"/>
              <a:t>The pauses allow the effects of the practice to settle into the body and mind. The person is able to record their subjective experience and deepen their awareness.</a:t>
            </a:r>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509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12771</TotalTime>
  <Words>933</Words>
  <Application>Microsoft Office PowerPoint</Application>
  <PresentationFormat>Custom</PresentationFormat>
  <Paragraphs>95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Euphemia</vt:lpstr>
      <vt:lpstr>Wingdings</vt:lpstr>
      <vt:lpstr>Serenity 16x9</vt:lpstr>
      <vt:lpstr>SOPHROLOGY</vt:lpstr>
      <vt:lpstr>What is Sophrology?</vt:lpstr>
      <vt:lpstr>The origins of Sophrology</vt:lpstr>
      <vt:lpstr>Sources and influences</vt:lpstr>
      <vt:lpstr>Sources and influences</vt:lpstr>
      <vt:lpstr>The areas of application of Sophrology</vt:lpstr>
      <vt:lpstr>How does Sophrology work and is practised?</vt:lpstr>
      <vt:lpstr>The power and uniqueness of Sophrology</vt:lpstr>
      <vt:lpstr>The power and uniqueness of Sophrology</vt:lpstr>
      <vt:lpstr>A typical Sophrology session</vt:lpstr>
      <vt:lpstr>BIBLIOGRAPHY</vt:lpstr>
      <vt:lpstr>3 Sophrology exercises to practise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SOPHROLOGY</dc:title>
  <dc:creator>Chris Singleton</dc:creator>
  <cp:lastModifiedBy>Short, Katy</cp:lastModifiedBy>
  <cp:revision>53</cp:revision>
  <dcterms:created xsi:type="dcterms:W3CDTF">2020-01-30T11:42:13Z</dcterms:created>
  <dcterms:modified xsi:type="dcterms:W3CDTF">2020-07-02T14:36:03Z</dcterms:modified>
</cp:coreProperties>
</file>