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57" r:id="rId3"/>
    <p:sldId id="285" r:id="rId4"/>
    <p:sldId id="269" r:id="rId5"/>
    <p:sldId id="260" r:id="rId6"/>
    <p:sldId id="286" r:id="rId7"/>
    <p:sldId id="265" r:id="rId8"/>
    <p:sldId id="268" r:id="rId9"/>
    <p:sldId id="270" r:id="rId10"/>
    <p:sldId id="272" r:id="rId11"/>
    <p:sldId id="302" r:id="rId12"/>
    <p:sldId id="300" r:id="rId13"/>
    <p:sldId id="304" r:id="rId14"/>
    <p:sldId id="288" r:id="rId15"/>
    <p:sldId id="294" r:id="rId16"/>
    <p:sldId id="301" r:id="rId17"/>
    <p:sldId id="274" r:id="rId18"/>
    <p:sldId id="314" r:id="rId19"/>
    <p:sldId id="308" r:id="rId20"/>
    <p:sldId id="312" r:id="rId21"/>
    <p:sldId id="316" r:id="rId22"/>
    <p:sldId id="287"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4"/>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96" d="100"/>
          <a:sy n="96" d="100"/>
        </p:scale>
        <p:origin x="-8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C274C-5088-4C04-9468-CD151B455CE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81937A9F-C941-4E46-8322-C55AF7A9BC24}">
      <dgm:prSet phldrT="[Text]"/>
      <dgm:spPr/>
      <dgm:t>
        <a:bodyPr/>
        <a:lstStyle/>
        <a:p>
          <a:r>
            <a:rPr lang="en-GB" dirty="0" err="1" smtClean="0"/>
            <a:t>HECoS</a:t>
          </a:r>
          <a:endParaRPr lang="en-GB" dirty="0"/>
        </a:p>
      </dgm:t>
    </dgm:pt>
    <dgm:pt modelId="{F17D6288-533C-4A34-A15A-55F999C75E13}" type="parTrans" cxnId="{6E20A39F-99C2-4608-95C1-36561865423F}">
      <dgm:prSet/>
      <dgm:spPr/>
      <dgm:t>
        <a:bodyPr/>
        <a:lstStyle/>
        <a:p>
          <a:endParaRPr lang="en-GB"/>
        </a:p>
      </dgm:t>
    </dgm:pt>
    <dgm:pt modelId="{AC07774B-61AE-4CBC-BA73-DF5338709DCB}" type="sibTrans" cxnId="{6E20A39F-99C2-4608-95C1-36561865423F}">
      <dgm:prSet/>
      <dgm:spPr/>
      <dgm:t>
        <a:bodyPr/>
        <a:lstStyle/>
        <a:p>
          <a:endParaRPr lang="en-GB"/>
        </a:p>
      </dgm:t>
    </dgm:pt>
    <dgm:pt modelId="{99E20023-D4B7-497D-9EDC-3CC50A0E9155}">
      <dgm:prSet phldrT="[Text]"/>
      <dgm:spPr/>
      <dgm:t>
        <a:bodyPr/>
        <a:lstStyle/>
        <a:p>
          <a:r>
            <a:rPr lang="en-GB" dirty="0" smtClean="0"/>
            <a:t>Biomedical sciences</a:t>
          </a:r>
          <a:br>
            <a:rPr lang="en-GB" dirty="0" smtClean="0"/>
          </a:br>
          <a:endParaRPr lang="en-GB" dirty="0"/>
        </a:p>
      </dgm:t>
    </dgm:pt>
    <dgm:pt modelId="{0058C50A-1460-416C-A20F-4554D4660F42}" type="parTrans" cxnId="{0C97CDEB-191A-46FD-BE14-68B543A03FD6}">
      <dgm:prSet/>
      <dgm:spPr/>
      <dgm:t>
        <a:bodyPr/>
        <a:lstStyle/>
        <a:p>
          <a:endParaRPr lang="en-GB"/>
        </a:p>
      </dgm:t>
    </dgm:pt>
    <dgm:pt modelId="{D5597250-4009-4129-8209-106A3D4680A5}" type="sibTrans" cxnId="{0C97CDEB-191A-46FD-BE14-68B543A03FD6}">
      <dgm:prSet/>
      <dgm:spPr/>
      <dgm:t>
        <a:bodyPr/>
        <a:lstStyle/>
        <a:p>
          <a:endParaRPr lang="en-GB"/>
        </a:p>
      </dgm:t>
    </dgm:pt>
    <dgm:pt modelId="{66406878-46E8-4688-ABEA-7C6A5D20F209}">
      <dgm:prSet phldrT="[Text]"/>
      <dgm:spPr/>
      <dgm:t>
        <a:bodyPr/>
        <a:lstStyle/>
        <a:p>
          <a:r>
            <a:rPr lang="en-GB" dirty="0" smtClean="0"/>
            <a:t>Biosciences</a:t>
          </a:r>
          <a:endParaRPr lang="en-GB" dirty="0"/>
        </a:p>
      </dgm:t>
    </dgm:pt>
    <dgm:pt modelId="{05ECDD08-7AEF-427E-908E-446593BB1A53}" type="parTrans" cxnId="{A596041B-D4E6-4037-BEB9-5601C8F04B2B}">
      <dgm:prSet/>
      <dgm:spPr/>
      <dgm:t>
        <a:bodyPr/>
        <a:lstStyle/>
        <a:p>
          <a:endParaRPr lang="en-GB"/>
        </a:p>
      </dgm:t>
    </dgm:pt>
    <dgm:pt modelId="{0CDB0BC3-85A6-4284-82F3-3C363A667C90}" type="sibTrans" cxnId="{A596041B-D4E6-4037-BEB9-5601C8F04B2B}">
      <dgm:prSet/>
      <dgm:spPr/>
      <dgm:t>
        <a:bodyPr/>
        <a:lstStyle/>
        <a:p>
          <a:endParaRPr lang="en-GB"/>
        </a:p>
      </dgm:t>
    </dgm:pt>
    <dgm:pt modelId="{8963ECF7-D46C-4D15-A09E-618CC58929BB}">
      <dgm:prSet phldrT="[Text]"/>
      <dgm:spPr/>
      <dgm:t>
        <a:bodyPr/>
        <a:lstStyle/>
        <a:p>
          <a:r>
            <a:rPr lang="en-GB" dirty="0" smtClean="0"/>
            <a:t>CAH2</a:t>
          </a:r>
          <a:endParaRPr lang="en-GB" dirty="0"/>
        </a:p>
      </dgm:t>
    </dgm:pt>
    <dgm:pt modelId="{252A9D58-921A-4CA6-AC27-BFA9D95FA8DD}" type="parTrans" cxnId="{E1696E12-DFBD-46F5-A7D9-2E0B71F5E9A3}">
      <dgm:prSet/>
      <dgm:spPr/>
      <dgm:t>
        <a:bodyPr/>
        <a:lstStyle/>
        <a:p>
          <a:endParaRPr lang="en-GB"/>
        </a:p>
      </dgm:t>
    </dgm:pt>
    <dgm:pt modelId="{E0C667FC-EDDC-4FAE-8D8F-62DB60F03991}" type="sibTrans" cxnId="{E1696E12-DFBD-46F5-A7D9-2E0B71F5E9A3}">
      <dgm:prSet/>
      <dgm:spPr/>
      <dgm:t>
        <a:bodyPr/>
        <a:lstStyle/>
        <a:p>
          <a:endParaRPr lang="en-GB"/>
        </a:p>
      </dgm:t>
    </dgm:pt>
    <dgm:pt modelId="{107F6DAF-C728-4402-A1D5-835C49D12142}">
      <dgm:prSet phldrT="[Text]"/>
      <dgm:spPr/>
      <dgm:t>
        <a:bodyPr/>
        <a:lstStyle/>
        <a:p>
          <a:r>
            <a:rPr lang="en-GB" dirty="0" smtClean="0"/>
            <a:t>Subjects allied to Medicine</a:t>
          </a:r>
          <a:endParaRPr lang="en-GB" dirty="0"/>
        </a:p>
      </dgm:t>
    </dgm:pt>
    <dgm:pt modelId="{08863405-724C-4B61-A504-1EFD987550A7}" type="parTrans" cxnId="{B52E8634-2629-4871-A7AF-32A6B7768389}">
      <dgm:prSet/>
      <dgm:spPr/>
      <dgm:t>
        <a:bodyPr/>
        <a:lstStyle/>
        <a:p>
          <a:endParaRPr lang="en-GB"/>
        </a:p>
      </dgm:t>
    </dgm:pt>
    <dgm:pt modelId="{992EA7AC-DC57-4494-B76D-E13BDEE595F6}" type="sibTrans" cxnId="{B52E8634-2629-4871-A7AF-32A6B7768389}">
      <dgm:prSet/>
      <dgm:spPr/>
      <dgm:t>
        <a:bodyPr/>
        <a:lstStyle/>
        <a:p>
          <a:endParaRPr lang="en-GB"/>
        </a:p>
      </dgm:t>
    </dgm:pt>
    <dgm:pt modelId="{1CCAADF8-B7B3-4EAE-89EC-029F4B7C0FD4}">
      <dgm:prSet phldrT="[Text]"/>
      <dgm:spPr/>
      <dgm:t>
        <a:bodyPr/>
        <a:lstStyle/>
        <a:p>
          <a:r>
            <a:rPr lang="en-GB" dirty="0" smtClean="0"/>
            <a:t>Biosciences</a:t>
          </a:r>
          <a:endParaRPr lang="en-GB" dirty="0"/>
        </a:p>
      </dgm:t>
    </dgm:pt>
    <dgm:pt modelId="{00272789-6A88-4C9E-BE95-DB50D7753D59}" type="parTrans" cxnId="{33BBEABF-48A7-4E81-AD16-0C239C23B258}">
      <dgm:prSet/>
      <dgm:spPr/>
      <dgm:t>
        <a:bodyPr/>
        <a:lstStyle/>
        <a:p>
          <a:endParaRPr lang="en-GB"/>
        </a:p>
      </dgm:t>
    </dgm:pt>
    <dgm:pt modelId="{E16951BB-C442-49BB-B6AF-731E7846AB69}" type="sibTrans" cxnId="{33BBEABF-48A7-4E81-AD16-0C239C23B258}">
      <dgm:prSet/>
      <dgm:spPr/>
      <dgm:t>
        <a:bodyPr/>
        <a:lstStyle/>
        <a:p>
          <a:endParaRPr lang="en-GB"/>
        </a:p>
      </dgm:t>
    </dgm:pt>
    <dgm:pt modelId="{CE6D4ADA-B41F-4C60-9D10-9B28CB134668}">
      <dgm:prSet phldrT="[Text]"/>
      <dgm:spPr/>
      <dgm:t>
        <a:bodyPr/>
        <a:lstStyle/>
        <a:p>
          <a:r>
            <a:rPr lang="en-GB" dirty="0" smtClean="0"/>
            <a:t>Subject Panel</a:t>
          </a:r>
          <a:endParaRPr lang="en-GB" dirty="0"/>
        </a:p>
      </dgm:t>
    </dgm:pt>
    <dgm:pt modelId="{DBB59741-8BE1-4B22-98C2-2A2AECE0BC31}" type="parTrans" cxnId="{084EC9A2-020A-496B-8859-5F33045B0A72}">
      <dgm:prSet/>
      <dgm:spPr/>
      <dgm:t>
        <a:bodyPr/>
        <a:lstStyle/>
        <a:p>
          <a:endParaRPr lang="en-GB"/>
        </a:p>
      </dgm:t>
    </dgm:pt>
    <dgm:pt modelId="{E2EBCB70-81B5-4A50-9F05-DC3C7B105587}" type="sibTrans" cxnId="{084EC9A2-020A-496B-8859-5F33045B0A72}">
      <dgm:prSet/>
      <dgm:spPr/>
      <dgm:t>
        <a:bodyPr/>
        <a:lstStyle/>
        <a:p>
          <a:endParaRPr lang="en-GB"/>
        </a:p>
      </dgm:t>
    </dgm:pt>
    <dgm:pt modelId="{9592DA0C-270A-45D7-AF0E-E8CC1624EC87}">
      <dgm:prSet phldrT="[Text]"/>
      <dgm:spPr/>
      <dgm:t>
        <a:bodyPr/>
        <a:lstStyle/>
        <a:p>
          <a:r>
            <a:rPr lang="en-GB" dirty="0" smtClean="0"/>
            <a:t>Medical and Health</a:t>
          </a:r>
          <a:br>
            <a:rPr lang="en-GB" dirty="0" smtClean="0"/>
          </a:br>
          <a:endParaRPr lang="en-GB" dirty="0"/>
        </a:p>
      </dgm:t>
    </dgm:pt>
    <dgm:pt modelId="{C48E8B2E-A2FC-4841-8B8E-DC481016F1F2}" type="parTrans" cxnId="{ED959543-E2EA-4F59-B756-CE796EDF6C4A}">
      <dgm:prSet/>
      <dgm:spPr/>
      <dgm:t>
        <a:bodyPr/>
        <a:lstStyle/>
        <a:p>
          <a:endParaRPr lang="en-GB"/>
        </a:p>
      </dgm:t>
    </dgm:pt>
    <dgm:pt modelId="{F4EF1708-E979-4ADC-8F62-2897CEA3E61C}" type="sibTrans" cxnId="{ED959543-E2EA-4F59-B756-CE796EDF6C4A}">
      <dgm:prSet/>
      <dgm:spPr/>
      <dgm:t>
        <a:bodyPr/>
        <a:lstStyle/>
        <a:p>
          <a:endParaRPr lang="en-GB"/>
        </a:p>
      </dgm:t>
    </dgm:pt>
    <dgm:pt modelId="{8236BC65-19A2-4678-A844-83A9116A43B1}">
      <dgm:prSet phldrT="[Text]"/>
      <dgm:spPr/>
      <dgm:t>
        <a:bodyPr/>
        <a:lstStyle/>
        <a:p>
          <a:r>
            <a:rPr lang="en-GB" dirty="0" smtClean="0"/>
            <a:t>Natural Sciences</a:t>
          </a:r>
          <a:endParaRPr lang="en-GB" dirty="0"/>
        </a:p>
      </dgm:t>
    </dgm:pt>
    <dgm:pt modelId="{4E1DA1F2-2370-4DD5-839B-5A23C5F67FA3}" type="parTrans" cxnId="{FF4BEA91-C82B-4FAF-8741-BBDCEFAFF62B}">
      <dgm:prSet/>
      <dgm:spPr/>
      <dgm:t>
        <a:bodyPr/>
        <a:lstStyle/>
        <a:p>
          <a:endParaRPr lang="en-GB"/>
        </a:p>
      </dgm:t>
    </dgm:pt>
    <dgm:pt modelId="{FAA090B3-97CF-4F8F-B64F-45113EFB66CE}" type="sibTrans" cxnId="{FF4BEA91-C82B-4FAF-8741-BBDCEFAFF62B}">
      <dgm:prSet/>
      <dgm:spPr/>
      <dgm:t>
        <a:bodyPr/>
        <a:lstStyle/>
        <a:p>
          <a:endParaRPr lang="en-GB"/>
        </a:p>
      </dgm:t>
    </dgm:pt>
    <dgm:pt modelId="{EF6AC608-41D3-48BD-BA77-03DA08042B50}" type="pres">
      <dgm:prSet presAssocID="{AA1C274C-5088-4C04-9468-CD151B455CE4}" presName="Name0" presStyleCnt="0">
        <dgm:presLayoutVars>
          <dgm:dir/>
          <dgm:animLvl val="lvl"/>
          <dgm:resizeHandles val="exact"/>
        </dgm:presLayoutVars>
      </dgm:prSet>
      <dgm:spPr/>
      <dgm:t>
        <a:bodyPr/>
        <a:lstStyle/>
        <a:p>
          <a:endParaRPr lang="en-GB"/>
        </a:p>
      </dgm:t>
    </dgm:pt>
    <dgm:pt modelId="{59A1EE85-79D6-4F33-A331-EDA659693155}" type="pres">
      <dgm:prSet presAssocID="{81937A9F-C941-4E46-8322-C55AF7A9BC24}" presName="composite" presStyleCnt="0"/>
      <dgm:spPr/>
    </dgm:pt>
    <dgm:pt modelId="{8258C0EF-1056-49A9-901E-81029021050D}" type="pres">
      <dgm:prSet presAssocID="{81937A9F-C941-4E46-8322-C55AF7A9BC24}" presName="parTx" presStyleLbl="alignNode1" presStyleIdx="0" presStyleCnt="3">
        <dgm:presLayoutVars>
          <dgm:chMax val="0"/>
          <dgm:chPref val="0"/>
          <dgm:bulletEnabled val="1"/>
        </dgm:presLayoutVars>
      </dgm:prSet>
      <dgm:spPr/>
      <dgm:t>
        <a:bodyPr/>
        <a:lstStyle/>
        <a:p>
          <a:endParaRPr lang="en-GB"/>
        </a:p>
      </dgm:t>
    </dgm:pt>
    <dgm:pt modelId="{F341ABB5-2B6D-4FEF-BB3F-E4135D6810C3}" type="pres">
      <dgm:prSet presAssocID="{81937A9F-C941-4E46-8322-C55AF7A9BC24}" presName="desTx" presStyleLbl="alignAccFollowNode1" presStyleIdx="0" presStyleCnt="3">
        <dgm:presLayoutVars>
          <dgm:bulletEnabled val="1"/>
        </dgm:presLayoutVars>
      </dgm:prSet>
      <dgm:spPr/>
      <dgm:t>
        <a:bodyPr/>
        <a:lstStyle/>
        <a:p>
          <a:endParaRPr lang="en-GB"/>
        </a:p>
      </dgm:t>
    </dgm:pt>
    <dgm:pt modelId="{B7BF4D27-BDDA-4424-9F6E-6714E3EBBB37}" type="pres">
      <dgm:prSet presAssocID="{AC07774B-61AE-4CBC-BA73-DF5338709DCB}" presName="space" presStyleCnt="0"/>
      <dgm:spPr/>
    </dgm:pt>
    <dgm:pt modelId="{4C63BD86-FC28-4E8C-B256-A625EC4A3CB1}" type="pres">
      <dgm:prSet presAssocID="{8963ECF7-D46C-4D15-A09E-618CC58929BB}" presName="composite" presStyleCnt="0"/>
      <dgm:spPr/>
    </dgm:pt>
    <dgm:pt modelId="{B5B2DFE7-FAB7-4DC5-B56D-DCE3BD2CBEB0}" type="pres">
      <dgm:prSet presAssocID="{8963ECF7-D46C-4D15-A09E-618CC58929BB}" presName="parTx" presStyleLbl="alignNode1" presStyleIdx="1" presStyleCnt="3">
        <dgm:presLayoutVars>
          <dgm:chMax val="0"/>
          <dgm:chPref val="0"/>
          <dgm:bulletEnabled val="1"/>
        </dgm:presLayoutVars>
      </dgm:prSet>
      <dgm:spPr/>
      <dgm:t>
        <a:bodyPr/>
        <a:lstStyle/>
        <a:p>
          <a:endParaRPr lang="en-GB"/>
        </a:p>
      </dgm:t>
    </dgm:pt>
    <dgm:pt modelId="{902A18D4-642B-4ECA-A6C8-212336E45A80}" type="pres">
      <dgm:prSet presAssocID="{8963ECF7-D46C-4D15-A09E-618CC58929BB}" presName="desTx" presStyleLbl="alignAccFollowNode1" presStyleIdx="1" presStyleCnt="3">
        <dgm:presLayoutVars>
          <dgm:bulletEnabled val="1"/>
        </dgm:presLayoutVars>
      </dgm:prSet>
      <dgm:spPr/>
      <dgm:t>
        <a:bodyPr/>
        <a:lstStyle/>
        <a:p>
          <a:endParaRPr lang="en-GB"/>
        </a:p>
      </dgm:t>
    </dgm:pt>
    <dgm:pt modelId="{B95BD75B-3661-40DD-93DE-F3B6C1D5B163}" type="pres">
      <dgm:prSet presAssocID="{E0C667FC-EDDC-4FAE-8D8F-62DB60F03991}" presName="space" presStyleCnt="0"/>
      <dgm:spPr/>
    </dgm:pt>
    <dgm:pt modelId="{7F863519-5CA2-4F22-BF27-F2ED0B659C6A}" type="pres">
      <dgm:prSet presAssocID="{CE6D4ADA-B41F-4C60-9D10-9B28CB134668}" presName="composite" presStyleCnt="0"/>
      <dgm:spPr/>
    </dgm:pt>
    <dgm:pt modelId="{A0240A9D-3B28-4BBD-8BA7-F99D46E22ED8}" type="pres">
      <dgm:prSet presAssocID="{CE6D4ADA-B41F-4C60-9D10-9B28CB134668}" presName="parTx" presStyleLbl="alignNode1" presStyleIdx="2" presStyleCnt="3">
        <dgm:presLayoutVars>
          <dgm:chMax val="0"/>
          <dgm:chPref val="0"/>
          <dgm:bulletEnabled val="1"/>
        </dgm:presLayoutVars>
      </dgm:prSet>
      <dgm:spPr/>
      <dgm:t>
        <a:bodyPr/>
        <a:lstStyle/>
        <a:p>
          <a:endParaRPr lang="en-GB"/>
        </a:p>
      </dgm:t>
    </dgm:pt>
    <dgm:pt modelId="{393A3A20-F972-4315-922E-38966F7A769B}" type="pres">
      <dgm:prSet presAssocID="{CE6D4ADA-B41F-4C60-9D10-9B28CB134668}" presName="desTx" presStyleLbl="alignAccFollowNode1" presStyleIdx="2" presStyleCnt="3">
        <dgm:presLayoutVars>
          <dgm:bulletEnabled val="1"/>
        </dgm:presLayoutVars>
      </dgm:prSet>
      <dgm:spPr/>
      <dgm:t>
        <a:bodyPr/>
        <a:lstStyle/>
        <a:p>
          <a:endParaRPr lang="en-GB"/>
        </a:p>
      </dgm:t>
    </dgm:pt>
  </dgm:ptLst>
  <dgm:cxnLst>
    <dgm:cxn modelId="{FF4BEA91-C82B-4FAF-8741-BBDCEFAFF62B}" srcId="{CE6D4ADA-B41F-4C60-9D10-9B28CB134668}" destId="{8236BC65-19A2-4678-A844-83A9116A43B1}" srcOrd="1" destOrd="0" parTransId="{4E1DA1F2-2370-4DD5-839B-5A23C5F67FA3}" sibTransId="{FAA090B3-97CF-4F8F-B64F-45113EFB66CE}"/>
    <dgm:cxn modelId="{5E693389-DFD6-43EB-B1E7-36C446996AC2}" type="presOf" srcId="{81937A9F-C941-4E46-8322-C55AF7A9BC24}" destId="{8258C0EF-1056-49A9-901E-81029021050D}" srcOrd="0" destOrd="0" presId="urn:microsoft.com/office/officeart/2005/8/layout/hList1"/>
    <dgm:cxn modelId="{8245AC7D-F7B9-4CB7-96E4-FA9488299348}" type="presOf" srcId="{CE6D4ADA-B41F-4C60-9D10-9B28CB134668}" destId="{A0240A9D-3B28-4BBD-8BA7-F99D46E22ED8}" srcOrd="0" destOrd="0" presId="urn:microsoft.com/office/officeart/2005/8/layout/hList1"/>
    <dgm:cxn modelId="{084EC9A2-020A-496B-8859-5F33045B0A72}" srcId="{AA1C274C-5088-4C04-9468-CD151B455CE4}" destId="{CE6D4ADA-B41F-4C60-9D10-9B28CB134668}" srcOrd="2" destOrd="0" parTransId="{DBB59741-8BE1-4B22-98C2-2A2AECE0BC31}" sibTransId="{E2EBCB70-81B5-4A50-9F05-DC3C7B105587}"/>
    <dgm:cxn modelId="{F498F57B-A3F2-42DE-9A30-2239D88A8F9D}" type="presOf" srcId="{8236BC65-19A2-4678-A844-83A9116A43B1}" destId="{393A3A20-F972-4315-922E-38966F7A769B}" srcOrd="0" destOrd="1" presId="urn:microsoft.com/office/officeart/2005/8/layout/hList1"/>
    <dgm:cxn modelId="{E1696E12-DFBD-46F5-A7D9-2E0B71F5E9A3}" srcId="{AA1C274C-5088-4C04-9468-CD151B455CE4}" destId="{8963ECF7-D46C-4D15-A09E-618CC58929BB}" srcOrd="1" destOrd="0" parTransId="{252A9D58-921A-4CA6-AC27-BFA9D95FA8DD}" sibTransId="{E0C667FC-EDDC-4FAE-8D8F-62DB60F03991}"/>
    <dgm:cxn modelId="{B044C7D8-FA5C-46BC-A9EF-B322F4DD81A0}" type="presOf" srcId="{1CCAADF8-B7B3-4EAE-89EC-029F4B7C0FD4}" destId="{902A18D4-642B-4ECA-A6C8-212336E45A80}" srcOrd="0" destOrd="1" presId="urn:microsoft.com/office/officeart/2005/8/layout/hList1"/>
    <dgm:cxn modelId="{90A7CFE2-AE48-49D1-BC44-C4F7DFE52091}" type="presOf" srcId="{9592DA0C-270A-45D7-AF0E-E8CC1624EC87}" destId="{393A3A20-F972-4315-922E-38966F7A769B}" srcOrd="0" destOrd="0" presId="urn:microsoft.com/office/officeart/2005/8/layout/hList1"/>
    <dgm:cxn modelId="{0535B9AC-5C1B-4400-858A-78D9A1ACBE37}" type="presOf" srcId="{AA1C274C-5088-4C04-9468-CD151B455CE4}" destId="{EF6AC608-41D3-48BD-BA77-03DA08042B50}" srcOrd="0" destOrd="0" presId="urn:microsoft.com/office/officeart/2005/8/layout/hList1"/>
    <dgm:cxn modelId="{ED959543-E2EA-4F59-B756-CE796EDF6C4A}" srcId="{CE6D4ADA-B41F-4C60-9D10-9B28CB134668}" destId="{9592DA0C-270A-45D7-AF0E-E8CC1624EC87}" srcOrd="0" destOrd="0" parTransId="{C48E8B2E-A2FC-4841-8B8E-DC481016F1F2}" sibTransId="{F4EF1708-E979-4ADC-8F62-2897CEA3E61C}"/>
    <dgm:cxn modelId="{D037AC81-6531-4B26-87CD-1067286A8820}" type="presOf" srcId="{8963ECF7-D46C-4D15-A09E-618CC58929BB}" destId="{B5B2DFE7-FAB7-4DC5-B56D-DCE3BD2CBEB0}" srcOrd="0" destOrd="0" presId="urn:microsoft.com/office/officeart/2005/8/layout/hList1"/>
    <dgm:cxn modelId="{33BBEABF-48A7-4E81-AD16-0C239C23B258}" srcId="{8963ECF7-D46C-4D15-A09E-618CC58929BB}" destId="{1CCAADF8-B7B3-4EAE-89EC-029F4B7C0FD4}" srcOrd="1" destOrd="0" parTransId="{00272789-6A88-4C9E-BE95-DB50D7753D59}" sibTransId="{E16951BB-C442-49BB-B6AF-731E7846AB69}"/>
    <dgm:cxn modelId="{B52E8634-2629-4871-A7AF-32A6B7768389}" srcId="{8963ECF7-D46C-4D15-A09E-618CC58929BB}" destId="{107F6DAF-C728-4402-A1D5-835C49D12142}" srcOrd="0" destOrd="0" parTransId="{08863405-724C-4B61-A504-1EFD987550A7}" sibTransId="{992EA7AC-DC57-4494-B76D-E13BDEE595F6}"/>
    <dgm:cxn modelId="{1F2DA958-AF24-4058-ABB0-DC1971CC40A1}" type="presOf" srcId="{99E20023-D4B7-497D-9EDC-3CC50A0E9155}" destId="{F341ABB5-2B6D-4FEF-BB3F-E4135D6810C3}" srcOrd="0" destOrd="0" presId="urn:microsoft.com/office/officeart/2005/8/layout/hList1"/>
    <dgm:cxn modelId="{6E20A39F-99C2-4608-95C1-36561865423F}" srcId="{AA1C274C-5088-4C04-9468-CD151B455CE4}" destId="{81937A9F-C941-4E46-8322-C55AF7A9BC24}" srcOrd="0" destOrd="0" parTransId="{F17D6288-533C-4A34-A15A-55F999C75E13}" sibTransId="{AC07774B-61AE-4CBC-BA73-DF5338709DCB}"/>
    <dgm:cxn modelId="{EBBFA914-484D-47AA-A45C-A966B8B045FB}" type="presOf" srcId="{107F6DAF-C728-4402-A1D5-835C49D12142}" destId="{902A18D4-642B-4ECA-A6C8-212336E45A80}" srcOrd="0" destOrd="0" presId="urn:microsoft.com/office/officeart/2005/8/layout/hList1"/>
    <dgm:cxn modelId="{A596041B-D4E6-4037-BEB9-5601C8F04B2B}" srcId="{81937A9F-C941-4E46-8322-C55AF7A9BC24}" destId="{66406878-46E8-4688-ABEA-7C6A5D20F209}" srcOrd="1" destOrd="0" parTransId="{05ECDD08-7AEF-427E-908E-446593BB1A53}" sibTransId="{0CDB0BC3-85A6-4284-82F3-3C363A667C90}"/>
    <dgm:cxn modelId="{0C97CDEB-191A-46FD-BE14-68B543A03FD6}" srcId="{81937A9F-C941-4E46-8322-C55AF7A9BC24}" destId="{99E20023-D4B7-497D-9EDC-3CC50A0E9155}" srcOrd="0" destOrd="0" parTransId="{0058C50A-1460-416C-A20F-4554D4660F42}" sibTransId="{D5597250-4009-4129-8209-106A3D4680A5}"/>
    <dgm:cxn modelId="{8E2A82E7-A5F5-4E11-9D2B-12209D7191FA}" type="presOf" srcId="{66406878-46E8-4688-ABEA-7C6A5D20F209}" destId="{F341ABB5-2B6D-4FEF-BB3F-E4135D6810C3}" srcOrd="0" destOrd="1" presId="urn:microsoft.com/office/officeart/2005/8/layout/hList1"/>
    <dgm:cxn modelId="{DD3CEBED-23F3-43F8-8E0C-250C4C325B7E}" type="presParOf" srcId="{EF6AC608-41D3-48BD-BA77-03DA08042B50}" destId="{59A1EE85-79D6-4F33-A331-EDA659693155}" srcOrd="0" destOrd="0" presId="urn:microsoft.com/office/officeart/2005/8/layout/hList1"/>
    <dgm:cxn modelId="{F1053BE3-8704-4676-AED1-F6E29596E710}" type="presParOf" srcId="{59A1EE85-79D6-4F33-A331-EDA659693155}" destId="{8258C0EF-1056-49A9-901E-81029021050D}" srcOrd="0" destOrd="0" presId="urn:microsoft.com/office/officeart/2005/8/layout/hList1"/>
    <dgm:cxn modelId="{71605148-9B77-4B25-96AB-8DF0BA386924}" type="presParOf" srcId="{59A1EE85-79D6-4F33-A331-EDA659693155}" destId="{F341ABB5-2B6D-4FEF-BB3F-E4135D6810C3}" srcOrd="1" destOrd="0" presId="urn:microsoft.com/office/officeart/2005/8/layout/hList1"/>
    <dgm:cxn modelId="{A8EB4D9A-0240-46DA-BC6F-9C78F9FA0455}" type="presParOf" srcId="{EF6AC608-41D3-48BD-BA77-03DA08042B50}" destId="{B7BF4D27-BDDA-4424-9F6E-6714E3EBBB37}" srcOrd="1" destOrd="0" presId="urn:microsoft.com/office/officeart/2005/8/layout/hList1"/>
    <dgm:cxn modelId="{52CCA8EF-1154-404A-B389-65400CDBCCEB}" type="presParOf" srcId="{EF6AC608-41D3-48BD-BA77-03DA08042B50}" destId="{4C63BD86-FC28-4E8C-B256-A625EC4A3CB1}" srcOrd="2" destOrd="0" presId="urn:microsoft.com/office/officeart/2005/8/layout/hList1"/>
    <dgm:cxn modelId="{588E99D7-3980-4DA4-BF70-F8DACBB09510}" type="presParOf" srcId="{4C63BD86-FC28-4E8C-B256-A625EC4A3CB1}" destId="{B5B2DFE7-FAB7-4DC5-B56D-DCE3BD2CBEB0}" srcOrd="0" destOrd="0" presId="urn:microsoft.com/office/officeart/2005/8/layout/hList1"/>
    <dgm:cxn modelId="{892AEE42-70FF-4301-9FB5-D4490AC15A30}" type="presParOf" srcId="{4C63BD86-FC28-4E8C-B256-A625EC4A3CB1}" destId="{902A18D4-642B-4ECA-A6C8-212336E45A80}" srcOrd="1" destOrd="0" presId="urn:microsoft.com/office/officeart/2005/8/layout/hList1"/>
    <dgm:cxn modelId="{BBFA3270-18A4-4DA3-877F-46F77C1216A3}" type="presParOf" srcId="{EF6AC608-41D3-48BD-BA77-03DA08042B50}" destId="{B95BD75B-3661-40DD-93DE-F3B6C1D5B163}" srcOrd="3" destOrd="0" presId="urn:microsoft.com/office/officeart/2005/8/layout/hList1"/>
    <dgm:cxn modelId="{87D95EB3-18A0-4DFC-BF79-5506741C1AF7}" type="presParOf" srcId="{EF6AC608-41D3-48BD-BA77-03DA08042B50}" destId="{7F863519-5CA2-4F22-BF27-F2ED0B659C6A}" srcOrd="4" destOrd="0" presId="urn:microsoft.com/office/officeart/2005/8/layout/hList1"/>
    <dgm:cxn modelId="{56C55900-BAF6-4291-BEC9-EFECA60E9D90}" type="presParOf" srcId="{7F863519-5CA2-4F22-BF27-F2ED0B659C6A}" destId="{A0240A9D-3B28-4BBD-8BA7-F99D46E22ED8}" srcOrd="0" destOrd="0" presId="urn:microsoft.com/office/officeart/2005/8/layout/hList1"/>
    <dgm:cxn modelId="{9FD2DA1B-1927-4194-8C22-63D1354DCBFB}" type="presParOf" srcId="{7F863519-5CA2-4F22-BF27-F2ED0B659C6A}" destId="{393A3A20-F972-4315-922E-38966F7A769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318FE4-AB36-48BA-A2D6-4170D2F1B119}" type="datetimeFigureOut">
              <a:rPr lang="en-US" smtClean="0"/>
              <a:t>18/09/2018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7212B-92F3-4213-A424-D431F8DA4EFA}" type="slidenum">
              <a:rPr lang="en-US" smtClean="0"/>
              <a:t>‹#›</a:t>
            </a:fld>
            <a:endParaRPr lang="en-US"/>
          </a:p>
        </p:txBody>
      </p:sp>
    </p:spTree>
    <p:extLst>
      <p:ext uri="{BB962C8B-B14F-4D97-AF65-F5344CB8AC3E}">
        <p14:creationId xmlns:p14="http://schemas.microsoft.com/office/powerpoint/2010/main" val="2790786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18FE4-AB36-48BA-A2D6-4170D2F1B119}" type="datetimeFigureOut">
              <a:rPr lang="en-US" smtClean="0"/>
              <a:t>18/09/2018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7212B-92F3-4213-A424-D431F8DA4EFA}" type="slidenum">
              <a:rPr lang="en-US" smtClean="0"/>
              <a:t>‹#›</a:t>
            </a:fld>
            <a:endParaRPr lang="en-US"/>
          </a:p>
        </p:txBody>
      </p:sp>
    </p:spTree>
    <p:extLst>
      <p:ext uri="{BB962C8B-B14F-4D97-AF65-F5344CB8AC3E}">
        <p14:creationId xmlns:p14="http://schemas.microsoft.com/office/powerpoint/2010/main" val="309400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18FE4-AB36-48BA-A2D6-4170D2F1B119}" type="datetimeFigureOut">
              <a:rPr lang="en-US" smtClean="0"/>
              <a:t>18/09/2018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7212B-92F3-4213-A424-D431F8DA4EFA}" type="slidenum">
              <a:rPr lang="en-US" smtClean="0"/>
              <a:t>‹#›</a:t>
            </a:fld>
            <a:endParaRPr lang="en-US"/>
          </a:p>
        </p:txBody>
      </p:sp>
    </p:spTree>
    <p:extLst>
      <p:ext uri="{BB962C8B-B14F-4D97-AF65-F5344CB8AC3E}">
        <p14:creationId xmlns:p14="http://schemas.microsoft.com/office/powerpoint/2010/main" val="1224910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000" y="3754438"/>
            <a:ext cx="10277384" cy="2387600"/>
          </a:xfrm>
        </p:spPr>
        <p:txBody>
          <a:bodyPr lIns="0" tIns="0" rIns="0" bIns="0" anchor="b">
            <a:normAutofit/>
          </a:bodyPr>
          <a:lstStyle>
            <a:lvl1pPr algn="l">
              <a:defRPr sz="4800" b="1">
                <a:solidFill>
                  <a:schemeClr val="bg1"/>
                </a:solidFill>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a:t>Running footer</a:t>
            </a:r>
          </a:p>
        </p:txBody>
      </p:sp>
      <p:sp>
        <p:nvSpPr>
          <p:cNvPr id="6" name="Slide Number Placeholder 5"/>
          <p:cNvSpPr>
            <a:spLocks noGrp="1"/>
          </p:cNvSpPr>
          <p:nvPr>
            <p:ph type="sldNum" sz="quarter" idx="12"/>
          </p:nvPr>
        </p:nvSpPr>
        <p:spPr/>
        <p:txBody>
          <a:bodyPr/>
          <a:lstStyle/>
          <a:p>
            <a:fld id="{C3F0B5DE-D8A4-4DD9-9E9F-21185395E411}" type="slidenum">
              <a:rPr lang="en-GB" smtClean="0"/>
              <a:t>‹#›</a:t>
            </a:fld>
            <a:endParaRPr lang="en-GB"/>
          </a:p>
        </p:txBody>
      </p:sp>
    </p:spTree>
    <p:extLst>
      <p:ext uri="{BB962C8B-B14F-4D97-AF65-F5344CB8AC3E}">
        <p14:creationId xmlns:p14="http://schemas.microsoft.com/office/powerpoint/2010/main" val="2663761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6"/>
            <a:ext cx="10279063" cy="902958"/>
          </a:xfrm>
        </p:spPr>
        <p:txBody>
          <a:bodyPr>
            <a:normAutofit/>
          </a:bodyPr>
          <a:lstStyle>
            <a:lvl1pPr>
              <a:defRPr sz="3600" b="1">
                <a:solidFill>
                  <a:schemeClr val="tx2"/>
                </a:solidFill>
              </a:defRPr>
            </a:lvl1pPr>
          </a:lstStyle>
          <a:p>
            <a:r>
              <a:rPr lang="en-US" dirty="0"/>
              <a:t>Click to edit Heading 1</a:t>
            </a:r>
          </a:p>
        </p:txBody>
      </p:sp>
      <p:sp>
        <p:nvSpPr>
          <p:cNvPr id="3" name="Content Placeholder 2"/>
          <p:cNvSpPr>
            <a:spLocks noGrp="1"/>
          </p:cNvSpPr>
          <p:nvPr>
            <p:ph idx="1"/>
          </p:nvPr>
        </p:nvSpPr>
        <p:spPr>
          <a:xfrm>
            <a:off x="958851" y="2113472"/>
            <a:ext cx="10273149"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p>
            <a:r>
              <a:rPr lang="en-GB"/>
              <a:t>Running footer</a:t>
            </a:r>
            <a:endParaRPr lang="en-GB" dirty="0"/>
          </a:p>
        </p:txBody>
      </p:sp>
      <p:sp>
        <p:nvSpPr>
          <p:cNvPr id="6" name="Slide Number Placeholder 5"/>
          <p:cNvSpPr>
            <a:spLocks noGrp="1"/>
          </p:cNvSpPr>
          <p:nvPr>
            <p:ph type="sldNum" sz="quarter" idx="12"/>
          </p:nvPr>
        </p:nvSpPr>
        <p:spPr/>
        <p:txBody>
          <a:bodyPr/>
          <a:lstStyle/>
          <a:p>
            <a:fld id="{C3F0B5DE-D8A4-4DD9-9E9F-21185395E411}" type="slidenum">
              <a:rPr lang="en-GB" smtClean="0"/>
              <a:t>‹#›</a:t>
            </a:fld>
            <a:endParaRPr lang="en-GB"/>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Tree>
    <p:extLst>
      <p:ext uri="{BB962C8B-B14F-4D97-AF65-F5344CB8AC3E}">
        <p14:creationId xmlns:p14="http://schemas.microsoft.com/office/powerpoint/2010/main" val="2219136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7751433" cy="2852737"/>
          </a:xfrm>
        </p:spPr>
        <p:txBody>
          <a:bodyPr anchor="b"/>
          <a:lstStyle>
            <a:lvl1pPr>
              <a:defRPr sz="4800"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7751433" cy="1500187"/>
          </a:xfrm>
        </p:spPr>
        <p:txBody>
          <a:bodyPr>
            <a:normAutofit/>
          </a:bodyPr>
          <a:lstStyle>
            <a:lvl1pPr marL="0" indent="0">
              <a:buNone/>
              <a:defRPr sz="4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9351195"/>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7751433" cy="2852737"/>
          </a:xfrm>
        </p:spPr>
        <p:txBody>
          <a:bodyPr anchor="b"/>
          <a:lstStyle>
            <a:lvl1pPr>
              <a:defRPr sz="4800" b="1">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7751433" cy="1500187"/>
          </a:xfrm>
        </p:spPr>
        <p:txBody>
          <a:bodyPr>
            <a:normAutofit/>
          </a:bodyPr>
          <a:lstStyle>
            <a:lvl1pPr marL="0" indent="0">
              <a:buNone/>
              <a:defRPr sz="4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3423055"/>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black">
                    <a:tint val="75000"/>
                  </a:prstClr>
                </a:solidFill>
              </a:rPr>
              <a:t>Running footer</a:t>
            </a:r>
          </a:p>
        </p:txBody>
      </p:sp>
      <p:sp>
        <p:nvSpPr>
          <p:cNvPr id="4" name="Slide Number Placeholder 3"/>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7883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000" y="3754438"/>
            <a:ext cx="10277384" cy="2387600"/>
          </a:xfrm>
        </p:spPr>
        <p:txBody>
          <a:bodyPr lIns="0" tIns="0" rIns="0" bIns="0" anchor="b">
            <a:normAutofit/>
          </a:bodyPr>
          <a:lstStyle>
            <a:lvl1pPr algn="l">
              <a:defRPr sz="4800" b="1">
                <a:solidFill>
                  <a:schemeClr val="bg1"/>
                </a:solidFill>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040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6"/>
            <a:ext cx="10279063" cy="902958"/>
          </a:xfrm>
        </p:spPr>
        <p:txBody>
          <a:bodyPr>
            <a:normAutofit/>
          </a:bodyPr>
          <a:lstStyle>
            <a:lvl1pPr>
              <a:defRPr sz="3600" b="1">
                <a:solidFill>
                  <a:schemeClr val="tx2"/>
                </a:solidFill>
              </a:defRPr>
            </a:lvl1pPr>
          </a:lstStyle>
          <a:p>
            <a:r>
              <a:rPr lang="en-US" dirty="0"/>
              <a:t>Click to edit Heading 1</a:t>
            </a:r>
          </a:p>
        </p:txBody>
      </p:sp>
      <p:sp>
        <p:nvSpPr>
          <p:cNvPr id="3" name="Content Placeholder 2"/>
          <p:cNvSpPr>
            <a:spLocks noGrp="1"/>
          </p:cNvSpPr>
          <p:nvPr>
            <p:ph idx="1"/>
          </p:nvPr>
        </p:nvSpPr>
        <p:spPr>
          <a:xfrm>
            <a:off x="958851" y="2113472"/>
            <a:ext cx="10273149"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Tree>
    <p:extLst>
      <p:ext uri="{BB962C8B-B14F-4D97-AF65-F5344CB8AC3E}">
        <p14:creationId xmlns:p14="http://schemas.microsoft.com/office/powerpoint/2010/main" val="1759557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5"/>
            <a:ext cx="10279063"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Chart Placeholder 6">
            <a:extLst>
              <a:ext uri="{FF2B5EF4-FFF2-40B4-BE49-F238E27FC236}">
                <a16:creationId xmlns:a16="http://schemas.microsoft.com/office/drawing/2014/main" xmlns="" id="{DC485CBB-A6F9-4432-BC0B-F7AC36DC2BC3}"/>
              </a:ext>
            </a:extLst>
          </p:cNvPr>
          <p:cNvSpPr>
            <a:spLocks noGrp="1"/>
          </p:cNvSpPr>
          <p:nvPr>
            <p:ph type="chart" sz="quarter" idx="14"/>
          </p:nvPr>
        </p:nvSpPr>
        <p:spPr>
          <a:xfrm>
            <a:off x="965440" y="2113112"/>
            <a:ext cx="10266560" cy="4028400"/>
          </a:xfrm>
        </p:spPr>
        <p:txBody>
          <a:bodyPr/>
          <a:lstStyle>
            <a:lvl1pPr marL="0" indent="0">
              <a:buNone/>
              <a:defRPr/>
            </a:lvl1pPr>
          </a:lstStyle>
          <a:p>
            <a:r>
              <a:rPr lang="en-US" smtClean="0"/>
              <a:t>Click icon to add chart</a:t>
            </a:r>
            <a:endParaRPr lang="en-GB" dirty="0"/>
          </a:p>
        </p:txBody>
      </p:sp>
    </p:spTree>
    <p:extLst>
      <p:ext uri="{BB962C8B-B14F-4D97-AF65-F5344CB8AC3E}">
        <p14:creationId xmlns:p14="http://schemas.microsoft.com/office/powerpoint/2010/main" val="1428819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18FE4-AB36-48BA-A2D6-4170D2F1B119}" type="datetimeFigureOut">
              <a:rPr lang="en-US" smtClean="0"/>
              <a:t>18/09/2018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7212B-92F3-4213-A424-D431F8DA4EFA}" type="slidenum">
              <a:rPr lang="en-US" smtClean="0"/>
              <a:t>‹#›</a:t>
            </a:fld>
            <a:endParaRPr lang="en-US"/>
          </a:p>
        </p:txBody>
      </p:sp>
    </p:spTree>
    <p:extLst>
      <p:ext uri="{BB962C8B-B14F-4D97-AF65-F5344CB8AC3E}">
        <p14:creationId xmlns:p14="http://schemas.microsoft.com/office/powerpoint/2010/main" val="2621963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4616" y="365125"/>
            <a:ext cx="10283297"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4" name="Table Placeholder 3">
            <a:extLst>
              <a:ext uri="{FF2B5EF4-FFF2-40B4-BE49-F238E27FC236}">
                <a16:creationId xmlns:a16="http://schemas.microsoft.com/office/drawing/2014/main" xmlns="" id="{EFEE1F57-6304-427E-A679-676BBA181081}"/>
              </a:ext>
            </a:extLst>
          </p:cNvPr>
          <p:cNvSpPr>
            <a:spLocks noGrp="1"/>
          </p:cNvSpPr>
          <p:nvPr>
            <p:ph type="tbl" sz="quarter" idx="15"/>
          </p:nvPr>
        </p:nvSpPr>
        <p:spPr>
          <a:xfrm>
            <a:off x="977061" y="2104996"/>
            <a:ext cx="10260324" cy="4028400"/>
          </a:xfrm>
        </p:spPr>
        <p:txBody>
          <a:bodyPr/>
          <a:lstStyle>
            <a:lvl1pPr marL="0" indent="0">
              <a:buNone/>
              <a:defRPr>
                <a:solidFill>
                  <a:schemeClr val="tx2"/>
                </a:solidFill>
              </a:defRPr>
            </a:lvl1pPr>
          </a:lstStyle>
          <a:p>
            <a:r>
              <a:rPr lang="en-US" smtClean="0"/>
              <a:t>Click icon to add table</a:t>
            </a:r>
            <a:endParaRPr lang="en-GB" dirty="0"/>
          </a:p>
        </p:txBody>
      </p:sp>
    </p:spTree>
    <p:extLst>
      <p:ext uri="{BB962C8B-B14F-4D97-AF65-F5344CB8AC3E}">
        <p14:creationId xmlns:p14="http://schemas.microsoft.com/office/powerpoint/2010/main" val="14732898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5"/>
            <a:ext cx="10279063"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Text Placeholder 6">
            <a:extLst>
              <a:ext uri="{FF2B5EF4-FFF2-40B4-BE49-F238E27FC236}">
                <a16:creationId xmlns:a16="http://schemas.microsoft.com/office/drawing/2014/main" xmlns="" id="{1F3F8DF5-4DAF-46EB-9F8C-91B16C3DB2CF}"/>
              </a:ext>
            </a:extLst>
          </p:cNvPr>
          <p:cNvSpPr>
            <a:spLocks noGrp="1"/>
          </p:cNvSpPr>
          <p:nvPr>
            <p:ph type="body" sz="quarter" idx="14"/>
          </p:nvPr>
        </p:nvSpPr>
        <p:spPr>
          <a:xfrm>
            <a:off x="6186866" y="2113472"/>
            <a:ext cx="5045135"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0" name="Picture Placeholder 9">
            <a:extLst>
              <a:ext uri="{FF2B5EF4-FFF2-40B4-BE49-F238E27FC236}">
                <a16:creationId xmlns:a16="http://schemas.microsoft.com/office/drawing/2014/main" xmlns="" id="{38F6DCA7-0BBC-467B-940D-7F26266CCA24}"/>
              </a:ext>
            </a:extLst>
          </p:cNvPr>
          <p:cNvSpPr>
            <a:spLocks noGrp="1"/>
          </p:cNvSpPr>
          <p:nvPr>
            <p:ph type="pic" sz="quarter" idx="15"/>
          </p:nvPr>
        </p:nvSpPr>
        <p:spPr>
          <a:xfrm>
            <a:off x="958851" y="2113608"/>
            <a:ext cx="5045133" cy="4028400"/>
          </a:xfrm>
        </p:spPr>
        <p:txBody>
          <a:bodyPr/>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val="392050052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and 2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0356" y="365125"/>
            <a:ext cx="10267557"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Text Placeholder 6">
            <a:extLst>
              <a:ext uri="{FF2B5EF4-FFF2-40B4-BE49-F238E27FC236}">
                <a16:creationId xmlns:a16="http://schemas.microsoft.com/office/drawing/2014/main" xmlns="" id="{1F3F8DF5-4DAF-46EB-9F8C-91B16C3DB2CF}"/>
              </a:ext>
            </a:extLst>
          </p:cNvPr>
          <p:cNvSpPr>
            <a:spLocks noGrp="1"/>
          </p:cNvSpPr>
          <p:nvPr>
            <p:ph type="body" sz="quarter" idx="14"/>
          </p:nvPr>
        </p:nvSpPr>
        <p:spPr>
          <a:xfrm>
            <a:off x="970357" y="2113472"/>
            <a:ext cx="6609388"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Picture Placeholder 3">
            <a:extLst>
              <a:ext uri="{FF2B5EF4-FFF2-40B4-BE49-F238E27FC236}">
                <a16:creationId xmlns:a16="http://schemas.microsoft.com/office/drawing/2014/main" xmlns="" id="{C4C8B570-C565-4B81-B30C-D14AD4748944}"/>
              </a:ext>
            </a:extLst>
          </p:cNvPr>
          <p:cNvSpPr>
            <a:spLocks noGrp="1"/>
          </p:cNvSpPr>
          <p:nvPr>
            <p:ph type="pic" sz="quarter" idx="15"/>
          </p:nvPr>
        </p:nvSpPr>
        <p:spPr>
          <a:xfrm>
            <a:off x="7709945" y="2113472"/>
            <a:ext cx="3523200" cy="1980000"/>
          </a:xfrm>
        </p:spPr>
        <p:txBody>
          <a:bodyPr/>
          <a:lstStyle>
            <a:lvl1pPr marL="0" indent="0">
              <a:buNone/>
              <a:defRPr/>
            </a:lvl1pPr>
          </a:lstStyle>
          <a:p>
            <a:r>
              <a:rPr lang="en-US" smtClean="0"/>
              <a:t>Click icon to add picture</a:t>
            </a:r>
            <a:endParaRPr lang="en-GB" dirty="0"/>
          </a:p>
        </p:txBody>
      </p:sp>
      <p:sp>
        <p:nvSpPr>
          <p:cNvPr id="14" name="Picture Placeholder 13">
            <a:extLst>
              <a:ext uri="{FF2B5EF4-FFF2-40B4-BE49-F238E27FC236}">
                <a16:creationId xmlns:a16="http://schemas.microsoft.com/office/drawing/2014/main" xmlns="" id="{C9C28EA7-58DB-4159-ADA5-06AB4CDC200E}"/>
              </a:ext>
            </a:extLst>
          </p:cNvPr>
          <p:cNvSpPr>
            <a:spLocks noGrp="1"/>
          </p:cNvSpPr>
          <p:nvPr>
            <p:ph type="pic" sz="quarter" idx="16"/>
          </p:nvPr>
        </p:nvSpPr>
        <p:spPr>
          <a:xfrm>
            <a:off x="7708800" y="4157963"/>
            <a:ext cx="3523200" cy="1980000"/>
          </a:xfrm>
        </p:spPr>
        <p:txBody>
          <a:bodyPr/>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val="227463865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01" y="1328468"/>
            <a:ext cx="8391035" cy="1753185"/>
          </a:xfrm>
        </p:spPr>
        <p:txBody>
          <a:bodyPr lIns="0" tIns="0" rIns="0" bIns="0" anchor="t">
            <a:normAutofit/>
          </a:bodyPr>
          <a:lstStyle>
            <a:lvl1pPr>
              <a:defRPr sz="4800" b="1">
                <a:solidFill>
                  <a:schemeClr val="tx2"/>
                </a:solidFill>
                <a:latin typeface="+mj-lt"/>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p>
        </p:txBody>
      </p:sp>
      <p:sp>
        <p:nvSpPr>
          <p:cNvPr id="6" name="Slide Number Placeholder 5"/>
          <p:cNvSpPr>
            <a:spLocks noGrp="1"/>
          </p:cNvSpPr>
          <p:nvPr>
            <p:ph type="sldNum" sz="quarter" idx="12"/>
          </p:nvPr>
        </p:nvSpPr>
        <p:spPr>
          <a:xfrm>
            <a:off x="8610600" y="6356352"/>
            <a:ext cx="2626784" cy="365125"/>
          </a:xfr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DD03954-9A9A-4939-8C2F-6D346177CE8E}"/>
              </a:ext>
            </a:extLst>
          </p:cNvPr>
          <p:cNvSpPr>
            <a:spLocks noGrp="1"/>
          </p:cNvSpPr>
          <p:nvPr>
            <p:ph type="body" sz="quarter" idx="13"/>
          </p:nvPr>
        </p:nvSpPr>
        <p:spPr>
          <a:xfrm>
            <a:off x="958851" y="4019910"/>
            <a:ext cx="7978116" cy="1863307"/>
          </a:xfrm>
        </p:spPr>
        <p:txBody>
          <a:bodyPr anchor="b">
            <a:normAutofit/>
          </a:bodyPr>
          <a:lstStyle>
            <a:lvl1pPr marL="0" indent="0">
              <a:buNone/>
              <a:defRPr sz="26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513218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act detai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01" y="1328468"/>
            <a:ext cx="8391035" cy="1753185"/>
          </a:xfrm>
        </p:spPr>
        <p:txBody>
          <a:bodyPr lIns="0" tIns="0" rIns="0" bIns="0" anchor="t">
            <a:normAutofit/>
          </a:bodyPr>
          <a:lstStyle>
            <a:lvl1pPr>
              <a:defRPr sz="4800" b="1">
                <a:solidFill>
                  <a:schemeClr val="tx2"/>
                </a:solidFill>
                <a:latin typeface="+mj-lt"/>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p>
        </p:txBody>
      </p:sp>
      <p:sp>
        <p:nvSpPr>
          <p:cNvPr id="6" name="Slide Number Placeholder 5"/>
          <p:cNvSpPr>
            <a:spLocks noGrp="1"/>
          </p:cNvSpPr>
          <p:nvPr>
            <p:ph type="sldNum" sz="quarter" idx="12"/>
          </p:nvPr>
        </p:nvSpPr>
        <p:spPr>
          <a:xfrm>
            <a:off x="8610600" y="6356352"/>
            <a:ext cx="2626784" cy="365125"/>
          </a:xfr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DD03954-9A9A-4939-8C2F-6D346177CE8E}"/>
              </a:ext>
            </a:extLst>
          </p:cNvPr>
          <p:cNvSpPr>
            <a:spLocks noGrp="1"/>
          </p:cNvSpPr>
          <p:nvPr>
            <p:ph type="body" sz="quarter" idx="13"/>
          </p:nvPr>
        </p:nvSpPr>
        <p:spPr>
          <a:xfrm>
            <a:off x="958851" y="5529534"/>
            <a:ext cx="7978116" cy="353683"/>
          </a:xfrm>
        </p:spPr>
        <p:txBody>
          <a:bodyPr anchor="b">
            <a:normAutofit/>
          </a:bodyPr>
          <a:lstStyle>
            <a:lvl1pPr marL="0" indent="0">
              <a:buNone/>
              <a:defRPr sz="1600" b="0">
                <a:solidFill>
                  <a:schemeClr val="tx2"/>
                </a:solidFill>
              </a:defRPr>
            </a:lvl1pPr>
          </a:lstStyle>
          <a:p>
            <a:pPr lvl="0"/>
            <a:r>
              <a:rPr lang="en-US" smtClean="0"/>
              <a:t>Click to edit Master text styles</a:t>
            </a:r>
          </a:p>
        </p:txBody>
      </p:sp>
      <p:sp>
        <p:nvSpPr>
          <p:cNvPr id="7" name="Text Placeholder 7">
            <a:extLst>
              <a:ext uri="{FF2B5EF4-FFF2-40B4-BE49-F238E27FC236}">
                <a16:creationId xmlns:a16="http://schemas.microsoft.com/office/drawing/2014/main" xmlns="" id="{61A447E0-D422-4AB3-8305-DFBC141D1D35}"/>
              </a:ext>
            </a:extLst>
          </p:cNvPr>
          <p:cNvSpPr>
            <a:spLocks noGrp="1"/>
          </p:cNvSpPr>
          <p:nvPr>
            <p:ph type="body" sz="quarter" idx="14"/>
          </p:nvPr>
        </p:nvSpPr>
        <p:spPr>
          <a:xfrm>
            <a:off x="958851" y="3554788"/>
            <a:ext cx="7978116" cy="1862603"/>
          </a:xfrm>
        </p:spPr>
        <p:txBody>
          <a:bodyPr anchor="b">
            <a:normAutofit/>
          </a:bodyPr>
          <a:lstStyle>
            <a:lvl1pPr marL="0" indent="0">
              <a:buNone/>
              <a:defRPr sz="1600" b="1">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6101101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2"/>
            <a:ext cx="2626784" cy="365125"/>
          </a:xfr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5" name="Text Placeholder 4">
            <a:extLst>
              <a:ext uri="{FF2B5EF4-FFF2-40B4-BE49-F238E27FC236}">
                <a16:creationId xmlns:a16="http://schemas.microsoft.com/office/drawing/2014/main" xmlns="" id="{104B3E9F-0453-4834-8A7A-23F04E481F52}"/>
              </a:ext>
            </a:extLst>
          </p:cNvPr>
          <p:cNvSpPr>
            <a:spLocks noGrp="1"/>
          </p:cNvSpPr>
          <p:nvPr>
            <p:ph type="body" sz="quarter" idx="13"/>
          </p:nvPr>
        </p:nvSpPr>
        <p:spPr>
          <a:xfrm>
            <a:off x="958851" y="5419330"/>
            <a:ext cx="10278533" cy="313932"/>
          </a:xfrm>
        </p:spPr>
        <p:txBody>
          <a:bodyPr>
            <a:spAutoFit/>
          </a:bodyPr>
          <a:lstStyle>
            <a:lvl1pPr marL="0" indent="0">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8" name="Text Placeholder 7">
            <a:extLst>
              <a:ext uri="{FF2B5EF4-FFF2-40B4-BE49-F238E27FC236}">
                <a16:creationId xmlns:a16="http://schemas.microsoft.com/office/drawing/2014/main" xmlns="" id="{4C9B3F73-B5FA-4CCD-ABDD-04D34F92C76A}"/>
              </a:ext>
            </a:extLst>
          </p:cNvPr>
          <p:cNvSpPr>
            <a:spLocks noGrp="1"/>
          </p:cNvSpPr>
          <p:nvPr>
            <p:ph type="body" sz="quarter" idx="14"/>
          </p:nvPr>
        </p:nvSpPr>
        <p:spPr>
          <a:xfrm>
            <a:off x="954617" y="5895818"/>
            <a:ext cx="10282767" cy="313932"/>
          </a:xfrm>
        </p:spPr>
        <p:txBody>
          <a:bodyPr>
            <a:sp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8237024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3DCF1B99-FD6A-4942-AF7B-A8CFA01D6CBC}" type="datetimeFigureOut">
              <a:rPr lang="en-GB">
                <a:solidFill>
                  <a:prstClr val="black"/>
                </a:solidFill>
              </a:rPr>
              <a:pPr defTabSz="457200"/>
              <a:t>18/09/2018</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1FF84E9-75A2-4AF1-9138-CED8E87BB3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047567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457200"/>
            <a:fld id="{3DCF1B99-FD6A-4942-AF7B-A8CFA01D6CBC}" type="datetimeFigureOut">
              <a:rPr lang="en-GB">
                <a:solidFill>
                  <a:prstClr val="black"/>
                </a:solidFill>
              </a:rPr>
              <a:pPr defTabSz="457200"/>
              <a:t>18/09/2018</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1FF84E9-75A2-4AF1-9138-CED8E87BB3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99078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18FE4-AB36-48BA-A2D6-4170D2F1B119}" type="datetimeFigureOut">
              <a:rPr lang="en-US" smtClean="0"/>
              <a:t>18/09/2018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7212B-92F3-4213-A424-D431F8DA4EFA}" type="slidenum">
              <a:rPr lang="en-US" smtClean="0"/>
              <a:t>‹#›</a:t>
            </a:fld>
            <a:endParaRPr lang="en-US"/>
          </a:p>
        </p:txBody>
      </p:sp>
    </p:spTree>
    <p:extLst>
      <p:ext uri="{BB962C8B-B14F-4D97-AF65-F5344CB8AC3E}">
        <p14:creationId xmlns:p14="http://schemas.microsoft.com/office/powerpoint/2010/main" val="235746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318FE4-AB36-48BA-A2D6-4170D2F1B119}" type="datetimeFigureOut">
              <a:rPr lang="en-US" smtClean="0"/>
              <a:t>18/09/2018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7212B-92F3-4213-A424-D431F8DA4EFA}" type="slidenum">
              <a:rPr lang="en-US" smtClean="0"/>
              <a:t>‹#›</a:t>
            </a:fld>
            <a:endParaRPr lang="en-US"/>
          </a:p>
        </p:txBody>
      </p:sp>
    </p:spTree>
    <p:extLst>
      <p:ext uri="{BB962C8B-B14F-4D97-AF65-F5344CB8AC3E}">
        <p14:creationId xmlns:p14="http://schemas.microsoft.com/office/powerpoint/2010/main" val="360661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318FE4-AB36-48BA-A2D6-4170D2F1B119}" type="datetimeFigureOut">
              <a:rPr lang="en-US" smtClean="0"/>
              <a:t>18/09/2018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A7212B-92F3-4213-A424-D431F8DA4EFA}" type="slidenum">
              <a:rPr lang="en-US" smtClean="0"/>
              <a:t>‹#›</a:t>
            </a:fld>
            <a:endParaRPr lang="en-US"/>
          </a:p>
        </p:txBody>
      </p:sp>
    </p:spTree>
    <p:extLst>
      <p:ext uri="{BB962C8B-B14F-4D97-AF65-F5344CB8AC3E}">
        <p14:creationId xmlns:p14="http://schemas.microsoft.com/office/powerpoint/2010/main" val="148907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318FE4-AB36-48BA-A2D6-4170D2F1B119}" type="datetimeFigureOut">
              <a:rPr lang="en-US" smtClean="0"/>
              <a:t>18/09/2018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A7212B-92F3-4213-A424-D431F8DA4EFA}" type="slidenum">
              <a:rPr lang="en-US" smtClean="0"/>
              <a:t>‹#›</a:t>
            </a:fld>
            <a:endParaRPr lang="en-US"/>
          </a:p>
        </p:txBody>
      </p:sp>
    </p:spTree>
    <p:extLst>
      <p:ext uri="{BB962C8B-B14F-4D97-AF65-F5344CB8AC3E}">
        <p14:creationId xmlns:p14="http://schemas.microsoft.com/office/powerpoint/2010/main" val="73565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18FE4-AB36-48BA-A2D6-4170D2F1B119}" type="datetimeFigureOut">
              <a:rPr lang="en-US" smtClean="0"/>
              <a:t>18/09/2018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A7212B-92F3-4213-A424-D431F8DA4EFA}" type="slidenum">
              <a:rPr lang="en-US" smtClean="0"/>
              <a:t>‹#›</a:t>
            </a:fld>
            <a:endParaRPr lang="en-US"/>
          </a:p>
        </p:txBody>
      </p:sp>
    </p:spTree>
    <p:extLst>
      <p:ext uri="{BB962C8B-B14F-4D97-AF65-F5344CB8AC3E}">
        <p14:creationId xmlns:p14="http://schemas.microsoft.com/office/powerpoint/2010/main" val="70179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18FE4-AB36-48BA-A2D6-4170D2F1B119}" type="datetimeFigureOut">
              <a:rPr lang="en-US" smtClean="0"/>
              <a:t>18/09/2018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7212B-92F3-4213-A424-D431F8DA4EFA}" type="slidenum">
              <a:rPr lang="en-US" smtClean="0"/>
              <a:t>‹#›</a:t>
            </a:fld>
            <a:endParaRPr lang="en-US"/>
          </a:p>
        </p:txBody>
      </p:sp>
    </p:spTree>
    <p:extLst>
      <p:ext uri="{BB962C8B-B14F-4D97-AF65-F5344CB8AC3E}">
        <p14:creationId xmlns:p14="http://schemas.microsoft.com/office/powerpoint/2010/main" val="187059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18FE4-AB36-48BA-A2D6-4170D2F1B119}" type="datetimeFigureOut">
              <a:rPr lang="en-US" smtClean="0"/>
              <a:t>18/09/2018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7212B-92F3-4213-A424-D431F8DA4EFA}" type="slidenum">
              <a:rPr lang="en-US" smtClean="0"/>
              <a:t>‹#›</a:t>
            </a:fld>
            <a:endParaRPr lang="en-US"/>
          </a:p>
        </p:txBody>
      </p:sp>
    </p:spTree>
    <p:extLst>
      <p:ext uri="{BB962C8B-B14F-4D97-AF65-F5344CB8AC3E}">
        <p14:creationId xmlns:p14="http://schemas.microsoft.com/office/powerpoint/2010/main" val="17582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18FE4-AB36-48BA-A2D6-4170D2F1B119}" type="datetimeFigureOut">
              <a:rPr lang="en-US" smtClean="0"/>
              <a:t>18/09/2018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7212B-92F3-4213-A424-D431F8DA4EFA}" type="slidenum">
              <a:rPr lang="en-US" smtClean="0"/>
              <a:t>‹#›</a:t>
            </a:fld>
            <a:endParaRPr lang="en-US"/>
          </a:p>
        </p:txBody>
      </p:sp>
    </p:spTree>
    <p:extLst>
      <p:ext uri="{BB962C8B-B14F-4D97-AF65-F5344CB8AC3E}">
        <p14:creationId xmlns:p14="http://schemas.microsoft.com/office/powerpoint/2010/main" val="1589294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3F0B5DE-D8A4-4DD9-9E9F-21185395E411}"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6992142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459">
          <p15:clr>
            <a:srgbClr val="FDE53C"/>
          </p15:clr>
        </p15:guide>
        <p15:guide id="2" orient="horz" pos="3869">
          <p15:clr>
            <a:srgbClr val="FDE53C"/>
          </p15:clr>
        </p15:guide>
        <p15:guide id="3" pos="604">
          <p15:clr>
            <a:srgbClr val="FDE53C"/>
          </p15:clr>
        </p15:guide>
        <p15:guide id="4" pos="7079">
          <p15:clr>
            <a:srgbClr val="FDE53C"/>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mailto:tef@officeforstudents.org" TargetMode="External"/><Relationship Id="rId2" Type="http://schemas.openxmlformats.org/officeDocument/2006/relationships/hyperlink" Target="mailto:tefmetrics@officeforstudents.org" TargetMode="Externa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hyperlink" Target="mailto:tef.queries@education.gov.uk"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mailto:vikki.forsyth@officeforstudents.org.uk"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C9626A-9F6F-4712-B3FF-03E6CC30A2CF}"/>
              </a:ext>
            </a:extLst>
          </p:cNvPr>
          <p:cNvSpPr>
            <a:spLocks noGrp="1"/>
          </p:cNvSpPr>
          <p:nvPr>
            <p:ph type="ctrTitle"/>
          </p:nvPr>
        </p:nvSpPr>
        <p:spPr>
          <a:xfrm>
            <a:off x="960000" y="1399096"/>
            <a:ext cx="6599040" cy="2077492"/>
          </a:xfrm>
        </p:spPr>
        <p:txBody>
          <a:bodyPr wrap="square" anchor="t" anchorCtr="0">
            <a:spAutoFit/>
          </a:bodyPr>
          <a:lstStyle/>
          <a:p>
            <a:pPr>
              <a:lnSpc>
                <a:spcPts val="5400"/>
              </a:lnSpc>
              <a:spcBef>
                <a:spcPts val="0"/>
              </a:spcBef>
            </a:pPr>
            <a:r>
              <a:rPr lang="en-GB" dirty="0" smtClean="0">
                <a:latin typeface="Arial" panose="020B0604020202020204" pitchFamily="34" charset="0"/>
                <a:cs typeface="Arial" panose="020B0604020202020204" pitchFamily="34" charset="0"/>
              </a:rPr>
              <a:t>Subject Pilot</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Teaching Excellence and Student Outcomes Framework (TEF)</a:t>
            </a:r>
            <a:endParaRPr lang="en-GB" sz="1800" b="0" dirty="0">
              <a:latin typeface="Arial" panose="020B0604020202020204" pitchFamily="34" charset="0"/>
              <a:cs typeface="Arial" panose="020B0604020202020204" pitchFamily="34" charset="0"/>
            </a:endParaRPr>
          </a:p>
        </p:txBody>
      </p:sp>
      <p:sp>
        <p:nvSpPr>
          <p:cNvPr id="2" name="TextBox 1"/>
          <p:cNvSpPr txBox="1"/>
          <p:nvPr/>
        </p:nvSpPr>
        <p:spPr>
          <a:xfrm>
            <a:off x="1095270" y="4325571"/>
            <a:ext cx="5315578" cy="2051844"/>
          </a:xfrm>
          <a:prstGeom prst="rect">
            <a:avLst/>
          </a:prstGeom>
          <a:noFill/>
        </p:spPr>
        <p:txBody>
          <a:bodyPr wrap="square" lIns="0" tIns="0" rIns="0" bIns="0" rtlCol="0" anchor="b" anchorCtr="0">
            <a:spAutoFit/>
          </a:bodyPr>
          <a:lstStyle/>
          <a:p>
            <a:pPr>
              <a:lnSpc>
                <a:spcPts val="3600"/>
              </a:lnSpc>
              <a:spcAft>
                <a:spcPts val="600"/>
              </a:spcAft>
            </a:pPr>
            <a:r>
              <a:rPr lang="en-GB" sz="3200" dirty="0" smtClean="0">
                <a:solidFill>
                  <a:schemeClr val="bg1"/>
                </a:solidFill>
              </a:rPr>
              <a:t>Dr Vikki Forsyth</a:t>
            </a:r>
          </a:p>
          <a:p>
            <a:pPr>
              <a:lnSpc>
                <a:spcPts val="2800"/>
              </a:lnSpc>
              <a:spcAft>
                <a:spcPts val="600"/>
              </a:spcAft>
            </a:pPr>
            <a:r>
              <a:rPr lang="en-GB" sz="2400" dirty="0" smtClean="0">
                <a:solidFill>
                  <a:schemeClr val="bg1"/>
                </a:solidFill>
              </a:rPr>
              <a:t>TEF Project Officer</a:t>
            </a:r>
            <a:r>
              <a:rPr lang="en-GB" sz="2400" dirty="0">
                <a:solidFill>
                  <a:schemeClr val="bg1"/>
                </a:solidFill>
              </a:rPr>
              <a:t/>
            </a:r>
            <a:br>
              <a:rPr lang="en-GB" sz="2400" dirty="0">
                <a:solidFill>
                  <a:schemeClr val="bg1"/>
                </a:solidFill>
              </a:rPr>
            </a:br>
            <a:r>
              <a:rPr lang="en-GB" sz="2400" dirty="0">
                <a:solidFill>
                  <a:schemeClr val="bg1"/>
                </a:solidFill>
              </a:rPr>
              <a:t/>
            </a:r>
            <a:br>
              <a:rPr lang="en-GB" sz="2400" dirty="0">
                <a:solidFill>
                  <a:schemeClr val="bg1"/>
                </a:solidFill>
              </a:rPr>
            </a:br>
            <a:r>
              <a:rPr lang="en-GB" sz="2000" dirty="0" smtClean="0">
                <a:solidFill>
                  <a:schemeClr val="bg1"/>
                </a:solidFill>
              </a:rPr>
              <a:t>Heads of University Centres of Biomedical Sciences</a:t>
            </a:r>
          </a:p>
          <a:p>
            <a:pPr>
              <a:lnSpc>
                <a:spcPts val="2800"/>
              </a:lnSpc>
              <a:spcAft>
                <a:spcPts val="600"/>
              </a:spcAft>
            </a:pPr>
            <a:r>
              <a:rPr lang="en-GB" sz="2000" dirty="0" smtClean="0">
                <a:solidFill>
                  <a:schemeClr val="bg1"/>
                </a:solidFill>
              </a:rPr>
              <a:t>05 September 2018</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785" y="5584489"/>
            <a:ext cx="1252313" cy="847289"/>
          </a:xfrm>
          <a:prstGeom prst="rect">
            <a:avLst/>
          </a:prstGeom>
        </p:spPr>
      </p:pic>
    </p:spTree>
    <p:extLst>
      <p:ext uri="{BB962C8B-B14F-4D97-AF65-F5344CB8AC3E}">
        <p14:creationId xmlns:p14="http://schemas.microsoft.com/office/powerpoint/2010/main" val="1474339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t>2017-18 pilot findings</a:t>
            </a:r>
            <a:endParaRPr lang="en-GB" dirty="0"/>
          </a:p>
        </p:txBody>
      </p:sp>
      <p:sp>
        <p:nvSpPr>
          <p:cNvPr id="5" name="Content Placeholder 4">
            <a:extLst>
              <a:ext uri="{FF2B5EF4-FFF2-40B4-BE49-F238E27FC236}">
                <a16:creationId xmlns:a16="http://schemas.microsoft.com/office/drawing/2014/main" xmlns="" id="{5913D0A5-E92F-45C2-B48D-2F169E93158F}"/>
              </a:ext>
            </a:extLst>
          </p:cNvPr>
          <p:cNvSpPr>
            <a:spLocks noGrp="1"/>
          </p:cNvSpPr>
          <p:nvPr>
            <p:ph idx="1"/>
          </p:nvPr>
        </p:nvSpPr>
        <p:spPr>
          <a:xfrm>
            <a:off x="958850" y="1647959"/>
            <a:ext cx="10273149" cy="4028536"/>
          </a:xfrm>
        </p:spPr>
        <p:txBody>
          <a:bodyPr>
            <a:normAutofit/>
          </a:bodyPr>
          <a:lstStyle/>
          <a:p>
            <a:pPr lvl="1" indent="0">
              <a:buNone/>
            </a:pPr>
            <a:r>
              <a:rPr lang="en-GB" dirty="0" smtClean="0">
                <a:solidFill>
                  <a:srgbClr val="002554"/>
                </a:solidFill>
              </a:rPr>
              <a:t>A </a:t>
            </a:r>
            <a:r>
              <a:rPr lang="en-GB" dirty="0">
                <a:solidFill>
                  <a:srgbClr val="002554"/>
                </a:solidFill>
              </a:rPr>
              <a:t>r</a:t>
            </a:r>
            <a:r>
              <a:rPr lang="en-GB" dirty="0" smtClean="0">
                <a:solidFill>
                  <a:srgbClr val="002554"/>
                </a:solidFill>
              </a:rPr>
              <a:t>eport on the findings of the first year of pilots is expected in October 2018, as part of the Government response to the pilot, the consultation, and its commissioned student research.</a:t>
            </a:r>
            <a:endParaRPr lang="en-GB" dirty="0">
              <a:solidFill>
                <a:srgbClr val="00255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spTree>
    <p:extLst>
      <p:ext uri="{BB962C8B-B14F-4D97-AF65-F5344CB8AC3E}">
        <p14:creationId xmlns:p14="http://schemas.microsoft.com/office/powerpoint/2010/main" val="4108667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1A443E-8737-4FB9-B715-E5B30A8995B2}"/>
              </a:ext>
            </a:extLst>
          </p:cNvPr>
          <p:cNvSpPr>
            <a:spLocks noGrp="1"/>
          </p:cNvSpPr>
          <p:nvPr>
            <p:ph type="title"/>
          </p:nvPr>
        </p:nvSpPr>
        <p:spPr>
          <a:xfrm>
            <a:off x="831850" y="1709739"/>
            <a:ext cx="7751433" cy="1691008"/>
          </a:xfrm>
        </p:spPr>
        <p:txBody>
          <a:bodyPr/>
          <a:lstStyle/>
          <a:p>
            <a:r>
              <a:rPr lang="en-GB" dirty="0" smtClean="0"/>
              <a:t>2018-19 pilot:</a:t>
            </a:r>
            <a:br>
              <a:rPr lang="en-GB" dirty="0" smtClean="0"/>
            </a:br>
            <a:r>
              <a:rPr lang="en-GB" dirty="0" smtClean="0"/>
              <a:t>a look ahead</a:t>
            </a:r>
            <a:endParaRPr lang="en-GB" dirty="0"/>
          </a:p>
        </p:txBody>
      </p:sp>
    </p:spTree>
    <p:extLst>
      <p:ext uri="{BB962C8B-B14F-4D97-AF65-F5344CB8AC3E}">
        <p14:creationId xmlns:p14="http://schemas.microsoft.com/office/powerpoint/2010/main" val="1436955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t>2018-19 pilot: a look ahead</a:t>
            </a:r>
            <a:endParaRPr lang="en-GB" dirty="0"/>
          </a:p>
        </p:txBody>
      </p:sp>
      <p:sp>
        <p:nvSpPr>
          <p:cNvPr id="5" name="Content Placeholder 4">
            <a:extLst>
              <a:ext uri="{FF2B5EF4-FFF2-40B4-BE49-F238E27FC236}">
                <a16:creationId xmlns:a16="http://schemas.microsoft.com/office/drawing/2014/main" xmlns="" id="{5913D0A5-E92F-45C2-B48D-2F169E93158F}"/>
              </a:ext>
            </a:extLst>
          </p:cNvPr>
          <p:cNvSpPr>
            <a:spLocks noGrp="1"/>
          </p:cNvSpPr>
          <p:nvPr>
            <p:ph idx="1"/>
          </p:nvPr>
        </p:nvSpPr>
        <p:spPr>
          <a:xfrm>
            <a:off x="958850" y="1647959"/>
            <a:ext cx="10273149" cy="4028536"/>
          </a:xfrm>
        </p:spPr>
        <p:txBody>
          <a:bodyPr>
            <a:normAutofit/>
          </a:bodyPr>
          <a:lstStyle/>
          <a:p>
            <a:pPr lvl="1" indent="-360000"/>
            <a:r>
              <a:rPr lang="en-GB" dirty="0" smtClean="0">
                <a:solidFill>
                  <a:srgbClr val="002554"/>
                </a:solidFill>
              </a:rPr>
              <a:t>2018-19 pilot specification expected shortly after Government response</a:t>
            </a:r>
          </a:p>
          <a:p>
            <a:pPr lvl="1" indent="-360000"/>
            <a:r>
              <a:rPr lang="en-GB" dirty="0" smtClean="0">
                <a:solidFill>
                  <a:srgbClr val="002554"/>
                </a:solidFill>
              </a:rPr>
              <a:t>Specification is being co-developed with pilot providers and panellists</a:t>
            </a:r>
          </a:p>
          <a:p>
            <a:pPr lvl="1" indent="-360000"/>
            <a:r>
              <a:rPr lang="en-GB" dirty="0" smtClean="0">
                <a:solidFill>
                  <a:srgbClr val="002554"/>
                </a:solidFill>
              </a:rPr>
              <a:t>Both panellist recruitment and provider recruitment are currently underway.</a:t>
            </a:r>
          </a:p>
          <a:p>
            <a:pPr marL="1240200" lvl="3" indent="0">
              <a:buNone/>
            </a:pPr>
            <a:endParaRPr lang="en-GB" dirty="0" smtClean="0">
              <a:solidFill>
                <a:srgbClr val="00255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spTree>
    <p:extLst>
      <p:ext uri="{BB962C8B-B14F-4D97-AF65-F5344CB8AC3E}">
        <p14:creationId xmlns:p14="http://schemas.microsoft.com/office/powerpoint/2010/main" val="989040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t>Pilot timeline</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241708763"/>
              </p:ext>
            </p:extLst>
          </p:nvPr>
        </p:nvGraphicFramePr>
        <p:xfrm>
          <a:off x="958850" y="2988878"/>
          <a:ext cx="10670341" cy="1249812"/>
        </p:xfrm>
        <a:graphic>
          <a:graphicData uri="http://schemas.openxmlformats.org/drawingml/2006/table">
            <a:tbl>
              <a:tblPr firstRow="1" bandRow="1">
                <a:tableStyleId>{5C22544A-7EE6-4342-B048-85BDC9FD1C3A}</a:tableStyleId>
              </a:tblPr>
              <a:tblGrid>
                <a:gridCol w="970031"/>
                <a:gridCol w="970031"/>
                <a:gridCol w="970031"/>
                <a:gridCol w="973401"/>
                <a:gridCol w="985962"/>
                <a:gridCol w="950730"/>
                <a:gridCol w="970031"/>
                <a:gridCol w="970031"/>
                <a:gridCol w="970031"/>
                <a:gridCol w="970031"/>
                <a:gridCol w="970031"/>
              </a:tblGrid>
              <a:tr h="624906">
                <a:tc gridSpan="4">
                  <a:txBody>
                    <a:bodyPr/>
                    <a:lstStyle/>
                    <a:p>
                      <a:r>
                        <a:rPr lang="en-GB" dirty="0" smtClean="0">
                          <a:solidFill>
                            <a:schemeClr val="tx1"/>
                          </a:solidFill>
                        </a:rPr>
                        <a:t>2018</a:t>
                      </a:r>
                      <a:endParaRPr lang="en-US" dirty="0">
                        <a:solidFill>
                          <a:schemeClr val="tx1"/>
                        </a:solidFill>
                      </a:endParaRPr>
                    </a:p>
                  </a:txBody>
                  <a:tcPr>
                    <a:solidFill>
                      <a:srgbClr val="E7E8E9"/>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7">
                  <a:txBody>
                    <a:bodyPr/>
                    <a:lstStyle/>
                    <a:p>
                      <a:r>
                        <a:rPr lang="en-GB" dirty="0" smtClean="0">
                          <a:solidFill>
                            <a:schemeClr val="tx1"/>
                          </a:solidFill>
                        </a:rPr>
                        <a:t>2019</a:t>
                      </a:r>
                      <a:endParaRPr lang="en-US" dirty="0">
                        <a:solidFill>
                          <a:schemeClr val="tx1"/>
                        </a:solidFill>
                      </a:endParaRPr>
                    </a:p>
                  </a:txBody>
                  <a:tcPr>
                    <a:solidFill>
                      <a:srgbClr val="E7E8E9"/>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24906">
                <a:tc>
                  <a:txBody>
                    <a:bodyPr/>
                    <a:lstStyle/>
                    <a:p>
                      <a:r>
                        <a:rPr lang="en-GB" dirty="0" smtClean="0"/>
                        <a:t>Sept</a:t>
                      </a:r>
                      <a:endParaRPr lang="en-US" dirty="0"/>
                    </a:p>
                  </a:txBody>
                  <a:tcPr>
                    <a:solidFill>
                      <a:srgbClr val="E7E8E9"/>
                    </a:solidFill>
                  </a:tcPr>
                </a:tc>
                <a:tc>
                  <a:txBody>
                    <a:bodyPr/>
                    <a:lstStyle/>
                    <a:p>
                      <a:r>
                        <a:rPr lang="en-GB" dirty="0" smtClean="0"/>
                        <a:t>Oct</a:t>
                      </a:r>
                      <a:endParaRPr lang="en-US" dirty="0"/>
                    </a:p>
                  </a:txBody>
                  <a:tcPr>
                    <a:solidFill>
                      <a:srgbClr val="E7E8E9"/>
                    </a:solidFill>
                  </a:tcPr>
                </a:tc>
                <a:tc>
                  <a:txBody>
                    <a:bodyPr/>
                    <a:lstStyle/>
                    <a:p>
                      <a:r>
                        <a:rPr lang="en-GB" dirty="0" smtClean="0"/>
                        <a:t>Nov</a:t>
                      </a:r>
                      <a:endParaRPr lang="en-US" dirty="0"/>
                    </a:p>
                  </a:txBody>
                  <a:tcPr>
                    <a:solidFill>
                      <a:srgbClr val="E7E8E9"/>
                    </a:solidFill>
                  </a:tcPr>
                </a:tc>
                <a:tc>
                  <a:txBody>
                    <a:bodyPr/>
                    <a:lstStyle/>
                    <a:p>
                      <a:r>
                        <a:rPr lang="en-GB" dirty="0" smtClean="0"/>
                        <a:t>Dec</a:t>
                      </a:r>
                      <a:endParaRPr lang="en-US" dirty="0"/>
                    </a:p>
                  </a:txBody>
                  <a:tcPr>
                    <a:solidFill>
                      <a:srgbClr val="E7E8E9"/>
                    </a:solidFill>
                  </a:tcPr>
                </a:tc>
                <a:tc>
                  <a:txBody>
                    <a:bodyPr/>
                    <a:lstStyle/>
                    <a:p>
                      <a:r>
                        <a:rPr lang="en-GB" dirty="0" smtClean="0"/>
                        <a:t>Jan</a:t>
                      </a:r>
                      <a:endParaRPr lang="en-US" dirty="0"/>
                    </a:p>
                  </a:txBody>
                  <a:tcPr>
                    <a:solidFill>
                      <a:srgbClr val="E7E8E9"/>
                    </a:solidFill>
                  </a:tcPr>
                </a:tc>
                <a:tc>
                  <a:txBody>
                    <a:bodyPr/>
                    <a:lstStyle/>
                    <a:p>
                      <a:r>
                        <a:rPr lang="en-GB" dirty="0" smtClean="0"/>
                        <a:t>Feb</a:t>
                      </a:r>
                      <a:endParaRPr lang="en-US" dirty="0"/>
                    </a:p>
                  </a:txBody>
                  <a:tcPr>
                    <a:solidFill>
                      <a:srgbClr val="E7E8E9"/>
                    </a:solidFill>
                  </a:tcPr>
                </a:tc>
                <a:tc>
                  <a:txBody>
                    <a:bodyPr/>
                    <a:lstStyle/>
                    <a:p>
                      <a:r>
                        <a:rPr lang="en-GB" dirty="0" smtClean="0"/>
                        <a:t>Mar</a:t>
                      </a:r>
                      <a:endParaRPr lang="en-US" dirty="0"/>
                    </a:p>
                  </a:txBody>
                  <a:tcPr>
                    <a:solidFill>
                      <a:srgbClr val="E7E8E9"/>
                    </a:solidFill>
                  </a:tcPr>
                </a:tc>
                <a:tc>
                  <a:txBody>
                    <a:bodyPr/>
                    <a:lstStyle/>
                    <a:p>
                      <a:r>
                        <a:rPr lang="en-GB" dirty="0" smtClean="0"/>
                        <a:t>Apr</a:t>
                      </a:r>
                      <a:endParaRPr lang="en-US" dirty="0"/>
                    </a:p>
                  </a:txBody>
                  <a:tcPr>
                    <a:solidFill>
                      <a:srgbClr val="E7E8E9"/>
                    </a:solidFill>
                  </a:tcPr>
                </a:tc>
                <a:tc>
                  <a:txBody>
                    <a:bodyPr/>
                    <a:lstStyle/>
                    <a:p>
                      <a:r>
                        <a:rPr lang="en-GB" dirty="0" smtClean="0"/>
                        <a:t>May</a:t>
                      </a:r>
                      <a:endParaRPr lang="en-US" dirty="0"/>
                    </a:p>
                  </a:txBody>
                  <a:tcPr>
                    <a:solidFill>
                      <a:srgbClr val="E7E8E9"/>
                    </a:solidFill>
                  </a:tcPr>
                </a:tc>
                <a:tc>
                  <a:txBody>
                    <a:bodyPr/>
                    <a:lstStyle/>
                    <a:p>
                      <a:r>
                        <a:rPr lang="en-GB" dirty="0" smtClean="0"/>
                        <a:t>June</a:t>
                      </a:r>
                      <a:endParaRPr lang="en-US" dirty="0"/>
                    </a:p>
                  </a:txBody>
                  <a:tcPr>
                    <a:solidFill>
                      <a:srgbClr val="E7E8E9"/>
                    </a:solidFill>
                  </a:tcPr>
                </a:tc>
                <a:tc>
                  <a:txBody>
                    <a:bodyPr/>
                    <a:lstStyle/>
                    <a:p>
                      <a:r>
                        <a:rPr lang="en-GB" dirty="0" smtClean="0"/>
                        <a:t>July</a:t>
                      </a:r>
                      <a:endParaRPr lang="en-US" dirty="0"/>
                    </a:p>
                  </a:txBody>
                  <a:tcPr>
                    <a:solidFill>
                      <a:srgbClr val="E7E8E9"/>
                    </a:solidFill>
                  </a:tcPr>
                </a:tc>
              </a:tr>
            </a:tbl>
          </a:graphicData>
        </a:graphic>
      </p:graphicFrame>
      <p:cxnSp>
        <p:nvCxnSpPr>
          <p:cNvPr id="17" name="Straight Arrow Connector 16"/>
          <p:cNvCxnSpPr/>
          <p:nvPr/>
        </p:nvCxnSpPr>
        <p:spPr>
          <a:xfrm flipH="1">
            <a:off x="2173387" y="4238690"/>
            <a:ext cx="5270" cy="73373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25817" y="4865209"/>
            <a:ext cx="2572472" cy="1200329"/>
          </a:xfrm>
          <a:prstGeom prst="rect">
            <a:avLst/>
          </a:prstGeom>
          <a:noFill/>
        </p:spPr>
        <p:txBody>
          <a:bodyPr wrap="square" rtlCol="0">
            <a:spAutoFit/>
          </a:bodyPr>
          <a:lstStyle/>
          <a:p>
            <a:r>
              <a:rPr lang="en-GB" dirty="0" smtClean="0">
                <a:solidFill>
                  <a:srgbClr val="002554"/>
                </a:solidFill>
              </a:rPr>
              <a:t>Government response published</a:t>
            </a:r>
          </a:p>
          <a:p>
            <a:r>
              <a:rPr lang="en-GB" dirty="0" smtClean="0">
                <a:solidFill>
                  <a:srgbClr val="002554"/>
                </a:solidFill>
              </a:rPr>
              <a:t>2018-19 pilot specification published</a:t>
            </a:r>
          </a:p>
        </p:txBody>
      </p:sp>
      <p:cxnSp>
        <p:nvCxnSpPr>
          <p:cNvPr id="20" name="Straight Arrow Connector 19"/>
          <p:cNvCxnSpPr/>
          <p:nvPr/>
        </p:nvCxnSpPr>
        <p:spPr>
          <a:xfrm flipV="1">
            <a:off x="2848709" y="2752096"/>
            <a:ext cx="5809" cy="89575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528515" y="4477290"/>
            <a:ext cx="7935402" cy="239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98289" y="4624213"/>
            <a:ext cx="3538330" cy="369332"/>
          </a:xfrm>
          <a:prstGeom prst="rect">
            <a:avLst/>
          </a:prstGeom>
          <a:noFill/>
        </p:spPr>
        <p:txBody>
          <a:bodyPr wrap="square" rtlCol="0">
            <a:spAutoFit/>
          </a:bodyPr>
          <a:lstStyle/>
          <a:p>
            <a:r>
              <a:rPr lang="en-GB" dirty="0" smtClean="0">
                <a:solidFill>
                  <a:schemeClr val="accent1"/>
                </a:solidFill>
              </a:rPr>
              <a:t>Second year of subject pilot</a:t>
            </a:r>
            <a:endParaRPr lang="en-GB" dirty="0">
              <a:solidFill>
                <a:schemeClr val="accent1"/>
              </a:solidFill>
            </a:endParaRPr>
          </a:p>
        </p:txBody>
      </p:sp>
      <p:cxnSp>
        <p:nvCxnSpPr>
          <p:cNvPr id="29" name="Straight Arrow Connector 28"/>
          <p:cNvCxnSpPr/>
          <p:nvPr/>
        </p:nvCxnSpPr>
        <p:spPr>
          <a:xfrm flipV="1">
            <a:off x="1297044" y="1828799"/>
            <a:ext cx="0" cy="178498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58741" y="1525271"/>
            <a:ext cx="3198311" cy="646331"/>
          </a:xfrm>
          <a:prstGeom prst="rect">
            <a:avLst/>
          </a:prstGeom>
          <a:noFill/>
        </p:spPr>
        <p:txBody>
          <a:bodyPr wrap="none" rtlCol="0">
            <a:spAutoFit/>
          </a:bodyPr>
          <a:lstStyle/>
          <a:p>
            <a:r>
              <a:rPr lang="en-GB" dirty="0" smtClean="0">
                <a:solidFill>
                  <a:schemeClr val="accent1"/>
                </a:solidFill>
              </a:rPr>
              <a:t>Expressions of Interest and</a:t>
            </a:r>
          </a:p>
          <a:p>
            <a:r>
              <a:rPr lang="en-GB" dirty="0">
                <a:solidFill>
                  <a:schemeClr val="accent1"/>
                </a:solidFill>
              </a:rPr>
              <a:t>	</a:t>
            </a:r>
            <a:r>
              <a:rPr lang="en-GB" dirty="0" smtClean="0">
                <a:solidFill>
                  <a:schemeClr val="accent1"/>
                </a:solidFill>
              </a:rPr>
              <a:t>development activity</a:t>
            </a:r>
            <a:endParaRPr lang="en-GB" dirty="0">
              <a:solidFill>
                <a:schemeClr val="accent1"/>
              </a:solidFill>
            </a:endParaRPr>
          </a:p>
        </p:txBody>
      </p:sp>
      <p:sp>
        <p:nvSpPr>
          <p:cNvPr id="2" name="TextBox 1"/>
          <p:cNvSpPr txBox="1"/>
          <p:nvPr/>
        </p:nvSpPr>
        <p:spPr>
          <a:xfrm>
            <a:off x="2727322" y="2459365"/>
            <a:ext cx="3454792" cy="369332"/>
          </a:xfrm>
          <a:prstGeom prst="rect">
            <a:avLst/>
          </a:prstGeom>
          <a:noFill/>
        </p:spPr>
        <p:txBody>
          <a:bodyPr wrap="none" rtlCol="0">
            <a:spAutoFit/>
          </a:bodyPr>
          <a:lstStyle/>
          <a:p>
            <a:r>
              <a:rPr lang="en-GB" dirty="0" smtClean="0">
                <a:solidFill>
                  <a:schemeClr val="accent3"/>
                </a:solidFill>
              </a:rPr>
              <a:t>2018-19 pilot providers selected</a:t>
            </a:r>
            <a:endParaRPr lang="en-GB" dirty="0">
              <a:solidFill>
                <a:schemeClr val="accent3"/>
              </a:solidFill>
            </a:endParaRPr>
          </a:p>
        </p:txBody>
      </p:sp>
      <p:cxnSp>
        <p:nvCxnSpPr>
          <p:cNvPr id="6" name="Straight Arrow Connector 5"/>
          <p:cNvCxnSpPr/>
          <p:nvPr/>
        </p:nvCxnSpPr>
        <p:spPr>
          <a:xfrm flipV="1">
            <a:off x="11227639" y="2640458"/>
            <a:ext cx="0" cy="9733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140593" y="2039193"/>
            <a:ext cx="1736373" cy="646331"/>
          </a:xfrm>
          <a:prstGeom prst="rect">
            <a:avLst/>
          </a:prstGeom>
          <a:noFill/>
        </p:spPr>
        <p:txBody>
          <a:bodyPr wrap="none" rtlCol="0">
            <a:spAutoFit/>
          </a:bodyPr>
          <a:lstStyle/>
          <a:p>
            <a:r>
              <a:rPr lang="en-GB" dirty="0" smtClean="0">
                <a:solidFill>
                  <a:schemeClr val="accent3"/>
                </a:solidFill>
              </a:rPr>
              <a:t>Final report on </a:t>
            </a:r>
          </a:p>
          <a:p>
            <a:r>
              <a:rPr lang="en-GB" dirty="0">
                <a:solidFill>
                  <a:schemeClr val="accent3"/>
                </a:solidFill>
              </a:rPr>
              <a:t>p</a:t>
            </a:r>
            <a:r>
              <a:rPr lang="en-GB" dirty="0" smtClean="0">
                <a:solidFill>
                  <a:schemeClr val="accent3"/>
                </a:solidFill>
              </a:rPr>
              <a:t>ilot to </a:t>
            </a:r>
            <a:r>
              <a:rPr lang="en-GB" dirty="0" err="1" smtClean="0">
                <a:solidFill>
                  <a:schemeClr val="accent3"/>
                </a:solidFill>
              </a:rPr>
              <a:t>DfE</a:t>
            </a:r>
            <a:r>
              <a:rPr lang="en-GB" dirty="0" smtClean="0"/>
              <a:t> </a:t>
            </a:r>
            <a:endParaRPr lang="en-GB" dirty="0"/>
          </a:p>
        </p:txBody>
      </p:sp>
    </p:spTree>
    <p:extLst>
      <p:ext uri="{BB962C8B-B14F-4D97-AF65-F5344CB8AC3E}">
        <p14:creationId xmlns:p14="http://schemas.microsoft.com/office/powerpoint/2010/main" val="18025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t>Pilot timeline</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241708763"/>
              </p:ext>
            </p:extLst>
          </p:nvPr>
        </p:nvGraphicFramePr>
        <p:xfrm>
          <a:off x="958850" y="2988878"/>
          <a:ext cx="10670341" cy="1249812"/>
        </p:xfrm>
        <a:graphic>
          <a:graphicData uri="http://schemas.openxmlformats.org/drawingml/2006/table">
            <a:tbl>
              <a:tblPr firstRow="1" bandRow="1">
                <a:tableStyleId>{5C22544A-7EE6-4342-B048-85BDC9FD1C3A}</a:tableStyleId>
              </a:tblPr>
              <a:tblGrid>
                <a:gridCol w="970031"/>
                <a:gridCol w="970031"/>
                <a:gridCol w="970031"/>
                <a:gridCol w="973401"/>
                <a:gridCol w="985962"/>
                <a:gridCol w="950730"/>
                <a:gridCol w="970031"/>
                <a:gridCol w="970031"/>
                <a:gridCol w="970031"/>
                <a:gridCol w="970031"/>
                <a:gridCol w="970031"/>
              </a:tblGrid>
              <a:tr h="624906">
                <a:tc gridSpan="4">
                  <a:txBody>
                    <a:bodyPr/>
                    <a:lstStyle/>
                    <a:p>
                      <a:r>
                        <a:rPr lang="en-GB" dirty="0" smtClean="0">
                          <a:solidFill>
                            <a:schemeClr val="tx1"/>
                          </a:solidFill>
                        </a:rPr>
                        <a:t>2018</a:t>
                      </a:r>
                      <a:endParaRPr lang="en-US" dirty="0">
                        <a:solidFill>
                          <a:schemeClr val="tx1"/>
                        </a:solidFill>
                      </a:endParaRPr>
                    </a:p>
                  </a:txBody>
                  <a:tcPr>
                    <a:solidFill>
                      <a:srgbClr val="E7E8E9"/>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7">
                  <a:txBody>
                    <a:bodyPr/>
                    <a:lstStyle/>
                    <a:p>
                      <a:r>
                        <a:rPr lang="en-GB" dirty="0" smtClean="0">
                          <a:solidFill>
                            <a:schemeClr val="tx1"/>
                          </a:solidFill>
                        </a:rPr>
                        <a:t>2019</a:t>
                      </a:r>
                      <a:endParaRPr lang="en-US" dirty="0">
                        <a:solidFill>
                          <a:schemeClr val="tx1"/>
                        </a:solidFill>
                      </a:endParaRPr>
                    </a:p>
                  </a:txBody>
                  <a:tcPr>
                    <a:solidFill>
                      <a:srgbClr val="E7E8E9"/>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24906">
                <a:tc>
                  <a:txBody>
                    <a:bodyPr/>
                    <a:lstStyle/>
                    <a:p>
                      <a:r>
                        <a:rPr lang="en-GB" dirty="0" smtClean="0"/>
                        <a:t>Sept</a:t>
                      </a:r>
                      <a:endParaRPr lang="en-US" dirty="0"/>
                    </a:p>
                  </a:txBody>
                  <a:tcPr>
                    <a:solidFill>
                      <a:srgbClr val="E7E8E9"/>
                    </a:solidFill>
                  </a:tcPr>
                </a:tc>
                <a:tc>
                  <a:txBody>
                    <a:bodyPr/>
                    <a:lstStyle/>
                    <a:p>
                      <a:r>
                        <a:rPr lang="en-GB" dirty="0" smtClean="0"/>
                        <a:t>Oct</a:t>
                      </a:r>
                      <a:endParaRPr lang="en-US" dirty="0"/>
                    </a:p>
                  </a:txBody>
                  <a:tcPr>
                    <a:solidFill>
                      <a:srgbClr val="E7E8E9"/>
                    </a:solidFill>
                  </a:tcPr>
                </a:tc>
                <a:tc>
                  <a:txBody>
                    <a:bodyPr/>
                    <a:lstStyle/>
                    <a:p>
                      <a:r>
                        <a:rPr lang="en-GB" dirty="0" smtClean="0"/>
                        <a:t>Nov</a:t>
                      </a:r>
                      <a:endParaRPr lang="en-US" dirty="0"/>
                    </a:p>
                  </a:txBody>
                  <a:tcPr>
                    <a:solidFill>
                      <a:srgbClr val="E7E8E9"/>
                    </a:solidFill>
                  </a:tcPr>
                </a:tc>
                <a:tc>
                  <a:txBody>
                    <a:bodyPr/>
                    <a:lstStyle/>
                    <a:p>
                      <a:r>
                        <a:rPr lang="en-GB" dirty="0" smtClean="0"/>
                        <a:t>Dec</a:t>
                      </a:r>
                      <a:endParaRPr lang="en-US" dirty="0"/>
                    </a:p>
                  </a:txBody>
                  <a:tcPr>
                    <a:solidFill>
                      <a:srgbClr val="E7E8E9"/>
                    </a:solidFill>
                  </a:tcPr>
                </a:tc>
                <a:tc>
                  <a:txBody>
                    <a:bodyPr/>
                    <a:lstStyle/>
                    <a:p>
                      <a:r>
                        <a:rPr lang="en-GB" dirty="0" smtClean="0"/>
                        <a:t>Jan</a:t>
                      </a:r>
                      <a:endParaRPr lang="en-US" dirty="0"/>
                    </a:p>
                  </a:txBody>
                  <a:tcPr>
                    <a:solidFill>
                      <a:srgbClr val="E7E8E9"/>
                    </a:solidFill>
                  </a:tcPr>
                </a:tc>
                <a:tc>
                  <a:txBody>
                    <a:bodyPr/>
                    <a:lstStyle/>
                    <a:p>
                      <a:r>
                        <a:rPr lang="en-GB" dirty="0" smtClean="0"/>
                        <a:t>Feb</a:t>
                      </a:r>
                      <a:endParaRPr lang="en-US" dirty="0"/>
                    </a:p>
                  </a:txBody>
                  <a:tcPr>
                    <a:solidFill>
                      <a:srgbClr val="E7E8E9"/>
                    </a:solidFill>
                  </a:tcPr>
                </a:tc>
                <a:tc>
                  <a:txBody>
                    <a:bodyPr/>
                    <a:lstStyle/>
                    <a:p>
                      <a:r>
                        <a:rPr lang="en-GB" dirty="0" smtClean="0"/>
                        <a:t>Mar</a:t>
                      </a:r>
                      <a:endParaRPr lang="en-US" dirty="0"/>
                    </a:p>
                  </a:txBody>
                  <a:tcPr>
                    <a:solidFill>
                      <a:srgbClr val="E7E8E9"/>
                    </a:solidFill>
                  </a:tcPr>
                </a:tc>
                <a:tc>
                  <a:txBody>
                    <a:bodyPr/>
                    <a:lstStyle/>
                    <a:p>
                      <a:r>
                        <a:rPr lang="en-GB" dirty="0" smtClean="0"/>
                        <a:t>Apr</a:t>
                      </a:r>
                      <a:endParaRPr lang="en-US" dirty="0"/>
                    </a:p>
                  </a:txBody>
                  <a:tcPr>
                    <a:solidFill>
                      <a:srgbClr val="E7E8E9"/>
                    </a:solidFill>
                  </a:tcPr>
                </a:tc>
                <a:tc>
                  <a:txBody>
                    <a:bodyPr/>
                    <a:lstStyle/>
                    <a:p>
                      <a:r>
                        <a:rPr lang="en-GB" dirty="0" smtClean="0"/>
                        <a:t>May</a:t>
                      </a:r>
                      <a:endParaRPr lang="en-US" dirty="0"/>
                    </a:p>
                  </a:txBody>
                  <a:tcPr>
                    <a:solidFill>
                      <a:srgbClr val="E7E8E9"/>
                    </a:solidFill>
                  </a:tcPr>
                </a:tc>
                <a:tc>
                  <a:txBody>
                    <a:bodyPr/>
                    <a:lstStyle/>
                    <a:p>
                      <a:r>
                        <a:rPr lang="en-GB" dirty="0" smtClean="0"/>
                        <a:t>June</a:t>
                      </a:r>
                      <a:endParaRPr lang="en-US" dirty="0"/>
                    </a:p>
                  </a:txBody>
                  <a:tcPr>
                    <a:solidFill>
                      <a:srgbClr val="E7E8E9"/>
                    </a:solidFill>
                  </a:tcPr>
                </a:tc>
                <a:tc>
                  <a:txBody>
                    <a:bodyPr/>
                    <a:lstStyle/>
                    <a:p>
                      <a:r>
                        <a:rPr lang="en-GB" dirty="0" smtClean="0"/>
                        <a:t>July</a:t>
                      </a:r>
                      <a:endParaRPr lang="en-US" dirty="0"/>
                    </a:p>
                  </a:txBody>
                  <a:tcPr>
                    <a:solidFill>
                      <a:srgbClr val="E7E8E9"/>
                    </a:solidFill>
                  </a:tcPr>
                </a:tc>
              </a:tr>
            </a:tbl>
          </a:graphicData>
        </a:graphic>
      </p:graphicFrame>
      <p:cxnSp>
        <p:nvCxnSpPr>
          <p:cNvPr id="14" name="Straight Arrow Connector 13"/>
          <p:cNvCxnSpPr/>
          <p:nvPr/>
        </p:nvCxnSpPr>
        <p:spPr>
          <a:xfrm flipV="1">
            <a:off x="11430000" y="2643845"/>
            <a:ext cx="0" cy="97155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871450" y="2061153"/>
            <a:ext cx="2111277" cy="646331"/>
          </a:xfrm>
          <a:prstGeom prst="rect">
            <a:avLst/>
          </a:prstGeom>
          <a:noFill/>
        </p:spPr>
        <p:txBody>
          <a:bodyPr wrap="square" rtlCol="0">
            <a:spAutoFit/>
          </a:bodyPr>
          <a:lstStyle/>
          <a:p>
            <a:r>
              <a:rPr lang="en-GB" dirty="0" smtClean="0">
                <a:solidFill>
                  <a:srgbClr val="002554"/>
                </a:solidFill>
              </a:rPr>
              <a:t>Final report on pilot to </a:t>
            </a:r>
            <a:r>
              <a:rPr lang="en-GB" dirty="0" err="1" smtClean="0">
                <a:solidFill>
                  <a:srgbClr val="002554"/>
                </a:solidFill>
              </a:rPr>
              <a:t>DfE</a:t>
            </a:r>
            <a:endParaRPr lang="en-US" dirty="0">
              <a:solidFill>
                <a:srgbClr val="002554"/>
              </a:solidFill>
            </a:endParaRPr>
          </a:p>
        </p:txBody>
      </p:sp>
      <p:cxnSp>
        <p:nvCxnSpPr>
          <p:cNvPr id="17" name="Straight Arrow Connector 16"/>
          <p:cNvCxnSpPr/>
          <p:nvPr/>
        </p:nvCxnSpPr>
        <p:spPr>
          <a:xfrm>
            <a:off x="2822714" y="4238690"/>
            <a:ext cx="5107" cy="92170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94012" y="5077149"/>
            <a:ext cx="2572472" cy="646331"/>
          </a:xfrm>
          <a:prstGeom prst="rect">
            <a:avLst/>
          </a:prstGeom>
          <a:noFill/>
        </p:spPr>
        <p:txBody>
          <a:bodyPr wrap="square" rtlCol="0">
            <a:spAutoFit/>
          </a:bodyPr>
          <a:lstStyle/>
          <a:p>
            <a:r>
              <a:rPr lang="en-GB" dirty="0" smtClean="0">
                <a:solidFill>
                  <a:srgbClr val="002554"/>
                </a:solidFill>
              </a:rPr>
              <a:t>Pilot participants selected</a:t>
            </a:r>
          </a:p>
        </p:txBody>
      </p:sp>
      <p:cxnSp>
        <p:nvCxnSpPr>
          <p:cNvPr id="9" name="Straight Arrow Connector 8"/>
          <p:cNvCxnSpPr/>
          <p:nvPr/>
        </p:nvCxnSpPr>
        <p:spPr>
          <a:xfrm>
            <a:off x="3260035" y="4238690"/>
            <a:ext cx="0" cy="469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679096" y="4238690"/>
            <a:ext cx="7951" cy="5400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538322" y="4238690"/>
            <a:ext cx="0" cy="469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148717" y="4707817"/>
            <a:ext cx="2587651" cy="369332"/>
          </a:xfrm>
          <a:prstGeom prst="rect">
            <a:avLst/>
          </a:prstGeom>
          <a:noFill/>
        </p:spPr>
        <p:txBody>
          <a:bodyPr wrap="square" rtlCol="0">
            <a:spAutoFit/>
          </a:bodyPr>
          <a:lstStyle/>
          <a:p>
            <a:r>
              <a:rPr lang="en-GB" dirty="0" smtClean="0">
                <a:solidFill>
                  <a:schemeClr val="accent1"/>
                </a:solidFill>
              </a:rPr>
              <a:t>First briefing events</a:t>
            </a:r>
            <a:endParaRPr lang="en-GB" dirty="0">
              <a:solidFill>
                <a:schemeClr val="accent1"/>
              </a:solidFill>
            </a:endParaRPr>
          </a:p>
        </p:txBody>
      </p:sp>
      <p:sp>
        <p:nvSpPr>
          <p:cNvPr id="34" name="TextBox 33"/>
          <p:cNvSpPr txBox="1"/>
          <p:nvPr/>
        </p:nvSpPr>
        <p:spPr>
          <a:xfrm>
            <a:off x="5804452" y="4758602"/>
            <a:ext cx="2428870" cy="369332"/>
          </a:xfrm>
          <a:prstGeom prst="rect">
            <a:avLst/>
          </a:prstGeom>
          <a:noFill/>
        </p:spPr>
        <p:txBody>
          <a:bodyPr wrap="none" rtlCol="0">
            <a:spAutoFit/>
          </a:bodyPr>
          <a:lstStyle/>
          <a:p>
            <a:r>
              <a:rPr lang="en-GB" dirty="0" smtClean="0">
                <a:solidFill>
                  <a:schemeClr val="accent1"/>
                </a:solidFill>
              </a:rPr>
              <a:t>Submissions deadline</a:t>
            </a:r>
            <a:endParaRPr lang="en-GB" dirty="0">
              <a:solidFill>
                <a:schemeClr val="accent1"/>
              </a:solidFill>
            </a:endParaRPr>
          </a:p>
        </p:txBody>
      </p:sp>
      <p:sp>
        <p:nvSpPr>
          <p:cNvPr id="35" name="TextBox 34"/>
          <p:cNvSpPr txBox="1"/>
          <p:nvPr/>
        </p:nvSpPr>
        <p:spPr>
          <a:xfrm>
            <a:off x="9573339" y="4707817"/>
            <a:ext cx="2544286" cy="923330"/>
          </a:xfrm>
          <a:prstGeom prst="rect">
            <a:avLst/>
          </a:prstGeom>
          <a:noFill/>
        </p:spPr>
        <p:txBody>
          <a:bodyPr wrap="none" rtlCol="0">
            <a:spAutoFit/>
          </a:bodyPr>
          <a:lstStyle/>
          <a:p>
            <a:r>
              <a:rPr lang="en-GB" dirty="0" smtClean="0">
                <a:solidFill>
                  <a:schemeClr val="accent1"/>
                </a:solidFill>
              </a:rPr>
              <a:t>Providers receive </a:t>
            </a:r>
          </a:p>
          <a:p>
            <a:r>
              <a:rPr lang="en-GB" dirty="0" smtClean="0">
                <a:solidFill>
                  <a:schemeClr val="accent1"/>
                </a:solidFill>
              </a:rPr>
              <a:t>their ratings and</a:t>
            </a:r>
          </a:p>
          <a:p>
            <a:r>
              <a:rPr lang="en-GB" dirty="0" smtClean="0">
                <a:solidFill>
                  <a:schemeClr val="accent1"/>
                </a:solidFill>
              </a:rPr>
              <a:t>Statements of Findings</a:t>
            </a:r>
            <a:endParaRPr lang="en-GB" dirty="0">
              <a:solidFill>
                <a:schemeClr val="accent1"/>
              </a:solidFill>
            </a:endParaRPr>
          </a:p>
        </p:txBody>
      </p:sp>
    </p:spTree>
    <p:extLst>
      <p:ext uri="{BB962C8B-B14F-4D97-AF65-F5344CB8AC3E}">
        <p14:creationId xmlns:p14="http://schemas.microsoft.com/office/powerpoint/2010/main" val="336596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1A443E-8737-4FB9-B715-E5B30A8995B2}"/>
              </a:ext>
            </a:extLst>
          </p:cNvPr>
          <p:cNvSpPr>
            <a:spLocks noGrp="1"/>
          </p:cNvSpPr>
          <p:nvPr>
            <p:ph type="title"/>
          </p:nvPr>
        </p:nvSpPr>
        <p:spPr>
          <a:xfrm>
            <a:off x="831850" y="1709739"/>
            <a:ext cx="7751433" cy="1670460"/>
          </a:xfrm>
        </p:spPr>
        <p:txBody>
          <a:bodyPr/>
          <a:lstStyle/>
          <a:p>
            <a:r>
              <a:rPr lang="en-GB" dirty="0" smtClean="0"/>
              <a:t>Panel Structures</a:t>
            </a:r>
            <a:br>
              <a:rPr lang="en-GB" dirty="0" smtClean="0"/>
            </a:br>
            <a:endParaRPr lang="en-GB" dirty="0"/>
          </a:p>
        </p:txBody>
      </p:sp>
    </p:spTree>
    <p:extLst>
      <p:ext uri="{BB962C8B-B14F-4D97-AF65-F5344CB8AC3E}">
        <p14:creationId xmlns:p14="http://schemas.microsoft.com/office/powerpoint/2010/main" val="1425917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t>Subjects and their groups</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sp>
        <p:nvSpPr>
          <p:cNvPr id="6" name="Rectangle 5"/>
          <p:cNvSpPr/>
          <p:nvPr/>
        </p:nvSpPr>
        <p:spPr>
          <a:xfrm>
            <a:off x="958850" y="1268084"/>
            <a:ext cx="3078733" cy="5098832"/>
          </a:xfrm>
          <a:prstGeom prst="rect">
            <a:avLst/>
          </a:prstGeom>
        </p:spPr>
        <p:txBody>
          <a:bodyPr wrap="square">
            <a:spAutoFit/>
          </a:bodyPr>
          <a:lstStyle/>
          <a:p>
            <a:pPr>
              <a:spcBef>
                <a:spcPts val="600"/>
              </a:spcBef>
              <a:spcAft>
                <a:spcPts val="200"/>
              </a:spcAft>
            </a:pPr>
            <a:r>
              <a:rPr lang="en-GB" sz="1600" b="1" u="sng" dirty="0">
                <a:solidFill>
                  <a:srgbClr val="002554"/>
                </a:solidFill>
                <a:latin typeface="+mj-lt"/>
                <a:cs typeface="Arial" panose="020B0604020202020204" pitchFamily="34" charset="0"/>
              </a:rPr>
              <a:t>Medical and health sciences</a:t>
            </a:r>
          </a:p>
          <a:p>
            <a:pPr marL="342900" indent="-342900">
              <a:spcBef>
                <a:spcPts val="200"/>
              </a:spcBef>
              <a:spcAft>
                <a:spcPts val="200"/>
              </a:spcAft>
              <a:buFont typeface="+mj-lt"/>
              <a:buAutoNum type="arabicPeriod"/>
            </a:pPr>
            <a:r>
              <a:rPr lang="en-GB" sz="1600" dirty="0">
                <a:solidFill>
                  <a:srgbClr val="002554"/>
                </a:solidFill>
                <a:latin typeface="+mj-lt"/>
                <a:cs typeface="Arial" panose="020B0604020202020204" pitchFamily="34" charset="0"/>
              </a:rPr>
              <a:t>Medicine &amp; dentistry</a:t>
            </a:r>
          </a:p>
          <a:p>
            <a:pPr marL="342900" indent="-342900">
              <a:spcBef>
                <a:spcPts val="200"/>
              </a:spcBef>
              <a:spcAft>
                <a:spcPts val="200"/>
              </a:spcAft>
              <a:buFont typeface="+mj-lt"/>
              <a:buAutoNum type="arabicPeriod"/>
            </a:pPr>
            <a:r>
              <a:rPr lang="en-GB" sz="1600" dirty="0">
                <a:solidFill>
                  <a:srgbClr val="002554"/>
                </a:solidFill>
                <a:latin typeface="+mj-lt"/>
                <a:cs typeface="Arial" panose="020B0604020202020204" pitchFamily="34" charset="0"/>
              </a:rPr>
              <a:t>Nursing</a:t>
            </a:r>
          </a:p>
          <a:p>
            <a:pPr marL="342900" indent="-342900">
              <a:spcBef>
                <a:spcPts val="200"/>
              </a:spcBef>
              <a:spcAft>
                <a:spcPts val="200"/>
              </a:spcAft>
              <a:buFont typeface="+mj-lt"/>
              <a:buAutoNum type="arabicPeriod"/>
            </a:pPr>
            <a:r>
              <a:rPr lang="en-GB" sz="1600" dirty="0">
                <a:solidFill>
                  <a:srgbClr val="002554"/>
                </a:solidFill>
                <a:latin typeface="+mj-lt"/>
                <a:cs typeface="Arial" panose="020B0604020202020204" pitchFamily="34" charset="0"/>
              </a:rPr>
              <a:t>Pharmacology, toxicology and pharmacy</a:t>
            </a:r>
          </a:p>
          <a:p>
            <a:pPr marL="342900" indent="-342900">
              <a:spcBef>
                <a:spcPts val="200"/>
              </a:spcBef>
              <a:spcAft>
                <a:spcPts val="200"/>
              </a:spcAft>
              <a:buFont typeface="+mj-lt"/>
              <a:buAutoNum type="arabicPeriod"/>
            </a:pPr>
            <a:r>
              <a:rPr lang="en-GB" sz="1600" dirty="0">
                <a:solidFill>
                  <a:srgbClr val="002554"/>
                </a:solidFill>
                <a:latin typeface="+mj-lt"/>
                <a:cs typeface="Arial" panose="020B0604020202020204" pitchFamily="34" charset="0"/>
              </a:rPr>
              <a:t>Psychology</a:t>
            </a:r>
          </a:p>
          <a:p>
            <a:pPr marL="342900" indent="-342900">
              <a:spcBef>
                <a:spcPts val="200"/>
              </a:spcBef>
              <a:spcAft>
                <a:spcPts val="200"/>
              </a:spcAft>
              <a:buFont typeface="+mj-lt"/>
              <a:buAutoNum type="arabicPeriod"/>
            </a:pPr>
            <a:r>
              <a:rPr lang="en-GB" sz="1600" dirty="0">
                <a:solidFill>
                  <a:srgbClr val="002554"/>
                </a:solidFill>
                <a:latin typeface="+mj-lt"/>
                <a:cs typeface="Arial" panose="020B0604020202020204" pitchFamily="34" charset="0"/>
              </a:rPr>
              <a:t>Subjects allied to medicine </a:t>
            </a:r>
          </a:p>
          <a:p>
            <a:pPr marL="342900" indent="-342900">
              <a:spcBef>
                <a:spcPts val="200"/>
              </a:spcBef>
              <a:spcAft>
                <a:spcPts val="200"/>
              </a:spcAft>
              <a:buFont typeface="+mj-lt"/>
              <a:buAutoNum type="arabicPeriod"/>
            </a:pPr>
            <a:r>
              <a:rPr lang="en-GB" sz="1600" dirty="0">
                <a:solidFill>
                  <a:srgbClr val="002554"/>
                </a:solidFill>
                <a:latin typeface="+mj-lt"/>
                <a:cs typeface="Arial" panose="020B0604020202020204" pitchFamily="34" charset="0"/>
              </a:rPr>
              <a:t>Veterinary science</a:t>
            </a:r>
          </a:p>
          <a:p>
            <a:pPr marL="342900" indent="-342900">
              <a:spcBef>
                <a:spcPts val="200"/>
              </a:spcBef>
              <a:spcAft>
                <a:spcPts val="200"/>
              </a:spcAft>
              <a:buFont typeface="+mj-lt"/>
              <a:buAutoNum type="arabicPeriod"/>
            </a:pPr>
            <a:r>
              <a:rPr lang="en-GB" sz="1600" dirty="0">
                <a:solidFill>
                  <a:srgbClr val="002554"/>
                </a:solidFill>
                <a:latin typeface="+mj-lt"/>
                <a:cs typeface="Arial" panose="020B0604020202020204" pitchFamily="34" charset="0"/>
              </a:rPr>
              <a:t>Sport &amp; exercise sciences</a:t>
            </a:r>
          </a:p>
          <a:p>
            <a:pPr>
              <a:spcBef>
                <a:spcPts val="600"/>
              </a:spcBef>
              <a:spcAft>
                <a:spcPts val="200"/>
              </a:spcAft>
            </a:pPr>
            <a:r>
              <a:rPr lang="en-GB" sz="1600" b="1" u="sng" dirty="0">
                <a:solidFill>
                  <a:srgbClr val="002554"/>
                </a:solidFill>
                <a:latin typeface="+mj-lt"/>
                <a:cs typeface="Arial" panose="020B0604020202020204" pitchFamily="34" charset="0"/>
              </a:rPr>
              <a:t>Engineering and technology</a:t>
            </a:r>
          </a:p>
          <a:p>
            <a:pPr marL="342900" indent="-342900">
              <a:spcBef>
                <a:spcPts val="200"/>
              </a:spcBef>
              <a:spcAft>
                <a:spcPts val="200"/>
              </a:spcAft>
              <a:buFont typeface="+mj-lt"/>
              <a:buAutoNum type="arabicPeriod" startAt="8"/>
            </a:pPr>
            <a:r>
              <a:rPr lang="en-GB" sz="1600" dirty="0">
                <a:solidFill>
                  <a:srgbClr val="002554"/>
                </a:solidFill>
                <a:latin typeface="+mj-lt"/>
                <a:cs typeface="Arial" panose="020B0604020202020204" pitchFamily="34" charset="0"/>
              </a:rPr>
              <a:t>Computing </a:t>
            </a:r>
          </a:p>
          <a:p>
            <a:pPr marL="342900" indent="-342900">
              <a:spcBef>
                <a:spcPts val="200"/>
              </a:spcBef>
              <a:spcAft>
                <a:spcPts val="200"/>
              </a:spcAft>
              <a:buFont typeface="+mj-lt"/>
              <a:buAutoNum type="arabicPeriod" startAt="8"/>
            </a:pPr>
            <a:r>
              <a:rPr lang="en-GB" sz="1600" dirty="0">
                <a:solidFill>
                  <a:srgbClr val="002554"/>
                </a:solidFill>
                <a:latin typeface="+mj-lt"/>
                <a:cs typeface="Arial" panose="020B0604020202020204" pitchFamily="34" charset="0"/>
              </a:rPr>
              <a:t>Engineering</a:t>
            </a:r>
          </a:p>
          <a:p>
            <a:pPr marL="342900" indent="-342900">
              <a:spcBef>
                <a:spcPts val="200"/>
              </a:spcBef>
              <a:spcAft>
                <a:spcPts val="200"/>
              </a:spcAft>
              <a:buFont typeface="+mj-lt"/>
              <a:buAutoNum type="arabicPeriod" startAt="8"/>
            </a:pPr>
            <a:r>
              <a:rPr lang="en-GB" sz="1600" dirty="0">
                <a:solidFill>
                  <a:srgbClr val="002554"/>
                </a:solidFill>
                <a:latin typeface="+mj-lt"/>
                <a:cs typeface="Arial" panose="020B0604020202020204" pitchFamily="34" charset="0"/>
              </a:rPr>
              <a:t>Technology</a:t>
            </a:r>
          </a:p>
          <a:p>
            <a:pPr>
              <a:spcBef>
                <a:spcPts val="600"/>
              </a:spcBef>
              <a:spcAft>
                <a:spcPts val="200"/>
              </a:spcAft>
            </a:pPr>
            <a:r>
              <a:rPr lang="en-GB" sz="1600" b="1" u="sng" dirty="0">
                <a:solidFill>
                  <a:srgbClr val="002554"/>
                </a:solidFill>
                <a:latin typeface="+mj-lt"/>
                <a:cs typeface="Arial" panose="020B0604020202020204" pitchFamily="34" charset="0"/>
              </a:rPr>
              <a:t>Natural sciences</a:t>
            </a:r>
          </a:p>
          <a:p>
            <a:pPr marL="342900" indent="-342900">
              <a:spcBef>
                <a:spcPts val="200"/>
              </a:spcBef>
              <a:spcAft>
                <a:spcPts val="200"/>
              </a:spcAft>
              <a:buFont typeface="+mj-lt"/>
              <a:buAutoNum type="arabicPeriod" startAt="11"/>
            </a:pPr>
            <a:r>
              <a:rPr lang="en-GB" sz="1600" dirty="0">
                <a:solidFill>
                  <a:srgbClr val="002554"/>
                </a:solidFill>
                <a:latin typeface="+mj-lt"/>
                <a:cs typeface="Arial" panose="020B0604020202020204" pitchFamily="34" charset="0"/>
              </a:rPr>
              <a:t>Agriculture, food and related studies</a:t>
            </a:r>
          </a:p>
          <a:p>
            <a:pPr marL="342900" indent="-342900">
              <a:spcBef>
                <a:spcPts val="200"/>
              </a:spcBef>
              <a:spcAft>
                <a:spcPts val="200"/>
              </a:spcAft>
              <a:buFont typeface="+mj-lt"/>
              <a:buAutoNum type="arabicPeriod" startAt="11"/>
            </a:pPr>
            <a:r>
              <a:rPr lang="en-GB" sz="1600" dirty="0">
                <a:solidFill>
                  <a:srgbClr val="FF0000"/>
                </a:solidFill>
                <a:latin typeface="+mj-lt"/>
                <a:cs typeface="Arial" panose="020B0604020202020204" pitchFamily="34" charset="0"/>
              </a:rPr>
              <a:t>Biosciences</a:t>
            </a:r>
          </a:p>
        </p:txBody>
      </p:sp>
      <p:sp>
        <p:nvSpPr>
          <p:cNvPr id="8" name="Content Placeholder 8"/>
          <p:cNvSpPr>
            <a:spLocks noGrp="1"/>
          </p:cNvSpPr>
          <p:nvPr>
            <p:ph sz="half" idx="1"/>
          </p:nvPr>
        </p:nvSpPr>
        <p:spPr>
          <a:xfrm>
            <a:off x="4393489" y="1317242"/>
            <a:ext cx="2674639" cy="4464496"/>
          </a:xfrm>
        </p:spPr>
        <p:txBody>
          <a:bodyPr vert="horz" lIns="0" tIns="0" rIns="0" bIns="0" rtlCol="0">
            <a:noAutofit/>
          </a:bodyPr>
          <a:lstStyle/>
          <a:p>
            <a:pPr marL="0" indent="0">
              <a:spcBef>
                <a:spcPts val="200"/>
              </a:spcBef>
              <a:spcAft>
                <a:spcPts val="200"/>
              </a:spcAft>
              <a:buNone/>
            </a:pPr>
            <a:r>
              <a:rPr lang="en-GB" sz="1600" dirty="0">
                <a:latin typeface="+mj-lt"/>
                <a:cs typeface="Arial" panose="020B0604020202020204" pitchFamily="34" charset="0"/>
              </a:rPr>
              <a:t>13. </a:t>
            </a:r>
            <a:r>
              <a:rPr lang="en-GB" sz="1600" dirty="0" smtClean="0">
                <a:latin typeface="+mj-lt"/>
                <a:cs typeface="Arial" panose="020B0604020202020204" pitchFamily="34" charset="0"/>
              </a:rPr>
              <a:t>Chemistry</a:t>
            </a:r>
            <a:endParaRPr lang="en-GB" sz="1600" dirty="0">
              <a:latin typeface="+mj-lt"/>
              <a:cs typeface="Arial" panose="020B0604020202020204" pitchFamily="34" charset="0"/>
            </a:endParaRPr>
          </a:p>
          <a:p>
            <a:pPr marL="342900" indent="-342900">
              <a:spcBef>
                <a:spcPts val="200"/>
              </a:spcBef>
              <a:spcAft>
                <a:spcPts val="200"/>
              </a:spcAft>
              <a:buFont typeface="+mj-lt"/>
              <a:buAutoNum type="arabicPeriod" startAt="14"/>
            </a:pPr>
            <a:r>
              <a:rPr lang="en-GB" sz="1600" dirty="0">
                <a:latin typeface="+mj-lt"/>
                <a:cs typeface="Arial" panose="020B0604020202020204" pitchFamily="34" charset="0"/>
              </a:rPr>
              <a:t>Mathematical sciences</a:t>
            </a:r>
          </a:p>
          <a:p>
            <a:pPr marL="342900" indent="-342900">
              <a:spcBef>
                <a:spcPts val="200"/>
              </a:spcBef>
              <a:spcAft>
                <a:spcPts val="200"/>
              </a:spcAft>
              <a:buFont typeface="+mj-lt"/>
              <a:buAutoNum type="arabicPeriod" startAt="14"/>
            </a:pPr>
            <a:r>
              <a:rPr lang="en-GB" sz="1600" dirty="0">
                <a:latin typeface="+mj-lt"/>
                <a:cs typeface="Arial" panose="020B0604020202020204" pitchFamily="34" charset="0"/>
              </a:rPr>
              <a:t>Physics and astronomy</a:t>
            </a:r>
          </a:p>
          <a:p>
            <a:pPr marL="342900" indent="-342900">
              <a:spcBef>
                <a:spcPts val="200"/>
              </a:spcBef>
              <a:spcAft>
                <a:spcPts val="200"/>
              </a:spcAft>
              <a:buFont typeface="+mj-lt"/>
              <a:buAutoNum type="arabicPeriod" startAt="14"/>
            </a:pPr>
            <a:r>
              <a:rPr lang="en-GB" sz="1600" dirty="0">
                <a:latin typeface="+mj-lt"/>
                <a:cs typeface="Arial" panose="020B0604020202020204" pitchFamily="34" charset="0"/>
              </a:rPr>
              <a:t>Physical, material and forensic sciences</a:t>
            </a:r>
          </a:p>
          <a:p>
            <a:pPr marL="342900" indent="-342900">
              <a:spcBef>
                <a:spcPts val="200"/>
              </a:spcBef>
              <a:spcAft>
                <a:spcPts val="200"/>
              </a:spcAft>
              <a:buFont typeface="+mj-lt"/>
              <a:buAutoNum type="arabicPeriod" startAt="14"/>
            </a:pPr>
            <a:r>
              <a:rPr lang="en-GB" sz="1600" dirty="0">
                <a:latin typeface="+mj-lt"/>
                <a:cs typeface="Arial" panose="020B0604020202020204" pitchFamily="34" charset="0"/>
              </a:rPr>
              <a:t>General and others in sciences</a:t>
            </a:r>
          </a:p>
          <a:p>
            <a:pPr marL="0" indent="0">
              <a:spcBef>
                <a:spcPts val="600"/>
              </a:spcBef>
              <a:spcAft>
                <a:spcPts val="200"/>
              </a:spcAft>
              <a:buNone/>
            </a:pPr>
            <a:r>
              <a:rPr lang="en-GB" sz="1600" b="1" u="sng" dirty="0">
                <a:latin typeface="+mj-lt"/>
                <a:cs typeface="Arial" panose="020B0604020202020204" pitchFamily="34" charset="0"/>
              </a:rPr>
              <a:t>Social sciences</a:t>
            </a:r>
          </a:p>
          <a:p>
            <a:pPr marL="342900" indent="-342900">
              <a:spcBef>
                <a:spcPts val="200"/>
              </a:spcBef>
              <a:spcAft>
                <a:spcPts val="200"/>
              </a:spcAft>
              <a:buFont typeface="+mj-lt"/>
              <a:buAutoNum type="arabicPeriod" startAt="18"/>
            </a:pPr>
            <a:r>
              <a:rPr lang="en-GB" sz="1600" dirty="0">
                <a:latin typeface="+mj-lt"/>
                <a:cs typeface="Arial" panose="020B0604020202020204" pitchFamily="34" charset="0"/>
              </a:rPr>
              <a:t>Architecture, building and planning</a:t>
            </a:r>
          </a:p>
          <a:p>
            <a:pPr marL="342900" indent="-342900">
              <a:spcBef>
                <a:spcPts val="200"/>
              </a:spcBef>
              <a:spcAft>
                <a:spcPts val="200"/>
              </a:spcAft>
              <a:buFont typeface="+mj-lt"/>
              <a:buAutoNum type="arabicPeriod" startAt="18"/>
            </a:pPr>
            <a:r>
              <a:rPr lang="en-GB" sz="1600" dirty="0">
                <a:latin typeface="+mj-lt"/>
                <a:cs typeface="Arial" panose="020B0604020202020204" pitchFamily="34" charset="0"/>
              </a:rPr>
              <a:t>Economics</a:t>
            </a:r>
          </a:p>
          <a:p>
            <a:pPr marL="342900" indent="-342900">
              <a:spcBef>
                <a:spcPts val="200"/>
              </a:spcBef>
              <a:spcAft>
                <a:spcPts val="200"/>
              </a:spcAft>
              <a:buFont typeface="+mj-lt"/>
              <a:buAutoNum type="arabicPeriod" startAt="20"/>
            </a:pPr>
            <a:r>
              <a:rPr lang="en-GB" sz="1600" dirty="0">
                <a:latin typeface="+mj-lt"/>
                <a:cs typeface="Arial" panose="020B0604020202020204" pitchFamily="34" charset="0"/>
              </a:rPr>
              <a:t>Geographical and environmental studies</a:t>
            </a:r>
          </a:p>
          <a:p>
            <a:pPr marL="342900" indent="-342900">
              <a:spcBef>
                <a:spcPts val="200"/>
              </a:spcBef>
              <a:spcAft>
                <a:spcPts val="200"/>
              </a:spcAft>
              <a:buFont typeface="+mj-lt"/>
              <a:buAutoNum type="arabicPeriod" startAt="20"/>
            </a:pPr>
            <a:r>
              <a:rPr lang="en-GB" sz="1600" dirty="0">
                <a:latin typeface="+mj-lt"/>
                <a:cs typeface="Arial" panose="020B0604020202020204" pitchFamily="34" charset="0"/>
              </a:rPr>
              <a:t>Politics</a:t>
            </a:r>
          </a:p>
          <a:p>
            <a:pPr marL="342900" indent="-342900">
              <a:spcBef>
                <a:spcPts val="200"/>
              </a:spcBef>
              <a:spcAft>
                <a:spcPts val="200"/>
              </a:spcAft>
              <a:buFont typeface="+mj-lt"/>
              <a:buAutoNum type="arabicPeriod" startAt="20"/>
            </a:pPr>
            <a:r>
              <a:rPr lang="en-GB" sz="1600" dirty="0">
                <a:latin typeface="+mj-lt"/>
                <a:cs typeface="Arial" panose="020B0604020202020204" pitchFamily="34" charset="0"/>
              </a:rPr>
              <a:t>Sociology, social policy and anthropology</a:t>
            </a:r>
          </a:p>
          <a:p>
            <a:pPr marL="342900" indent="-342900">
              <a:spcBef>
                <a:spcPts val="200"/>
              </a:spcBef>
              <a:spcAft>
                <a:spcPts val="200"/>
              </a:spcAft>
              <a:buFont typeface="+mj-lt"/>
              <a:buAutoNum type="arabicPeriod" startAt="20"/>
            </a:pPr>
            <a:r>
              <a:rPr lang="en-GB" sz="1600" dirty="0">
                <a:latin typeface="+mj-lt"/>
                <a:cs typeface="Arial" panose="020B0604020202020204" pitchFamily="34" charset="0"/>
              </a:rPr>
              <a:t>Education and teaching</a:t>
            </a:r>
          </a:p>
          <a:p>
            <a:pPr marL="342900" indent="-342900">
              <a:spcBef>
                <a:spcPts val="200"/>
              </a:spcBef>
              <a:spcAft>
                <a:spcPts val="200"/>
              </a:spcAft>
              <a:buFont typeface="+mj-lt"/>
              <a:buAutoNum type="arabicPeriod" startAt="20"/>
            </a:pPr>
            <a:r>
              <a:rPr lang="en-GB" sz="1600" dirty="0">
                <a:latin typeface="+mj-lt"/>
                <a:cs typeface="Arial" panose="020B0604020202020204" pitchFamily="34" charset="0"/>
              </a:rPr>
              <a:t>Health and social care</a:t>
            </a:r>
          </a:p>
          <a:p>
            <a:pPr marL="342900" indent="-342900">
              <a:spcBef>
                <a:spcPts val="200"/>
              </a:spcBef>
              <a:spcAft>
                <a:spcPts val="200"/>
              </a:spcAft>
              <a:buFont typeface="+mj-lt"/>
              <a:buAutoNum type="arabicPeriod" startAt="18"/>
            </a:pPr>
            <a:endParaRPr lang="en-GB" sz="1400" dirty="0">
              <a:latin typeface="Arial" panose="020B0604020202020204" pitchFamily="34" charset="0"/>
              <a:cs typeface="Arial" panose="020B0604020202020204" pitchFamily="34" charset="0"/>
            </a:endParaRPr>
          </a:p>
        </p:txBody>
      </p:sp>
      <p:sp>
        <p:nvSpPr>
          <p:cNvPr id="10" name="Content Placeholder 8"/>
          <p:cNvSpPr txBox="1">
            <a:spLocks/>
          </p:cNvSpPr>
          <p:nvPr/>
        </p:nvSpPr>
        <p:spPr>
          <a:xfrm>
            <a:off x="7520908" y="1296085"/>
            <a:ext cx="2674639" cy="4464496"/>
          </a:xfrm>
          <a:prstGeom prst="rect">
            <a:avLst/>
          </a:prstGeom>
        </p:spPr>
        <p:txBody>
          <a:bodyPr vert="horz" lIns="0" tIns="0" rIns="0" bIns="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200"/>
              </a:spcAft>
              <a:buFont typeface="Arial" panose="020B0604020202020204" pitchFamily="34" charset="0"/>
              <a:buNone/>
            </a:pPr>
            <a:r>
              <a:rPr lang="en-GB" sz="1600" b="1" u="sng" dirty="0">
                <a:solidFill>
                  <a:srgbClr val="002554"/>
                </a:solidFill>
                <a:latin typeface="+mj-lt"/>
                <a:cs typeface="Arial" panose="020B0604020202020204" pitchFamily="34" charset="0"/>
              </a:rPr>
              <a:t>Business and law</a:t>
            </a:r>
          </a:p>
          <a:p>
            <a:pPr marL="342900" indent="-342900">
              <a:spcBef>
                <a:spcPts val="200"/>
              </a:spcBef>
              <a:spcAft>
                <a:spcPts val="200"/>
              </a:spcAft>
              <a:buFont typeface="+mj-lt"/>
              <a:buAutoNum type="arabicPeriod" startAt="25"/>
            </a:pPr>
            <a:r>
              <a:rPr lang="en-GB" sz="1600" dirty="0">
                <a:solidFill>
                  <a:srgbClr val="002554"/>
                </a:solidFill>
                <a:latin typeface="+mj-lt"/>
                <a:cs typeface="Arial" panose="020B0604020202020204" pitchFamily="34" charset="0"/>
              </a:rPr>
              <a:t>Business and management</a:t>
            </a:r>
          </a:p>
          <a:p>
            <a:pPr marL="342900" indent="-342900">
              <a:spcBef>
                <a:spcPts val="200"/>
              </a:spcBef>
              <a:spcAft>
                <a:spcPts val="200"/>
              </a:spcAft>
              <a:buFont typeface="+mj-lt"/>
              <a:buAutoNum type="arabicPeriod" startAt="25"/>
            </a:pPr>
            <a:r>
              <a:rPr lang="en-GB" sz="1600" dirty="0">
                <a:solidFill>
                  <a:srgbClr val="002554"/>
                </a:solidFill>
                <a:latin typeface="+mj-lt"/>
                <a:cs typeface="Arial" panose="020B0604020202020204" pitchFamily="34" charset="0"/>
              </a:rPr>
              <a:t>Law</a:t>
            </a:r>
          </a:p>
          <a:p>
            <a:pPr marL="0" indent="0">
              <a:spcBef>
                <a:spcPts val="600"/>
              </a:spcBef>
              <a:spcAft>
                <a:spcPts val="200"/>
              </a:spcAft>
              <a:buFont typeface="Arial" panose="020B0604020202020204" pitchFamily="34" charset="0"/>
              <a:buNone/>
            </a:pPr>
            <a:r>
              <a:rPr lang="en-GB" sz="1600" b="1" u="sng" dirty="0">
                <a:solidFill>
                  <a:srgbClr val="002554"/>
                </a:solidFill>
                <a:latin typeface="+mj-lt"/>
                <a:cs typeface="Arial" panose="020B0604020202020204" pitchFamily="34" charset="0"/>
              </a:rPr>
              <a:t>Arts</a:t>
            </a:r>
          </a:p>
          <a:p>
            <a:pPr marL="342900" indent="-342900">
              <a:spcBef>
                <a:spcPts val="200"/>
              </a:spcBef>
              <a:spcAft>
                <a:spcPts val="200"/>
              </a:spcAft>
              <a:buFont typeface="+mj-lt"/>
              <a:buAutoNum type="arabicPeriod" startAt="27"/>
            </a:pPr>
            <a:r>
              <a:rPr lang="en-GB" sz="1600" dirty="0">
                <a:solidFill>
                  <a:srgbClr val="002554"/>
                </a:solidFill>
                <a:latin typeface="+mj-lt"/>
                <a:cs typeface="Arial" panose="020B0604020202020204" pitchFamily="34" charset="0"/>
              </a:rPr>
              <a:t>Creative arts and design</a:t>
            </a:r>
          </a:p>
          <a:p>
            <a:pPr marL="0" indent="0">
              <a:spcBef>
                <a:spcPts val="600"/>
              </a:spcBef>
              <a:spcAft>
                <a:spcPts val="200"/>
              </a:spcAft>
              <a:buFont typeface="Arial" panose="020B0604020202020204" pitchFamily="34" charset="0"/>
              <a:buNone/>
            </a:pPr>
            <a:r>
              <a:rPr lang="en-GB" sz="1600" b="1" u="sng" dirty="0">
                <a:solidFill>
                  <a:srgbClr val="002554"/>
                </a:solidFill>
                <a:latin typeface="+mj-lt"/>
                <a:cs typeface="Arial" panose="020B0604020202020204" pitchFamily="34" charset="0"/>
              </a:rPr>
              <a:t>Humanities</a:t>
            </a:r>
          </a:p>
          <a:p>
            <a:pPr marL="342900" indent="-342900">
              <a:spcBef>
                <a:spcPts val="200"/>
              </a:spcBef>
              <a:spcAft>
                <a:spcPts val="200"/>
              </a:spcAft>
              <a:buFont typeface="+mj-lt"/>
              <a:buAutoNum type="arabicPeriod" startAt="28"/>
            </a:pPr>
            <a:r>
              <a:rPr lang="en-GB" sz="1600" dirty="0">
                <a:solidFill>
                  <a:srgbClr val="002554"/>
                </a:solidFill>
                <a:latin typeface="+mj-lt"/>
                <a:cs typeface="Arial" panose="020B0604020202020204" pitchFamily="34" charset="0"/>
              </a:rPr>
              <a:t>Celtic studies</a:t>
            </a:r>
          </a:p>
          <a:p>
            <a:pPr marL="342900" indent="-342900">
              <a:spcBef>
                <a:spcPts val="200"/>
              </a:spcBef>
              <a:spcAft>
                <a:spcPts val="200"/>
              </a:spcAft>
              <a:buFont typeface="+mj-lt"/>
              <a:buAutoNum type="arabicPeriod" startAt="28"/>
            </a:pPr>
            <a:r>
              <a:rPr lang="en-GB" sz="1600" dirty="0">
                <a:solidFill>
                  <a:srgbClr val="002554"/>
                </a:solidFill>
                <a:latin typeface="+mj-lt"/>
                <a:cs typeface="Arial" panose="020B0604020202020204" pitchFamily="34" charset="0"/>
              </a:rPr>
              <a:t>Communications and media studies</a:t>
            </a:r>
          </a:p>
          <a:p>
            <a:pPr marL="342900" indent="-342900">
              <a:spcBef>
                <a:spcPts val="200"/>
              </a:spcBef>
              <a:spcAft>
                <a:spcPts val="200"/>
              </a:spcAft>
              <a:buFont typeface="+mj-lt"/>
              <a:buAutoNum type="arabicPeriod" startAt="28"/>
            </a:pPr>
            <a:r>
              <a:rPr lang="en-GB" sz="1600" dirty="0">
                <a:solidFill>
                  <a:srgbClr val="002554"/>
                </a:solidFill>
                <a:latin typeface="+mj-lt"/>
                <a:cs typeface="Arial" panose="020B0604020202020204" pitchFamily="34" charset="0"/>
              </a:rPr>
              <a:t>English studies</a:t>
            </a:r>
          </a:p>
          <a:p>
            <a:pPr marL="342900" indent="-342900">
              <a:spcBef>
                <a:spcPts val="200"/>
              </a:spcBef>
              <a:spcAft>
                <a:spcPts val="200"/>
              </a:spcAft>
              <a:buFont typeface="+mj-lt"/>
              <a:buAutoNum type="arabicPeriod" startAt="28"/>
            </a:pPr>
            <a:r>
              <a:rPr lang="en-GB" sz="1600" dirty="0">
                <a:solidFill>
                  <a:srgbClr val="002554"/>
                </a:solidFill>
                <a:latin typeface="+mj-lt"/>
                <a:cs typeface="Arial" panose="020B0604020202020204" pitchFamily="34" charset="0"/>
              </a:rPr>
              <a:t>Languages, linguistics and classics</a:t>
            </a:r>
          </a:p>
          <a:p>
            <a:pPr marL="342900" indent="-342900">
              <a:spcBef>
                <a:spcPts val="200"/>
              </a:spcBef>
              <a:spcAft>
                <a:spcPts val="200"/>
              </a:spcAft>
              <a:buFont typeface="+mj-lt"/>
              <a:buAutoNum type="arabicPeriod" startAt="28"/>
            </a:pPr>
            <a:r>
              <a:rPr lang="en-GB" sz="1600" dirty="0">
                <a:solidFill>
                  <a:srgbClr val="002554"/>
                </a:solidFill>
                <a:latin typeface="+mj-lt"/>
                <a:cs typeface="Arial" panose="020B0604020202020204" pitchFamily="34" charset="0"/>
              </a:rPr>
              <a:t>History and archaeology</a:t>
            </a:r>
          </a:p>
          <a:p>
            <a:pPr marL="342900" indent="-342900">
              <a:spcBef>
                <a:spcPts val="200"/>
              </a:spcBef>
              <a:spcAft>
                <a:spcPts val="200"/>
              </a:spcAft>
              <a:buFont typeface="+mj-lt"/>
              <a:buAutoNum type="arabicPeriod" startAt="28"/>
            </a:pPr>
            <a:r>
              <a:rPr lang="en-GB" sz="1600" dirty="0">
                <a:solidFill>
                  <a:srgbClr val="002554"/>
                </a:solidFill>
                <a:latin typeface="+mj-lt"/>
                <a:cs typeface="Arial" panose="020B0604020202020204" pitchFamily="34" charset="0"/>
              </a:rPr>
              <a:t>Humanities &amp; liberal arts</a:t>
            </a:r>
          </a:p>
          <a:p>
            <a:pPr marL="342900" indent="-342900">
              <a:spcBef>
                <a:spcPts val="200"/>
              </a:spcBef>
              <a:spcAft>
                <a:spcPts val="200"/>
              </a:spcAft>
              <a:buFont typeface="+mj-lt"/>
              <a:buAutoNum type="arabicPeriod" startAt="28"/>
            </a:pPr>
            <a:r>
              <a:rPr lang="en-GB" sz="1600" dirty="0">
                <a:solidFill>
                  <a:srgbClr val="002554"/>
                </a:solidFill>
                <a:latin typeface="+mj-lt"/>
                <a:cs typeface="Arial" panose="020B0604020202020204" pitchFamily="34" charset="0"/>
              </a:rPr>
              <a:t>Philosophy &amp; religious studies</a:t>
            </a:r>
          </a:p>
          <a:p>
            <a:pPr marL="342900" indent="-342900">
              <a:spcBef>
                <a:spcPts val="200"/>
              </a:spcBef>
              <a:spcAft>
                <a:spcPts val="200"/>
              </a:spcAft>
              <a:buFont typeface="+mj-lt"/>
              <a:buAutoNum type="arabicPeriod" startAt="28"/>
            </a:pPr>
            <a:r>
              <a:rPr lang="en-GB" sz="1600" dirty="0">
                <a:solidFill>
                  <a:srgbClr val="002554"/>
                </a:solidFill>
                <a:latin typeface="+mj-lt"/>
                <a:cs typeface="Arial" panose="020B0604020202020204" pitchFamily="34" charset="0"/>
              </a:rPr>
              <a:t>Combined and general studies</a:t>
            </a:r>
          </a:p>
          <a:p>
            <a:pPr marL="0" indent="0">
              <a:spcBef>
                <a:spcPts val="200"/>
              </a:spcBef>
              <a:spcAft>
                <a:spcPts val="200"/>
              </a:spcAft>
              <a:buFont typeface="Arial" panose="020B0604020202020204" pitchFamily="34" charset="0"/>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143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t>Subjects and their groups</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73423340"/>
              </p:ext>
            </p:extLst>
          </p:nvPr>
        </p:nvGraphicFramePr>
        <p:xfrm>
          <a:off x="958850" y="1647959"/>
          <a:ext cx="10273149" cy="4028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cxnSp>
        <p:nvCxnSpPr>
          <p:cNvPr id="6" name="Straight Arrow Connector 5"/>
          <p:cNvCxnSpPr/>
          <p:nvPr/>
        </p:nvCxnSpPr>
        <p:spPr>
          <a:xfrm>
            <a:off x="3534310" y="2393878"/>
            <a:ext cx="1006867" cy="1027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202183" y="2393878"/>
            <a:ext cx="914401"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8052" y="5852160"/>
            <a:ext cx="11569983" cy="646331"/>
          </a:xfrm>
          <a:prstGeom prst="rect">
            <a:avLst/>
          </a:prstGeom>
          <a:noFill/>
        </p:spPr>
        <p:txBody>
          <a:bodyPr wrap="square" rtlCol="0">
            <a:spAutoFit/>
          </a:bodyPr>
          <a:lstStyle/>
          <a:p>
            <a:r>
              <a:rPr lang="en-GB" dirty="0" smtClean="0"/>
              <a:t>Biomedical Sciences currently sits in Subjects allied to Medicine rather than Biosciences in HESA’s CAH2</a:t>
            </a:r>
          </a:p>
          <a:p>
            <a:r>
              <a:rPr lang="en-GB" dirty="0"/>
              <a:t>c</a:t>
            </a:r>
            <a:r>
              <a:rPr lang="en-GB" dirty="0" smtClean="0"/>
              <a:t>lassification scheme, so is assessed by the Medical and Health TEF subject panel. </a:t>
            </a:r>
            <a:endParaRPr lang="en-GB" dirty="0"/>
          </a:p>
        </p:txBody>
      </p:sp>
    </p:spTree>
    <p:extLst>
      <p:ext uri="{BB962C8B-B14F-4D97-AF65-F5344CB8AC3E}">
        <p14:creationId xmlns:p14="http://schemas.microsoft.com/office/powerpoint/2010/main" val="3550544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1A443E-8737-4FB9-B715-E5B30A8995B2}"/>
              </a:ext>
            </a:extLst>
          </p:cNvPr>
          <p:cNvSpPr>
            <a:spLocks noGrp="1"/>
          </p:cNvSpPr>
          <p:nvPr>
            <p:ph type="title"/>
          </p:nvPr>
        </p:nvSpPr>
        <p:spPr>
          <a:xfrm>
            <a:off x="831850" y="1709739"/>
            <a:ext cx="7751433" cy="1670460"/>
          </a:xfrm>
        </p:spPr>
        <p:txBody>
          <a:bodyPr/>
          <a:lstStyle/>
          <a:p>
            <a:r>
              <a:rPr lang="en-GB" dirty="0" smtClean="0"/>
              <a:t>Independent Review of </a:t>
            </a:r>
            <a:br>
              <a:rPr lang="en-GB" dirty="0" smtClean="0"/>
            </a:br>
            <a:r>
              <a:rPr lang="en-GB" dirty="0" smtClean="0"/>
              <a:t>TEF</a:t>
            </a:r>
            <a:endParaRPr lang="en-GB" dirty="0"/>
          </a:p>
        </p:txBody>
      </p:sp>
    </p:spTree>
    <p:extLst>
      <p:ext uri="{BB962C8B-B14F-4D97-AF65-F5344CB8AC3E}">
        <p14:creationId xmlns:p14="http://schemas.microsoft.com/office/powerpoint/2010/main" val="94647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t>Independent Review</a:t>
            </a:r>
            <a:endParaRPr lang="en-GB" dirty="0"/>
          </a:p>
        </p:txBody>
      </p:sp>
      <p:sp>
        <p:nvSpPr>
          <p:cNvPr id="5" name="Content Placeholder 4">
            <a:extLst>
              <a:ext uri="{FF2B5EF4-FFF2-40B4-BE49-F238E27FC236}">
                <a16:creationId xmlns:a16="http://schemas.microsoft.com/office/drawing/2014/main" xmlns="" id="{5913D0A5-E92F-45C2-B48D-2F169E93158F}"/>
              </a:ext>
            </a:extLst>
          </p:cNvPr>
          <p:cNvSpPr>
            <a:spLocks noGrp="1"/>
          </p:cNvSpPr>
          <p:nvPr>
            <p:ph idx="1"/>
          </p:nvPr>
        </p:nvSpPr>
        <p:spPr>
          <a:xfrm>
            <a:off x="958850" y="1647959"/>
            <a:ext cx="10273149" cy="4028536"/>
          </a:xfrm>
        </p:spPr>
        <p:txBody>
          <a:bodyPr>
            <a:normAutofit/>
          </a:bodyPr>
          <a:lstStyle/>
          <a:p>
            <a:pPr lvl="1" indent="0">
              <a:buNone/>
            </a:pPr>
            <a:r>
              <a:rPr lang="en-GB" dirty="0" smtClean="0">
                <a:solidFill>
                  <a:srgbClr val="002554"/>
                </a:solidFill>
              </a:rPr>
              <a:t>Higher Education and Research Act (2017) section 26</a:t>
            </a:r>
          </a:p>
          <a:p>
            <a:pPr lvl="1" indent="-360000"/>
            <a:r>
              <a:rPr lang="en-GB" dirty="0" smtClean="0">
                <a:solidFill>
                  <a:srgbClr val="002554"/>
                </a:solidFill>
              </a:rPr>
              <a:t>The independent reviewer</a:t>
            </a:r>
          </a:p>
          <a:p>
            <a:pPr lvl="3" indent="-360000"/>
            <a:r>
              <a:rPr lang="en-GB" sz="2400" dirty="0">
                <a:solidFill>
                  <a:srgbClr val="002554"/>
                </a:solidFill>
              </a:rPr>
              <a:t>i</a:t>
            </a:r>
            <a:r>
              <a:rPr lang="en-GB" sz="2400" dirty="0" smtClean="0">
                <a:solidFill>
                  <a:srgbClr val="002554"/>
                </a:solidFill>
              </a:rPr>
              <a:t>s not and never has been a member or employee of the </a:t>
            </a:r>
            <a:r>
              <a:rPr lang="en-GB" sz="2400" dirty="0" err="1" smtClean="0">
                <a:solidFill>
                  <a:srgbClr val="002554"/>
                </a:solidFill>
              </a:rPr>
              <a:t>OfS</a:t>
            </a:r>
            <a:endParaRPr lang="en-GB" sz="2400" dirty="0" smtClean="0">
              <a:solidFill>
                <a:srgbClr val="002554"/>
              </a:solidFill>
            </a:endParaRPr>
          </a:p>
          <a:p>
            <a:pPr lvl="3" indent="-360000"/>
            <a:r>
              <a:rPr lang="en-GB" sz="2400" dirty="0">
                <a:solidFill>
                  <a:srgbClr val="002554"/>
                </a:solidFill>
              </a:rPr>
              <a:t>i</a:t>
            </a:r>
            <a:r>
              <a:rPr lang="en-GB" sz="2400" dirty="0" smtClean="0">
                <a:solidFill>
                  <a:srgbClr val="002554"/>
                </a:solidFill>
              </a:rPr>
              <a:t>s not a servant or agent of the Crown</a:t>
            </a:r>
          </a:p>
          <a:p>
            <a:pPr lvl="3" indent="-360000"/>
            <a:r>
              <a:rPr lang="en-GB" sz="2400" dirty="0">
                <a:solidFill>
                  <a:schemeClr val="accent3"/>
                </a:solidFill>
              </a:rPr>
              <a:t>has experience of providing higher education on behalf of, or being responsible for the provision of higher education by, a higher education </a:t>
            </a:r>
            <a:r>
              <a:rPr lang="en-GB" sz="2400" dirty="0" smtClean="0">
                <a:solidFill>
                  <a:schemeClr val="accent3"/>
                </a:solidFill>
              </a:rPr>
              <a:t>provider</a:t>
            </a:r>
          </a:p>
          <a:p>
            <a:pPr lvl="3" indent="-360000"/>
            <a:r>
              <a:rPr lang="en-GB" sz="2400" dirty="0">
                <a:solidFill>
                  <a:schemeClr val="accent3"/>
                </a:solidFill>
              </a:rPr>
              <a:t>appears to the Secretary of State to be a person who would command the confidence of registered higher education </a:t>
            </a:r>
            <a:r>
              <a:rPr lang="en-GB" sz="2400" dirty="0" smtClean="0">
                <a:solidFill>
                  <a:schemeClr val="accent3"/>
                </a:solidFill>
              </a:rPr>
              <a:t>providers.</a:t>
            </a:r>
          </a:p>
          <a:p>
            <a:pPr lvl="3" indent="-360000"/>
            <a:endParaRPr lang="en-GB" dirty="0">
              <a:solidFill>
                <a:srgbClr val="002554"/>
              </a:solidFill>
            </a:endParaRPr>
          </a:p>
          <a:p>
            <a:pPr marL="1240200" lvl="3" indent="0">
              <a:buNone/>
            </a:pPr>
            <a:endParaRPr lang="en-GB" dirty="0" smtClean="0">
              <a:solidFill>
                <a:srgbClr val="00255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spTree>
    <p:extLst>
      <p:ext uri="{BB962C8B-B14F-4D97-AF65-F5344CB8AC3E}">
        <p14:creationId xmlns:p14="http://schemas.microsoft.com/office/powerpoint/2010/main" val="1944702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solidFill>
                  <a:srgbClr val="002554"/>
                </a:solidFill>
                <a:latin typeface="Arial" panose="020B0604020202020204" pitchFamily="34" charset="0"/>
                <a:cs typeface="Arial" panose="020B0604020202020204" pitchFamily="34" charset="0"/>
              </a:rPr>
              <a:t>Summary</a:t>
            </a:r>
            <a:endParaRPr lang="en-GB" dirty="0">
              <a:solidFill>
                <a:srgbClr val="002554"/>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xmlns="" id="{5913D0A5-E92F-45C2-B48D-2F169E93158F}"/>
              </a:ext>
            </a:extLst>
          </p:cNvPr>
          <p:cNvSpPr>
            <a:spLocks noGrp="1"/>
          </p:cNvSpPr>
          <p:nvPr>
            <p:ph idx="1"/>
          </p:nvPr>
        </p:nvSpPr>
        <p:spPr>
          <a:xfrm>
            <a:off x="964764" y="1420744"/>
            <a:ext cx="10273149" cy="4028536"/>
          </a:xfrm>
        </p:spPr>
        <p:txBody>
          <a:bodyPr>
            <a:normAutofit/>
          </a:bodyPr>
          <a:lstStyle/>
          <a:p>
            <a:pPr lvl="0"/>
            <a:r>
              <a:rPr lang="en-GB" dirty="0" smtClean="0">
                <a:solidFill>
                  <a:srgbClr val="002554"/>
                </a:solidFill>
              </a:rPr>
              <a:t>This presentation covers:</a:t>
            </a:r>
          </a:p>
          <a:p>
            <a:pPr lvl="1" indent="-360000"/>
            <a:r>
              <a:rPr lang="en-GB" dirty="0" smtClean="0">
                <a:solidFill>
                  <a:srgbClr val="002554"/>
                </a:solidFill>
              </a:rPr>
              <a:t>Summary of 2017-18 pilot</a:t>
            </a:r>
          </a:p>
          <a:p>
            <a:pPr lvl="1" indent="-360000"/>
            <a:r>
              <a:rPr lang="en-GB" dirty="0" smtClean="0">
                <a:solidFill>
                  <a:srgbClr val="002554"/>
                </a:solidFill>
              </a:rPr>
              <a:t>Look ahead to next year’s pilot</a:t>
            </a:r>
          </a:p>
          <a:p>
            <a:pPr lvl="3" indent="-360000"/>
            <a:r>
              <a:rPr lang="en-GB" sz="2000" dirty="0" smtClean="0">
                <a:solidFill>
                  <a:srgbClr val="002554"/>
                </a:solidFill>
              </a:rPr>
              <a:t>Timeline</a:t>
            </a:r>
          </a:p>
          <a:p>
            <a:pPr lvl="3" indent="-360000"/>
            <a:r>
              <a:rPr lang="en-GB" sz="2000" dirty="0" smtClean="0">
                <a:solidFill>
                  <a:srgbClr val="002554"/>
                </a:solidFill>
              </a:rPr>
              <a:t>Subject panel structure</a:t>
            </a:r>
          </a:p>
          <a:p>
            <a:pPr lvl="1" indent="-360000"/>
            <a:r>
              <a:rPr lang="en-GB" dirty="0" smtClean="0">
                <a:solidFill>
                  <a:srgbClr val="002554"/>
                </a:solidFill>
              </a:rPr>
              <a:t>Independent review of TEF</a:t>
            </a:r>
          </a:p>
          <a:p>
            <a:pPr lvl="2" indent="0">
              <a:buNone/>
            </a:pPr>
            <a:r>
              <a:rPr lang="en-GB" dirty="0">
                <a:solidFill>
                  <a:srgbClr val="002554"/>
                </a:solidFill>
              </a:rPr>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spTree>
    <p:extLst>
      <p:ext uri="{BB962C8B-B14F-4D97-AF65-F5344CB8AC3E}">
        <p14:creationId xmlns:p14="http://schemas.microsoft.com/office/powerpoint/2010/main" val="172252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t>Independent review</a:t>
            </a:r>
            <a:endParaRPr lang="en-GB" dirty="0"/>
          </a:p>
        </p:txBody>
      </p:sp>
      <p:sp>
        <p:nvSpPr>
          <p:cNvPr id="5" name="Content Placeholder 4">
            <a:extLst>
              <a:ext uri="{FF2B5EF4-FFF2-40B4-BE49-F238E27FC236}">
                <a16:creationId xmlns:a16="http://schemas.microsoft.com/office/drawing/2014/main" xmlns="" id="{5913D0A5-E92F-45C2-B48D-2F169E93158F}"/>
              </a:ext>
            </a:extLst>
          </p:cNvPr>
          <p:cNvSpPr>
            <a:spLocks noGrp="1"/>
          </p:cNvSpPr>
          <p:nvPr>
            <p:ph idx="1"/>
          </p:nvPr>
        </p:nvSpPr>
        <p:spPr>
          <a:xfrm>
            <a:off x="958850" y="1428108"/>
            <a:ext cx="10825608" cy="5075434"/>
          </a:xfrm>
        </p:spPr>
        <p:txBody>
          <a:bodyPr>
            <a:normAutofit fontScale="25000" lnSpcReduction="20000"/>
          </a:bodyPr>
          <a:lstStyle/>
          <a:p>
            <a:r>
              <a:rPr lang="en-GB" sz="9600" dirty="0"/>
              <a:t>The report must </a:t>
            </a:r>
            <a:r>
              <a:rPr lang="en-GB" sz="9600" dirty="0" smtClean="0"/>
              <a:t>be presented to the Secretary of State and laid before Parliament, and must cover: </a:t>
            </a:r>
          </a:p>
          <a:p>
            <a:r>
              <a:rPr lang="en-GB" sz="9600" dirty="0" smtClean="0"/>
              <a:t>(</a:t>
            </a:r>
            <a:r>
              <a:rPr lang="en-GB" sz="9600" dirty="0"/>
              <a:t>a</a:t>
            </a:r>
            <a:r>
              <a:rPr lang="en-GB" sz="9600" dirty="0" smtClean="0"/>
              <a:t>) the </a:t>
            </a:r>
            <a:r>
              <a:rPr lang="en-GB" sz="9600" dirty="0"/>
              <a:t>process by which ratings are determined under the scheme and the sources of statistical information used in that process,</a:t>
            </a:r>
          </a:p>
          <a:p>
            <a:r>
              <a:rPr lang="en-GB" sz="9600" dirty="0"/>
              <a:t>(b</a:t>
            </a:r>
            <a:r>
              <a:rPr lang="en-GB" sz="9600" dirty="0" smtClean="0"/>
              <a:t>) whether </a:t>
            </a:r>
            <a:r>
              <a:rPr lang="en-GB" sz="9600" dirty="0"/>
              <a:t>that process, and those sources of statistical information, are fit for use for the purpose of determining ratings under the scheme,</a:t>
            </a:r>
          </a:p>
          <a:p>
            <a:r>
              <a:rPr lang="en-GB" sz="9600" dirty="0"/>
              <a:t>(c</a:t>
            </a:r>
            <a:r>
              <a:rPr lang="en-GB" sz="9600" dirty="0" smtClean="0"/>
              <a:t>) the </a:t>
            </a:r>
            <a:r>
              <a:rPr lang="en-GB" sz="9600" dirty="0"/>
              <a:t>names of the ratings under the scheme and whether those names are appropriate,</a:t>
            </a:r>
          </a:p>
          <a:p>
            <a:r>
              <a:rPr lang="en-GB" sz="9600" dirty="0"/>
              <a:t>(d</a:t>
            </a:r>
            <a:r>
              <a:rPr lang="en-GB" sz="9600" dirty="0" smtClean="0"/>
              <a:t>) the </a:t>
            </a:r>
            <a:r>
              <a:rPr lang="en-GB" sz="9600" dirty="0"/>
              <a:t>impact of the scheme on the ability of higher education providers to which the scheme applies to carry out their functions (including in particular their functions relating to teaching and research),</a:t>
            </a:r>
          </a:p>
          <a:p>
            <a:r>
              <a:rPr lang="en-GB" sz="9600" dirty="0"/>
              <a:t>(e</a:t>
            </a:r>
            <a:r>
              <a:rPr lang="en-GB" sz="9600" dirty="0" smtClean="0"/>
              <a:t>) an </a:t>
            </a:r>
            <a:r>
              <a:rPr lang="en-GB" sz="9600" dirty="0"/>
              <a:t>assessment of whether the scheme is in the public interest, and</a:t>
            </a:r>
          </a:p>
          <a:p>
            <a:r>
              <a:rPr lang="en-GB" sz="9600" dirty="0"/>
              <a:t>(f</a:t>
            </a:r>
            <a:r>
              <a:rPr lang="en-GB" sz="9600" dirty="0" smtClean="0"/>
              <a:t>) any </a:t>
            </a:r>
            <a:r>
              <a:rPr lang="en-GB" sz="9600" dirty="0"/>
              <a:t>other matters that the appointed person considers relevant.</a:t>
            </a:r>
          </a:p>
          <a:p>
            <a:pPr lvl="1" indent="0">
              <a:buNone/>
            </a:pPr>
            <a:endParaRPr lang="en-GB" dirty="0" smtClean="0">
              <a:solidFill>
                <a:srgbClr val="002554"/>
              </a:solidFill>
            </a:endParaRPr>
          </a:p>
          <a:p>
            <a:pPr lvl="1" indent="0">
              <a:buNone/>
            </a:pPr>
            <a:r>
              <a:rPr lang="en-GB" dirty="0">
                <a:solidFill>
                  <a:srgbClr val="002554"/>
                </a:solidFill>
              </a:rPr>
              <a:t>	</a:t>
            </a:r>
            <a:endParaRPr lang="en-GB" dirty="0" smtClean="0">
              <a:solidFill>
                <a:srgbClr val="00255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spTree>
    <p:extLst>
      <p:ext uri="{BB962C8B-B14F-4D97-AF65-F5344CB8AC3E}">
        <p14:creationId xmlns:p14="http://schemas.microsoft.com/office/powerpoint/2010/main" val="3808801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t>Contacts</a:t>
            </a:r>
            <a:endParaRPr lang="en-GB" dirty="0"/>
          </a:p>
        </p:txBody>
      </p:sp>
      <p:sp>
        <p:nvSpPr>
          <p:cNvPr id="5" name="Content Placeholder 4">
            <a:extLst>
              <a:ext uri="{FF2B5EF4-FFF2-40B4-BE49-F238E27FC236}">
                <a16:creationId xmlns:a16="http://schemas.microsoft.com/office/drawing/2014/main" xmlns="" id="{5913D0A5-E92F-45C2-B48D-2F169E93158F}"/>
              </a:ext>
            </a:extLst>
          </p:cNvPr>
          <p:cNvSpPr>
            <a:spLocks noGrp="1"/>
          </p:cNvSpPr>
          <p:nvPr>
            <p:ph idx="1"/>
          </p:nvPr>
        </p:nvSpPr>
        <p:spPr>
          <a:xfrm>
            <a:off x="958850" y="1522629"/>
            <a:ext cx="10273149" cy="4028536"/>
          </a:xfrm>
        </p:spPr>
        <p:txBody>
          <a:bodyPr/>
          <a:lstStyle/>
          <a:p>
            <a:pPr lvl="0"/>
            <a:r>
              <a:rPr lang="en-GB" b="1" dirty="0" smtClean="0">
                <a:solidFill>
                  <a:srgbClr val="002554"/>
                </a:solidFill>
              </a:rPr>
              <a:t>Office for Students</a:t>
            </a:r>
            <a:endParaRPr lang="en-GB" b="1" dirty="0">
              <a:solidFill>
                <a:srgbClr val="002554"/>
              </a:solidFill>
            </a:endParaRPr>
          </a:p>
          <a:p>
            <a:pPr lvl="1" indent="-360000"/>
            <a:r>
              <a:rPr lang="en-GB" dirty="0" smtClean="0">
                <a:solidFill>
                  <a:srgbClr val="002554"/>
                </a:solidFill>
              </a:rPr>
              <a:t>Metrics enquiries: </a:t>
            </a:r>
            <a:r>
              <a:rPr lang="en-GB" dirty="0" smtClean="0">
                <a:solidFill>
                  <a:srgbClr val="002554"/>
                </a:solidFill>
                <a:hlinkClick r:id="rId2"/>
              </a:rPr>
              <a:t>tefmetrics@officeforstudents.org</a:t>
            </a:r>
            <a:endParaRPr lang="en-GB" dirty="0" smtClean="0">
              <a:solidFill>
                <a:srgbClr val="002554"/>
              </a:solidFill>
            </a:endParaRPr>
          </a:p>
          <a:p>
            <a:pPr lvl="2" indent="-360000">
              <a:buFont typeface="Arial" panose="020B0604020202020204" pitchFamily="34" charset="0"/>
              <a:buChar char="•"/>
            </a:pPr>
            <a:r>
              <a:rPr lang="en-GB" dirty="0" smtClean="0">
                <a:solidFill>
                  <a:srgbClr val="002554"/>
                </a:solidFill>
              </a:rPr>
              <a:t>Other enquiries: </a:t>
            </a:r>
            <a:r>
              <a:rPr lang="en-GB" dirty="0" smtClean="0">
                <a:solidFill>
                  <a:srgbClr val="002554"/>
                </a:solidFill>
                <a:hlinkClick r:id="rId3"/>
              </a:rPr>
              <a:t>tef@officeforstudents.org</a:t>
            </a:r>
            <a:endParaRPr lang="en-GB" dirty="0" smtClean="0">
              <a:solidFill>
                <a:srgbClr val="002554"/>
              </a:solidFill>
            </a:endParaRPr>
          </a:p>
          <a:p>
            <a:pPr lvl="2" indent="-360000">
              <a:buFont typeface="Arial" panose="020B0604020202020204" pitchFamily="34" charset="0"/>
              <a:buChar char="•"/>
            </a:pPr>
            <a:endParaRPr lang="en-GB" dirty="0">
              <a:solidFill>
                <a:srgbClr val="002554"/>
              </a:solidFill>
            </a:endParaRPr>
          </a:p>
          <a:p>
            <a:pPr lvl="2" indent="0">
              <a:buNone/>
            </a:pPr>
            <a:r>
              <a:rPr lang="en-GB" b="1" dirty="0" smtClean="0">
                <a:solidFill>
                  <a:srgbClr val="002554"/>
                </a:solidFill>
              </a:rPr>
              <a:t>Department for Education enquiries</a:t>
            </a:r>
          </a:p>
          <a:p>
            <a:pPr marL="342900" lvl="2" indent="-342900">
              <a:buFont typeface="Arial" panose="020B0604020202020204" pitchFamily="34" charset="0"/>
              <a:buChar char="•"/>
            </a:pPr>
            <a:r>
              <a:rPr lang="en-GB" dirty="0" smtClean="0">
                <a:solidFill>
                  <a:srgbClr val="002554"/>
                </a:solidFill>
                <a:hlinkClick r:id="rId4"/>
              </a:rPr>
              <a:t>tef.queries@education.gov.uk</a:t>
            </a:r>
            <a:endParaRPr lang="en-GB" dirty="0" smtClean="0">
              <a:solidFill>
                <a:srgbClr val="002554"/>
              </a:solidFill>
            </a:endParaRPr>
          </a:p>
          <a:p>
            <a:pPr lvl="2" indent="0">
              <a:buNone/>
            </a:pPr>
            <a:endParaRPr lang="en-GB" dirty="0">
              <a:solidFill>
                <a:srgbClr val="002554"/>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spTree>
    <p:extLst>
      <p:ext uri="{BB962C8B-B14F-4D97-AF65-F5344CB8AC3E}">
        <p14:creationId xmlns:p14="http://schemas.microsoft.com/office/powerpoint/2010/main" val="1725392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D7E452-39DB-4377-B857-3E28BF45C8DA}"/>
              </a:ext>
            </a:extLst>
          </p:cNvPr>
          <p:cNvSpPr>
            <a:spLocks noGrp="1"/>
          </p:cNvSpPr>
          <p:nvPr>
            <p:ph type="title"/>
          </p:nvPr>
        </p:nvSpPr>
        <p:spPr/>
        <p:txBody>
          <a:bodyPr/>
          <a:lstStyle/>
          <a:p>
            <a:r>
              <a:rPr lang="en-GB" dirty="0" smtClean="0"/>
              <a:t>Thank you</a:t>
            </a:r>
            <a:br>
              <a:rPr lang="en-GB" dirty="0" smtClean="0"/>
            </a:br>
            <a:endParaRPr lang="en-GB" dirty="0"/>
          </a:p>
        </p:txBody>
      </p:sp>
      <p:sp>
        <p:nvSpPr>
          <p:cNvPr id="4" name="TextBox 3"/>
          <p:cNvSpPr txBox="1"/>
          <p:nvPr/>
        </p:nvSpPr>
        <p:spPr>
          <a:xfrm flipH="1">
            <a:off x="831850" y="4795104"/>
            <a:ext cx="7879082" cy="1200329"/>
          </a:xfrm>
          <a:prstGeom prst="rect">
            <a:avLst/>
          </a:prstGeom>
          <a:noFill/>
        </p:spPr>
        <p:txBody>
          <a:bodyPr wrap="square" rtlCol="0">
            <a:spAutoFit/>
          </a:bodyPr>
          <a:lstStyle/>
          <a:p>
            <a:r>
              <a:rPr lang="en-GB" sz="2400" dirty="0" smtClean="0">
                <a:solidFill>
                  <a:schemeClr val="bg1"/>
                </a:solidFill>
              </a:rPr>
              <a:t>Dr Vikki Forsyth</a:t>
            </a:r>
            <a:endParaRPr lang="en-GB" sz="2400" dirty="0" smtClean="0">
              <a:solidFill>
                <a:schemeClr val="bg1"/>
              </a:solidFill>
              <a:hlinkClick r:id="rId2"/>
            </a:endParaRPr>
          </a:p>
          <a:p>
            <a:r>
              <a:rPr lang="en-GB" sz="2400" dirty="0" smtClean="0">
                <a:solidFill>
                  <a:schemeClr val="bg1"/>
                </a:solidFill>
                <a:hlinkClick r:id="rId2"/>
              </a:rPr>
              <a:t>vikki.forsyth@officeforstudents.org.uk</a:t>
            </a:r>
            <a:endParaRPr lang="en-GB" sz="2400" dirty="0" smtClean="0">
              <a:solidFill>
                <a:schemeClr val="bg1"/>
              </a:solidFill>
            </a:endParaRPr>
          </a:p>
          <a:p>
            <a:r>
              <a:rPr lang="en-GB" sz="2400" dirty="0" smtClean="0">
                <a:solidFill>
                  <a:schemeClr val="bg1"/>
                </a:solidFill>
              </a:rPr>
              <a:t>Further </a:t>
            </a:r>
            <a:r>
              <a:rPr lang="en-GB" sz="2400" dirty="0">
                <a:solidFill>
                  <a:schemeClr val="bg1"/>
                </a:solidFill>
              </a:rPr>
              <a:t>information: www.officeforstudents.org.uk</a:t>
            </a:r>
            <a:endParaRPr lang="en-US" sz="2400" dirty="0">
              <a:solidFill>
                <a:schemeClr val="bg1"/>
              </a:solidFill>
            </a:endParaRPr>
          </a:p>
        </p:txBody>
      </p:sp>
    </p:spTree>
    <p:extLst>
      <p:ext uri="{BB962C8B-B14F-4D97-AF65-F5344CB8AC3E}">
        <p14:creationId xmlns:p14="http://schemas.microsoft.com/office/powerpoint/2010/main" val="793869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1A443E-8737-4FB9-B715-E5B30A8995B2}"/>
              </a:ext>
            </a:extLst>
          </p:cNvPr>
          <p:cNvSpPr>
            <a:spLocks noGrp="1"/>
          </p:cNvSpPr>
          <p:nvPr>
            <p:ph type="title"/>
          </p:nvPr>
        </p:nvSpPr>
        <p:spPr>
          <a:xfrm>
            <a:off x="831850" y="1709739"/>
            <a:ext cx="7751433" cy="2050604"/>
          </a:xfrm>
        </p:spPr>
        <p:txBody>
          <a:bodyPr/>
          <a:lstStyle/>
          <a:p>
            <a:r>
              <a:rPr lang="en-GB" dirty="0" smtClean="0"/>
              <a:t>Summary of 2017-18 </a:t>
            </a:r>
            <a:br>
              <a:rPr lang="en-GB" dirty="0" smtClean="0"/>
            </a:br>
            <a:r>
              <a:rPr lang="en-GB" dirty="0" smtClean="0"/>
              <a:t>pilot</a:t>
            </a:r>
            <a:endParaRPr lang="en-GB" dirty="0"/>
          </a:p>
        </p:txBody>
      </p:sp>
    </p:spTree>
    <p:extLst>
      <p:ext uri="{BB962C8B-B14F-4D97-AF65-F5344CB8AC3E}">
        <p14:creationId xmlns:p14="http://schemas.microsoft.com/office/powerpoint/2010/main" val="889570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solidFill>
                  <a:srgbClr val="002554"/>
                </a:solidFill>
                <a:latin typeface="Arial" panose="020B0604020202020204" pitchFamily="34" charset="0"/>
                <a:cs typeface="Arial" panose="020B0604020202020204" pitchFamily="34" charset="0"/>
              </a:rPr>
              <a:t>How is TEF being developed?</a:t>
            </a:r>
            <a:endParaRPr lang="en-GB" dirty="0">
              <a:solidFill>
                <a:srgbClr val="002554"/>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xmlns="" id="{9B5B823C-0EB9-4E23-AFA8-78E5BBE18F38}"/>
              </a:ext>
            </a:extLst>
          </p:cNvPr>
          <p:cNvSpPr>
            <a:spLocks noGrp="1"/>
          </p:cNvSpPr>
          <p:nvPr>
            <p:ph type="body" sz="quarter" idx="13"/>
          </p:nvPr>
        </p:nvSpPr>
        <p:spPr/>
        <p:txBody>
          <a:bodyPr/>
          <a:lstStyle/>
          <a:p>
            <a:r>
              <a:rPr lang="en-GB" sz="3200" dirty="0" smtClean="0">
                <a:solidFill>
                  <a:srgbClr val="002554"/>
                </a:solidFill>
                <a:latin typeface="Arial" panose="020B0604020202020204" pitchFamily="34" charset="0"/>
                <a:cs typeface="Arial" panose="020B0604020202020204" pitchFamily="34" charset="0"/>
              </a:rPr>
              <a:t>A phased approach</a:t>
            </a:r>
            <a:endParaRPr lang="en-GB" sz="3200" dirty="0">
              <a:solidFill>
                <a:srgbClr val="002554"/>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grpSp>
        <p:nvGrpSpPr>
          <p:cNvPr id="8" name="Group 7"/>
          <p:cNvGrpSpPr/>
          <p:nvPr/>
        </p:nvGrpSpPr>
        <p:grpSpPr>
          <a:xfrm>
            <a:off x="1672742" y="2182512"/>
            <a:ext cx="8363277" cy="3600401"/>
            <a:chOff x="2057396" y="2564904"/>
            <a:chExt cx="8363277" cy="3600401"/>
          </a:xfrm>
        </p:grpSpPr>
        <p:sp>
          <p:nvSpPr>
            <p:cNvPr id="16" name="Pentagon 15"/>
            <p:cNvSpPr/>
            <p:nvPr/>
          </p:nvSpPr>
          <p:spPr>
            <a:xfrm>
              <a:off x="2057399" y="3228539"/>
              <a:ext cx="8363274" cy="1440160"/>
            </a:xfrm>
            <a:prstGeom prst="homePlate">
              <a:avLst>
                <a:gd name="adj" fmla="val 18990"/>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bg1"/>
                  </a:solidFill>
                  <a:latin typeface="Arial" panose="020B0604020202020204" pitchFamily="34" charset="0"/>
                  <a:cs typeface="Arial" panose="020B0604020202020204" pitchFamily="34" charset="0"/>
                </a:rPr>
                <a:t>Assessment</a:t>
              </a:r>
              <a:endParaRPr lang="en-GB" sz="1400" dirty="0">
                <a:solidFill>
                  <a:schemeClr val="bg1"/>
                </a:solidFill>
                <a:latin typeface="Arial" panose="020B0604020202020204" pitchFamily="34" charset="0"/>
                <a:cs typeface="Arial" panose="020B0604020202020204" pitchFamily="34" charset="0"/>
              </a:endParaRPr>
            </a:p>
            <a:p>
              <a:r>
                <a:rPr lang="en-GB" sz="1400" dirty="0" smtClean="0">
                  <a:solidFill>
                    <a:schemeClr val="bg1"/>
                  </a:solidFill>
                  <a:latin typeface="Arial" panose="020B0604020202020204" pitchFamily="34" charset="0"/>
                  <a:cs typeface="Arial" panose="020B0604020202020204" pitchFamily="34" charset="0"/>
                </a:rPr>
                <a:t>level</a:t>
              </a:r>
              <a:endParaRPr lang="en-GB" sz="1400" dirty="0">
                <a:solidFill>
                  <a:schemeClr val="bg1"/>
                </a:solidFill>
                <a:latin typeface="Arial" panose="020B0604020202020204" pitchFamily="34" charset="0"/>
                <a:cs typeface="Arial" panose="020B0604020202020204" pitchFamily="34" charset="0"/>
              </a:endParaRPr>
            </a:p>
          </p:txBody>
        </p:sp>
        <p:sp>
          <p:nvSpPr>
            <p:cNvPr id="9" name="Pentagon 8"/>
            <p:cNvSpPr/>
            <p:nvPr/>
          </p:nvSpPr>
          <p:spPr>
            <a:xfrm>
              <a:off x="2057396" y="5148807"/>
              <a:ext cx="8363277" cy="875739"/>
            </a:xfrm>
            <a:prstGeom prst="homePlate">
              <a:avLst>
                <a:gd name="adj" fmla="val 39285"/>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bg1"/>
                  </a:solidFill>
                  <a:latin typeface="Arial" panose="020B0604020202020204" pitchFamily="34" charset="0"/>
                  <a:cs typeface="Arial" panose="020B0604020202020204" pitchFamily="34" charset="0"/>
                </a:rPr>
                <a:t>Continuous </a:t>
              </a:r>
            </a:p>
            <a:p>
              <a:r>
                <a:rPr lang="en-GB" sz="1400" dirty="0" smtClean="0">
                  <a:solidFill>
                    <a:schemeClr val="bg1"/>
                  </a:solidFill>
                  <a:latin typeface="Arial" panose="020B0604020202020204" pitchFamily="34" charset="0"/>
                  <a:cs typeface="Arial" panose="020B0604020202020204" pitchFamily="34" charset="0"/>
                </a:rPr>
                <a:t>improvement</a:t>
              </a:r>
              <a:endParaRPr lang="en-GB" sz="1400"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7417831" y="2564904"/>
              <a:ext cx="1274649" cy="372344"/>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Year </a:t>
              </a:r>
              <a:r>
                <a:rPr lang="en-GB" sz="1400" dirty="0" smtClean="0">
                  <a:solidFill>
                    <a:schemeClr val="bg1"/>
                  </a:solidFill>
                  <a:latin typeface="Arial" panose="020B0604020202020204" pitchFamily="34" charset="0"/>
                  <a:cs typeface="Arial" panose="020B0604020202020204" pitchFamily="34" charset="0"/>
                </a:rPr>
                <a:t>4</a:t>
              </a:r>
            </a:p>
            <a:p>
              <a:pPr algn="ctr"/>
              <a:r>
                <a:rPr lang="en-GB" sz="1400" dirty="0" smtClean="0">
                  <a:solidFill>
                    <a:schemeClr val="bg1"/>
                  </a:solidFill>
                  <a:latin typeface="Arial" panose="020B0604020202020204" pitchFamily="34" charset="0"/>
                  <a:cs typeface="Arial" panose="020B0604020202020204" pitchFamily="34" charset="0"/>
                </a:rPr>
                <a:t>(2018-19)</a:t>
              </a:r>
              <a:endParaRPr lang="en-GB" sz="1400"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7417831" y="2937248"/>
              <a:ext cx="1274649" cy="3228056"/>
            </a:xfrm>
            <a:prstGeom prst="rect">
              <a:avLst/>
            </a:prstGeom>
            <a:solidFill>
              <a:srgbClr val="E7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4634324" y="2564904"/>
              <a:ext cx="1240645" cy="372344"/>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Year </a:t>
              </a:r>
              <a:r>
                <a:rPr lang="en-GB" sz="1400" dirty="0" smtClean="0">
                  <a:solidFill>
                    <a:schemeClr val="bg1"/>
                  </a:solidFill>
                  <a:latin typeface="Arial" panose="020B0604020202020204" pitchFamily="34" charset="0"/>
                  <a:cs typeface="Arial" panose="020B0604020202020204" pitchFamily="34" charset="0"/>
                </a:rPr>
                <a:t>2</a:t>
              </a:r>
            </a:p>
            <a:p>
              <a:pPr algn="ctr"/>
              <a:r>
                <a:rPr lang="en-GB" sz="1400" dirty="0" smtClean="0">
                  <a:solidFill>
                    <a:schemeClr val="bg1"/>
                  </a:solidFill>
                  <a:latin typeface="Arial" panose="020B0604020202020204" pitchFamily="34" charset="0"/>
                  <a:cs typeface="Arial" panose="020B0604020202020204" pitchFamily="34" charset="0"/>
                </a:rPr>
                <a:t>(2016-17)</a:t>
              </a:r>
              <a:endParaRPr lang="en-GB" sz="14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4634324" y="2937248"/>
              <a:ext cx="1240645" cy="3228056"/>
            </a:xfrm>
            <a:prstGeom prst="rect">
              <a:avLst/>
            </a:prstGeom>
            <a:solidFill>
              <a:srgbClr val="E7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3219873" y="2564904"/>
              <a:ext cx="1296144" cy="372344"/>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Year </a:t>
              </a:r>
              <a:r>
                <a:rPr lang="en-GB" sz="1400" dirty="0" smtClean="0">
                  <a:solidFill>
                    <a:schemeClr val="bg1"/>
                  </a:solidFill>
                  <a:latin typeface="Arial" panose="020B0604020202020204" pitchFamily="34" charset="0"/>
                  <a:cs typeface="Arial" panose="020B0604020202020204" pitchFamily="34" charset="0"/>
                </a:rPr>
                <a:t>1</a:t>
              </a:r>
            </a:p>
            <a:p>
              <a:pPr algn="ctr"/>
              <a:r>
                <a:rPr lang="en-GB" sz="1400" dirty="0" smtClean="0">
                  <a:solidFill>
                    <a:schemeClr val="bg1"/>
                  </a:solidFill>
                  <a:latin typeface="Arial" panose="020B0604020202020204" pitchFamily="34" charset="0"/>
                  <a:cs typeface="Arial" panose="020B0604020202020204" pitchFamily="34" charset="0"/>
                </a:rPr>
                <a:t>(2015-16)</a:t>
              </a:r>
              <a:endParaRPr lang="en-GB" sz="1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219873" y="2937248"/>
              <a:ext cx="1296144" cy="3228056"/>
            </a:xfrm>
            <a:prstGeom prst="rect">
              <a:avLst/>
            </a:prstGeom>
            <a:solidFill>
              <a:srgbClr val="E7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3219873" y="3228539"/>
              <a:ext cx="1296144" cy="14401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tx1"/>
                  </a:solidFill>
                  <a:latin typeface="Arial" panose="020B0604020202020204" pitchFamily="34" charset="0"/>
                  <a:cs typeface="Arial" panose="020B0604020202020204" pitchFamily="34" charset="0"/>
                </a:rPr>
                <a:t>Provider level ‘meets expectations’ awards</a:t>
              </a:r>
            </a:p>
          </p:txBody>
        </p:sp>
        <p:sp>
          <p:nvSpPr>
            <p:cNvPr id="18" name="Rectangle 17"/>
            <p:cNvSpPr/>
            <p:nvPr/>
          </p:nvSpPr>
          <p:spPr>
            <a:xfrm>
              <a:off x="4634324" y="3228539"/>
              <a:ext cx="1240645" cy="14401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anose="020B0604020202020204" pitchFamily="34" charset="0"/>
                  <a:cs typeface="Arial" panose="020B0604020202020204" pitchFamily="34" charset="0"/>
                </a:rPr>
                <a:t>Provider level trial</a:t>
              </a:r>
              <a:endParaRPr lang="en-GB" sz="14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7417831" y="3228539"/>
              <a:ext cx="1274649" cy="14401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Provider </a:t>
              </a:r>
              <a:endParaRPr lang="en-GB" sz="1400" dirty="0" smtClean="0">
                <a:solidFill>
                  <a:schemeClr val="tx1"/>
                </a:solidFill>
                <a:latin typeface="Arial" panose="020B0604020202020204" pitchFamily="34" charset="0"/>
                <a:cs typeface="Arial" panose="020B0604020202020204" pitchFamily="34" charset="0"/>
              </a:endParaRPr>
            </a:p>
            <a:p>
              <a:pPr algn="ctr"/>
              <a:r>
                <a:rPr lang="en-GB" sz="1400" dirty="0" smtClean="0">
                  <a:solidFill>
                    <a:schemeClr val="tx1"/>
                  </a:solidFill>
                  <a:latin typeface="Arial" panose="020B0604020202020204" pitchFamily="34" charset="0"/>
                  <a:cs typeface="Arial" panose="020B0604020202020204" pitchFamily="34" charset="0"/>
                </a:rPr>
                <a:t>level</a:t>
              </a:r>
              <a:endParaRPr lang="en-GB" sz="1400" dirty="0">
                <a:solidFill>
                  <a:schemeClr val="tx1"/>
                </a:solidFill>
                <a:latin typeface="Arial" panose="020B0604020202020204" pitchFamily="34" charset="0"/>
                <a:cs typeface="Arial" panose="020B0604020202020204" pitchFamily="34" charset="0"/>
              </a:endParaRPr>
            </a:p>
            <a:p>
              <a:pPr algn="ctr"/>
              <a:r>
                <a:rPr lang="en-GB" sz="1400" i="1" dirty="0">
                  <a:solidFill>
                    <a:schemeClr val="tx1"/>
                  </a:solidFill>
                  <a:latin typeface="Arial" panose="020B0604020202020204" pitchFamily="34" charset="0"/>
                  <a:cs typeface="Arial" panose="020B0604020202020204" pitchFamily="34" charset="0"/>
                </a:rPr>
                <a:t>+ </a:t>
              </a:r>
              <a:br>
                <a:rPr lang="en-GB" sz="1400" i="1"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Subject </a:t>
              </a:r>
              <a:r>
                <a:rPr lang="en-GB" sz="1400" dirty="0" smtClean="0">
                  <a:solidFill>
                    <a:schemeClr val="tx1"/>
                  </a:solidFill>
                  <a:latin typeface="Arial" panose="020B0604020202020204" pitchFamily="34" charset="0"/>
                  <a:cs typeface="Arial" panose="020B0604020202020204" pitchFamily="34" charset="0"/>
                </a:rPr>
                <a:t/>
              </a:r>
              <a:br>
                <a:rPr lang="en-GB" sz="1400" dirty="0" smtClean="0">
                  <a:solidFill>
                    <a:schemeClr val="tx1"/>
                  </a:solidFill>
                  <a:latin typeface="Arial" panose="020B0604020202020204" pitchFamily="34" charset="0"/>
                  <a:cs typeface="Arial" panose="020B0604020202020204" pitchFamily="34" charset="0"/>
                </a:rPr>
              </a:br>
              <a:r>
                <a:rPr lang="en-GB" sz="1400" dirty="0" smtClean="0">
                  <a:solidFill>
                    <a:schemeClr val="tx1"/>
                  </a:solidFill>
                  <a:latin typeface="Arial" panose="020B0604020202020204" pitchFamily="34" charset="0"/>
                  <a:cs typeface="Arial" panose="020B0604020202020204" pitchFamily="34" charset="0"/>
                </a:rPr>
                <a:t>level </a:t>
              </a:r>
              <a:r>
                <a:rPr lang="en-GB" sz="1400" dirty="0">
                  <a:solidFill>
                    <a:schemeClr val="tx1"/>
                  </a:solidFill>
                  <a:latin typeface="Arial" panose="020B0604020202020204" pitchFamily="34" charset="0"/>
                  <a:cs typeface="Arial" panose="020B0604020202020204" pitchFamily="34" charset="0"/>
                </a:rPr>
                <a:t>pilots</a:t>
              </a:r>
            </a:p>
          </p:txBody>
        </p:sp>
        <p:sp>
          <p:nvSpPr>
            <p:cNvPr id="20" name="Rectangle 19"/>
            <p:cNvSpPr/>
            <p:nvPr/>
          </p:nvSpPr>
          <p:spPr>
            <a:xfrm>
              <a:off x="4634324" y="5148807"/>
              <a:ext cx="1240645" cy="87573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tx1"/>
                  </a:solidFill>
                  <a:latin typeface="Arial" panose="020B0604020202020204" pitchFamily="34" charset="0"/>
                  <a:cs typeface="Arial" panose="020B0604020202020204" pitchFamily="34" charset="0"/>
                </a:rPr>
                <a:t>Lessons </a:t>
              </a:r>
              <a:r>
                <a:rPr lang="en-GB" sz="1400" dirty="0" smtClean="0">
                  <a:solidFill>
                    <a:schemeClr val="tx1"/>
                  </a:solidFill>
                  <a:latin typeface="Arial" panose="020B0604020202020204" pitchFamily="34" charset="0"/>
                  <a:cs typeface="Arial" panose="020B0604020202020204" pitchFamily="34" charset="0"/>
                </a:rPr>
                <a:t>learned exercise</a:t>
              </a:r>
              <a:endParaRPr lang="en-GB" sz="14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7417831" y="5148807"/>
              <a:ext cx="1274649" cy="87573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smtClean="0">
                  <a:solidFill>
                    <a:schemeClr val="tx1"/>
                  </a:solidFill>
                  <a:latin typeface="Arial" panose="020B0604020202020204" pitchFamily="34" charset="0"/>
                  <a:cs typeface="Arial" panose="020B0604020202020204" pitchFamily="34" charset="0"/>
                </a:rPr>
                <a:t>Independent review</a:t>
              </a:r>
              <a:endParaRPr lang="en-GB" sz="14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8836494" y="2564904"/>
              <a:ext cx="1296145" cy="372344"/>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Year </a:t>
              </a:r>
              <a:r>
                <a:rPr lang="en-GB" sz="1400" dirty="0" smtClean="0">
                  <a:solidFill>
                    <a:schemeClr val="bg1"/>
                  </a:solidFill>
                  <a:latin typeface="Arial" panose="020B0604020202020204" pitchFamily="34" charset="0"/>
                  <a:cs typeface="Arial" panose="020B0604020202020204" pitchFamily="34" charset="0"/>
                </a:rPr>
                <a:t>5</a:t>
              </a:r>
            </a:p>
            <a:p>
              <a:pPr algn="ctr"/>
              <a:r>
                <a:rPr lang="en-GB" sz="1400" dirty="0" smtClean="0">
                  <a:solidFill>
                    <a:schemeClr val="bg1"/>
                  </a:solidFill>
                  <a:latin typeface="Arial" panose="020B0604020202020204" pitchFamily="34" charset="0"/>
                  <a:cs typeface="Arial" panose="020B0604020202020204" pitchFamily="34" charset="0"/>
                </a:rPr>
                <a:t>(2019-20)</a:t>
              </a:r>
              <a:endParaRPr lang="en-GB" sz="1400"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8836494" y="2937248"/>
              <a:ext cx="1296145" cy="3228056"/>
            </a:xfrm>
            <a:prstGeom prst="rect">
              <a:avLst/>
            </a:prstGeom>
            <a:solidFill>
              <a:srgbClr val="E7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8836494" y="3228539"/>
              <a:ext cx="1296145" cy="14401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anose="020B0604020202020204" pitchFamily="34" charset="0"/>
                  <a:cs typeface="Arial" panose="020B0604020202020204" pitchFamily="34" charset="0"/>
                </a:rPr>
                <a:t>Subject </a:t>
              </a:r>
              <a:br>
                <a:rPr lang="en-GB" sz="1400" dirty="0" smtClean="0">
                  <a:solidFill>
                    <a:schemeClr val="tx1"/>
                  </a:solidFill>
                  <a:latin typeface="Arial" panose="020B0604020202020204" pitchFamily="34" charset="0"/>
                  <a:cs typeface="Arial" panose="020B0604020202020204" pitchFamily="34" charset="0"/>
                </a:rPr>
              </a:br>
              <a:r>
                <a:rPr lang="en-GB" sz="1400" dirty="0" smtClean="0">
                  <a:solidFill>
                    <a:schemeClr val="tx1"/>
                  </a:solidFill>
                  <a:latin typeface="Arial" panose="020B0604020202020204" pitchFamily="34" charset="0"/>
                  <a:cs typeface="Arial" panose="020B0604020202020204" pitchFamily="34" charset="0"/>
                </a:rPr>
                <a:t>level</a:t>
              </a:r>
            </a:p>
            <a:p>
              <a:pPr algn="ctr"/>
              <a:r>
                <a:rPr lang="en-GB" sz="1400" dirty="0" smtClean="0">
                  <a:solidFill>
                    <a:schemeClr val="tx1"/>
                  </a:solidFill>
                  <a:latin typeface="Arial" panose="020B0604020202020204" pitchFamily="34" charset="0"/>
                  <a:cs typeface="Arial" panose="020B0604020202020204" pitchFamily="34" charset="0"/>
                </a:rPr>
                <a:t>(ratings at provider and subject level)</a:t>
              </a:r>
              <a:endParaRPr lang="en-GB" sz="1400" dirty="0">
                <a:solidFill>
                  <a:schemeClr val="tx1"/>
                </a:solidFill>
                <a:latin typeface="Arial" panose="020B0604020202020204" pitchFamily="34" charset="0"/>
                <a:cs typeface="Arial" panose="020B0604020202020204" pitchFamily="34" charset="0"/>
              </a:endParaRPr>
            </a:p>
          </p:txBody>
        </p:sp>
        <p:sp>
          <p:nvSpPr>
            <p:cNvPr id="25" name="Rectangle 24"/>
            <p:cNvSpPr/>
            <p:nvPr/>
          </p:nvSpPr>
          <p:spPr>
            <a:xfrm>
              <a:off x="8839681" y="5149800"/>
              <a:ext cx="1292959" cy="86363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smtClean="0">
                  <a:solidFill>
                    <a:schemeClr val="tx1"/>
                  </a:solidFill>
                  <a:latin typeface="Arial" panose="020B0604020202020204" pitchFamily="34" charset="0"/>
                  <a:cs typeface="Arial" panose="020B0604020202020204" pitchFamily="34" charset="0"/>
                </a:rPr>
                <a:t>Informed by independent review</a:t>
              </a:r>
              <a:endParaRPr lang="en-GB" sz="1400"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6018982" y="2564905"/>
              <a:ext cx="1230845" cy="3600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7" name="Rectangle 26"/>
            <p:cNvSpPr/>
            <p:nvPr/>
          </p:nvSpPr>
          <p:spPr>
            <a:xfrm>
              <a:off x="6018981" y="2564904"/>
              <a:ext cx="1221643" cy="3600400"/>
            </a:xfrm>
            <a:prstGeom prst="rect">
              <a:avLst/>
            </a:prstGeom>
            <a:solidFill>
              <a:srgbClr val="E7E8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6078143" y="3228539"/>
              <a:ext cx="1086824" cy="14401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anose="020B0604020202020204" pitchFamily="34" charset="0"/>
                  <a:cs typeface="Arial" panose="020B0604020202020204" pitchFamily="34" charset="0"/>
                </a:rPr>
                <a:t>Provider level</a:t>
              </a:r>
            </a:p>
            <a:p>
              <a:pPr algn="ctr"/>
              <a:r>
                <a:rPr lang="en-GB" sz="1400" i="1" dirty="0" smtClean="0">
                  <a:solidFill>
                    <a:schemeClr val="tx1"/>
                  </a:solidFill>
                  <a:latin typeface="Arial" panose="020B0604020202020204" pitchFamily="34" charset="0"/>
                  <a:cs typeface="Arial" panose="020B0604020202020204" pitchFamily="34" charset="0"/>
                </a:rPr>
                <a:t>+ </a:t>
              </a:r>
              <a:br>
                <a:rPr lang="en-GB" sz="1400" i="1" dirty="0" smtClean="0">
                  <a:solidFill>
                    <a:schemeClr val="tx1"/>
                  </a:solidFill>
                  <a:latin typeface="Arial" panose="020B0604020202020204" pitchFamily="34" charset="0"/>
                  <a:cs typeface="Arial" panose="020B0604020202020204" pitchFamily="34" charset="0"/>
                </a:rPr>
              </a:br>
              <a:r>
                <a:rPr lang="en-GB" sz="1400" dirty="0" smtClean="0">
                  <a:solidFill>
                    <a:schemeClr val="tx1"/>
                  </a:solidFill>
                  <a:latin typeface="Arial" panose="020B0604020202020204" pitchFamily="34" charset="0"/>
                  <a:cs typeface="Arial" panose="020B0604020202020204" pitchFamily="34" charset="0"/>
                </a:rPr>
                <a:t>Subject level pilots</a:t>
              </a:r>
              <a:endParaRPr lang="en-GB" sz="1400"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6045769" y="2583075"/>
              <a:ext cx="1170000" cy="354173"/>
            </a:xfrm>
            <a:prstGeom prst="rect">
              <a:avLst/>
            </a:prstGeom>
            <a:solidFill>
              <a:srgbClr val="00255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Year </a:t>
              </a:r>
              <a:r>
                <a:rPr lang="en-GB" sz="1400" dirty="0" smtClean="0">
                  <a:solidFill>
                    <a:schemeClr val="bg1"/>
                  </a:solidFill>
                  <a:latin typeface="Arial" panose="020B0604020202020204" pitchFamily="34" charset="0"/>
                  <a:cs typeface="Arial" panose="020B0604020202020204" pitchFamily="34" charset="0"/>
                </a:rPr>
                <a:t>3</a:t>
              </a:r>
            </a:p>
            <a:p>
              <a:pPr algn="ctr"/>
              <a:r>
                <a:rPr lang="en-GB" sz="1400" dirty="0" smtClean="0">
                  <a:solidFill>
                    <a:schemeClr val="bg1"/>
                  </a:solidFill>
                  <a:latin typeface="Arial" panose="020B0604020202020204" pitchFamily="34" charset="0"/>
                  <a:cs typeface="Arial" panose="020B0604020202020204" pitchFamily="34" charset="0"/>
                </a:rPr>
                <a:t>(2017-18)</a:t>
              </a:r>
              <a:endParaRPr lang="en-GB" sz="1400" dirty="0">
                <a:solidFill>
                  <a:schemeClr val="bg1"/>
                </a:solidFill>
                <a:latin typeface="Arial" panose="020B0604020202020204" pitchFamily="34" charset="0"/>
                <a:cs typeface="Arial" panose="020B0604020202020204" pitchFamily="34" charset="0"/>
              </a:endParaRPr>
            </a:p>
          </p:txBody>
        </p:sp>
      </p:grpSp>
      <p:sp>
        <p:nvSpPr>
          <p:cNvPr id="30" name="Rectangle 29"/>
          <p:cNvSpPr/>
          <p:nvPr/>
        </p:nvSpPr>
        <p:spPr>
          <a:xfrm>
            <a:off x="5678324" y="4466705"/>
            <a:ext cx="1133648" cy="11703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err="1" smtClean="0">
                <a:solidFill>
                  <a:schemeClr val="tx1"/>
                </a:solidFill>
                <a:latin typeface="Arial" panose="020B0604020202020204" pitchFamily="34" charset="0"/>
                <a:cs typeface="Arial" panose="020B0604020202020204" pitchFamily="34" charset="0"/>
              </a:rPr>
              <a:t>DfE</a:t>
            </a:r>
            <a:r>
              <a:rPr lang="en-GB" sz="1400" dirty="0" smtClean="0">
                <a:solidFill>
                  <a:schemeClr val="tx1"/>
                </a:solidFill>
                <a:latin typeface="Arial" panose="020B0604020202020204" pitchFamily="34" charset="0"/>
                <a:cs typeface="Arial" panose="020B0604020202020204" pitchFamily="34" charset="0"/>
              </a:rPr>
              <a:t> subject level consultation</a:t>
            </a:r>
          </a:p>
          <a:p>
            <a:pPr algn="ctr"/>
            <a:endParaRPr lang="en-GB" sz="1400" dirty="0" smtClean="0">
              <a:solidFill>
                <a:schemeClr val="tx1"/>
              </a:solidFill>
              <a:latin typeface="Arial" panose="020B0604020202020204" pitchFamily="34" charset="0"/>
              <a:cs typeface="Arial" panose="020B0604020202020204" pitchFamily="34" charset="0"/>
            </a:endParaRPr>
          </a:p>
          <a:p>
            <a:pPr algn="ctr"/>
            <a:r>
              <a:rPr lang="en-GB" sz="1400" dirty="0" err="1" smtClean="0">
                <a:solidFill>
                  <a:schemeClr val="tx1"/>
                </a:solidFill>
                <a:latin typeface="Arial" panose="020B0604020202020204" pitchFamily="34" charset="0"/>
                <a:cs typeface="Arial" panose="020B0604020202020204" pitchFamily="34" charset="0"/>
              </a:rPr>
              <a:t>DfE</a:t>
            </a:r>
            <a:r>
              <a:rPr lang="en-GB" sz="1400" dirty="0" smtClean="0">
                <a:solidFill>
                  <a:schemeClr val="tx1"/>
                </a:solidFill>
                <a:latin typeface="Arial" panose="020B0604020202020204" pitchFamily="34" charset="0"/>
                <a:cs typeface="Arial" panose="020B0604020202020204" pitchFamily="34" charset="0"/>
              </a:rPr>
              <a:t> student research</a:t>
            </a:r>
            <a:endParaRPr lang="en-GB"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321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err="1" smtClean="0"/>
              <a:t>DfE</a:t>
            </a:r>
            <a:r>
              <a:rPr lang="en-GB" dirty="0" smtClean="0"/>
              <a:t> consultation</a:t>
            </a:r>
            <a:endParaRPr lang="en-GB" dirty="0"/>
          </a:p>
        </p:txBody>
      </p:sp>
      <p:sp>
        <p:nvSpPr>
          <p:cNvPr id="5" name="Content Placeholder 4">
            <a:extLst>
              <a:ext uri="{FF2B5EF4-FFF2-40B4-BE49-F238E27FC236}">
                <a16:creationId xmlns:a16="http://schemas.microsoft.com/office/drawing/2014/main" xmlns="" id="{5913D0A5-E92F-45C2-B48D-2F169E93158F}"/>
              </a:ext>
            </a:extLst>
          </p:cNvPr>
          <p:cNvSpPr>
            <a:spLocks noGrp="1"/>
          </p:cNvSpPr>
          <p:nvPr>
            <p:ph idx="1"/>
          </p:nvPr>
        </p:nvSpPr>
        <p:spPr>
          <a:xfrm>
            <a:off x="958850" y="1431188"/>
            <a:ext cx="5237968" cy="4772664"/>
          </a:xfrm>
        </p:spPr>
        <p:txBody>
          <a:bodyPr>
            <a:normAutofit fontScale="85000" lnSpcReduction="10000"/>
          </a:bodyPr>
          <a:lstStyle/>
          <a:p>
            <a:pPr lvl="0"/>
            <a:r>
              <a:rPr lang="en-GB" b="1" dirty="0" smtClean="0">
                <a:solidFill>
                  <a:srgbClr val="002554"/>
                </a:solidFill>
              </a:rPr>
              <a:t>Topics</a:t>
            </a:r>
            <a:endParaRPr lang="en-GB" b="1" dirty="0">
              <a:solidFill>
                <a:srgbClr val="002554"/>
              </a:solidFill>
            </a:endParaRPr>
          </a:p>
          <a:p>
            <a:pPr marL="97200" lvl="1" indent="-457200">
              <a:buFont typeface="+mj-lt"/>
              <a:buAutoNum type="arabicPeriod"/>
            </a:pPr>
            <a:r>
              <a:rPr lang="en-GB" dirty="0" smtClean="0">
                <a:solidFill>
                  <a:srgbClr val="002554"/>
                </a:solidFill>
              </a:rPr>
              <a:t>Subject classification system</a:t>
            </a:r>
          </a:p>
          <a:p>
            <a:pPr marL="97200" lvl="1" indent="-457200">
              <a:buFont typeface="+mj-lt"/>
              <a:buAutoNum type="arabicPeriod"/>
            </a:pPr>
            <a:r>
              <a:rPr lang="en-GB" dirty="0" smtClean="0">
                <a:solidFill>
                  <a:srgbClr val="002554"/>
                </a:solidFill>
              </a:rPr>
              <a:t>Duration of award</a:t>
            </a:r>
          </a:p>
          <a:p>
            <a:pPr marL="97200" lvl="1" indent="-457200">
              <a:buFont typeface="+mj-lt"/>
              <a:buAutoNum type="arabicPeriod"/>
            </a:pPr>
            <a:r>
              <a:rPr lang="en-GB" dirty="0" smtClean="0">
                <a:solidFill>
                  <a:srgbClr val="002554"/>
                </a:solidFill>
              </a:rPr>
              <a:t>Overview of subject level design</a:t>
            </a:r>
          </a:p>
          <a:p>
            <a:pPr marL="97200" lvl="1" indent="-457200">
              <a:buFont typeface="+mj-lt"/>
              <a:buAutoNum type="arabicPeriod"/>
            </a:pPr>
            <a:r>
              <a:rPr lang="en-GB" dirty="0" smtClean="0">
                <a:solidFill>
                  <a:srgbClr val="002554"/>
                </a:solidFill>
              </a:rPr>
              <a:t>Model A</a:t>
            </a:r>
          </a:p>
          <a:p>
            <a:pPr marL="97200" lvl="1" indent="-457200">
              <a:buFont typeface="+mj-lt"/>
              <a:buAutoNum type="arabicPeriod"/>
            </a:pPr>
            <a:r>
              <a:rPr lang="en-GB" dirty="0" smtClean="0">
                <a:solidFill>
                  <a:srgbClr val="002554"/>
                </a:solidFill>
              </a:rPr>
              <a:t>Model B</a:t>
            </a:r>
          </a:p>
          <a:p>
            <a:pPr marL="97200" lvl="1" indent="-457200">
              <a:buFont typeface="+mj-lt"/>
              <a:buAutoNum type="arabicPeriod"/>
            </a:pPr>
            <a:r>
              <a:rPr lang="en-GB" dirty="0" smtClean="0">
                <a:solidFill>
                  <a:srgbClr val="002554"/>
                </a:solidFill>
              </a:rPr>
              <a:t>Metrics</a:t>
            </a:r>
          </a:p>
          <a:p>
            <a:pPr marL="97200" lvl="1" indent="-457200">
              <a:buFont typeface="+mj-lt"/>
              <a:buAutoNum type="arabicPeriod"/>
            </a:pPr>
            <a:r>
              <a:rPr lang="en-GB" dirty="0" smtClean="0">
                <a:solidFill>
                  <a:srgbClr val="002554"/>
                </a:solidFill>
              </a:rPr>
              <a:t>Additional evidence (incl. accreditation) </a:t>
            </a:r>
          </a:p>
          <a:p>
            <a:pPr marL="97200" lvl="1" indent="-457200">
              <a:buFont typeface="+mj-lt"/>
              <a:buAutoNum type="arabicPeriod"/>
            </a:pPr>
            <a:r>
              <a:rPr lang="en-GB" dirty="0" err="1" smtClean="0">
                <a:solidFill>
                  <a:srgbClr val="002554"/>
                </a:solidFill>
              </a:rPr>
              <a:t>Interdisciplinarity</a:t>
            </a:r>
            <a:endParaRPr lang="en-GB" dirty="0" smtClean="0">
              <a:solidFill>
                <a:srgbClr val="002554"/>
              </a:solidFill>
            </a:endParaRPr>
          </a:p>
          <a:p>
            <a:pPr marL="97200" lvl="1" indent="-457200">
              <a:buFont typeface="+mj-lt"/>
              <a:buAutoNum type="arabicPeriod"/>
            </a:pPr>
            <a:r>
              <a:rPr lang="en-GB" dirty="0" smtClean="0">
                <a:solidFill>
                  <a:srgbClr val="002554"/>
                </a:solidFill>
              </a:rPr>
              <a:t>Teaching intensity</a:t>
            </a:r>
          </a:p>
          <a:p>
            <a:pPr marL="97200" lvl="1" indent="-457200">
              <a:buFont typeface="+mj-lt"/>
              <a:buAutoNum type="arabicPeriod"/>
            </a:pPr>
            <a:r>
              <a:rPr lang="en-GB" dirty="0" smtClean="0">
                <a:solidFill>
                  <a:srgbClr val="002554"/>
                </a:solidFill>
              </a:rPr>
              <a:t>General comment</a:t>
            </a:r>
            <a:endParaRPr lang="en-GB" dirty="0">
              <a:solidFill>
                <a:srgbClr val="00255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sp>
        <p:nvSpPr>
          <p:cNvPr id="8" name="Content Placeholder 4">
            <a:extLst>
              <a:ext uri="{FF2B5EF4-FFF2-40B4-BE49-F238E27FC236}">
                <a16:creationId xmlns:a16="http://schemas.microsoft.com/office/drawing/2014/main" xmlns="" id="{5913D0A5-E92F-45C2-B48D-2F169E93158F}"/>
              </a:ext>
            </a:extLst>
          </p:cNvPr>
          <p:cNvSpPr txBox="1">
            <a:spLocks/>
          </p:cNvSpPr>
          <p:nvPr/>
        </p:nvSpPr>
        <p:spPr>
          <a:xfrm>
            <a:off x="6323330" y="1275251"/>
            <a:ext cx="5237968" cy="477266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200"/>
              </a:spcBef>
              <a:buFont typeface="Arial" panose="020B0604020202020204" pitchFamily="34" charset="0"/>
              <a:buNone/>
              <a:defRPr sz="2400" kern="1200">
                <a:solidFill>
                  <a:schemeClr val="tx2"/>
                </a:solidFill>
                <a:latin typeface="+mn-lt"/>
                <a:ea typeface="+mn-ea"/>
                <a:cs typeface="+mn-cs"/>
              </a:defRPr>
            </a:lvl1pPr>
            <a:lvl2pPr marL="0" indent="-180000" algn="l" defTabSz="914400" rtl="0" eaLnBrk="1" latinLnBrk="0" hangingPunct="1">
              <a:lnSpc>
                <a:spcPct val="100000"/>
              </a:lnSpc>
              <a:spcBef>
                <a:spcPts val="1200"/>
              </a:spcBef>
              <a:buFont typeface="Arial" panose="020B0604020202020204" pitchFamily="34" charset="0"/>
              <a:buChar char="•"/>
              <a:defRPr sz="2400" kern="1200">
                <a:solidFill>
                  <a:schemeClr val="tx2"/>
                </a:solidFill>
                <a:latin typeface="+mn-lt"/>
                <a:ea typeface="+mn-ea"/>
                <a:cs typeface="+mn-cs"/>
              </a:defRPr>
            </a:lvl2pPr>
            <a:lvl3pPr marL="0" indent="-180000" algn="l" defTabSz="914400" rtl="0" eaLnBrk="1" latinLnBrk="0" hangingPunct="1">
              <a:lnSpc>
                <a:spcPct val="100000"/>
              </a:lnSpc>
              <a:spcBef>
                <a:spcPts val="1200"/>
              </a:spcBef>
              <a:buFont typeface="+mj-lt"/>
              <a:buAutoNum type="arabicPeriod"/>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solidFill>
                  <a:srgbClr val="002554"/>
                </a:solidFill>
              </a:rPr>
              <a:t>Deadline for responses</a:t>
            </a:r>
          </a:p>
          <a:p>
            <a:pPr lvl="1" indent="0">
              <a:buNone/>
            </a:pPr>
            <a:r>
              <a:rPr lang="en-GB" dirty="0" smtClean="0">
                <a:solidFill>
                  <a:srgbClr val="002554"/>
                </a:solidFill>
              </a:rPr>
              <a:t>21 May 2018</a:t>
            </a:r>
            <a:endParaRPr lang="en-GB" dirty="0">
              <a:solidFill>
                <a:srgbClr val="002554"/>
              </a:solidFill>
            </a:endParaRPr>
          </a:p>
          <a:p>
            <a:pPr lvl="1" indent="0">
              <a:buNone/>
            </a:pPr>
            <a:endParaRPr lang="en-GB" dirty="0">
              <a:solidFill>
                <a:srgbClr val="002554"/>
              </a:solidFill>
            </a:endParaRPr>
          </a:p>
          <a:p>
            <a:pPr lvl="1" indent="0">
              <a:buNone/>
            </a:pPr>
            <a:r>
              <a:rPr lang="en-GB" b="1" dirty="0" smtClean="0">
                <a:solidFill>
                  <a:srgbClr val="002554"/>
                </a:solidFill>
              </a:rPr>
              <a:t>Government response expected</a:t>
            </a:r>
          </a:p>
          <a:p>
            <a:pPr lvl="1" indent="0">
              <a:buNone/>
            </a:pPr>
            <a:r>
              <a:rPr lang="en-GB" dirty="0" smtClean="0">
                <a:solidFill>
                  <a:srgbClr val="002554"/>
                </a:solidFill>
              </a:rPr>
              <a:t>October 2018</a:t>
            </a:r>
          </a:p>
          <a:p>
            <a:pPr lvl="1" indent="0">
              <a:buNone/>
            </a:pPr>
            <a:endParaRPr lang="en-GB" dirty="0" smtClean="0">
              <a:solidFill>
                <a:srgbClr val="002554"/>
              </a:solidFill>
            </a:endParaRPr>
          </a:p>
        </p:txBody>
      </p:sp>
    </p:spTree>
    <p:extLst>
      <p:ext uri="{BB962C8B-B14F-4D97-AF65-F5344CB8AC3E}">
        <p14:creationId xmlns:p14="http://schemas.microsoft.com/office/powerpoint/2010/main" val="2942964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t>2017-18 pilot specification</a:t>
            </a:r>
            <a:endParaRPr lang="en-GB" dirty="0"/>
          </a:p>
        </p:txBody>
      </p:sp>
      <p:sp>
        <p:nvSpPr>
          <p:cNvPr id="5" name="Content Placeholder 4">
            <a:extLst>
              <a:ext uri="{FF2B5EF4-FFF2-40B4-BE49-F238E27FC236}">
                <a16:creationId xmlns:a16="http://schemas.microsoft.com/office/drawing/2014/main" xmlns="" id="{5913D0A5-E92F-45C2-B48D-2F169E93158F}"/>
              </a:ext>
            </a:extLst>
          </p:cNvPr>
          <p:cNvSpPr>
            <a:spLocks noGrp="1"/>
          </p:cNvSpPr>
          <p:nvPr>
            <p:ph idx="1"/>
          </p:nvPr>
        </p:nvSpPr>
        <p:spPr>
          <a:xfrm>
            <a:off x="958850" y="1647959"/>
            <a:ext cx="10273149" cy="4028536"/>
          </a:xfrm>
        </p:spPr>
        <p:txBody>
          <a:bodyPr>
            <a:normAutofit lnSpcReduction="10000"/>
          </a:bodyPr>
          <a:lstStyle/>
          <a:p>
            <a:pPr lvl="0"/>
            <a:r>
              <a:rPr lang="en-GB" dirty="0" smtClean="0">
                <a:solidFill>
                  <a:srgbClr val="002554"/>
                </a:solidFill>
              </a:rPr>
              <a:t>Test how two models (A and B) generate TEF ratings at subject level and provider level:</a:t>
            </a:r>
            <a:endParaRPr lang="en-GB" dirty="0">
              <a:solidFill>
                <a:srgbClr val="002554"/>
              </a:solidFill>
            </a:endParaRPr>
          </a:p>
          <a:p>
            <a:pPr lvl="1" indent="-360000"/>
            <a:r>
              <a:rPr lang="en-GB" sz="2000" dirty="0" smtClean="0"/>
              <a:t>Capture </a:t>
            </a:r>
            <a:r>
              <a:rPr lang="en-GB" sz="2000" dirty="0"/>
              <a:t>the comparative benefits and dis-benefits of Model A and Model B, and how successfully they would work in practice (or may work with refinement</a:t>
            </a:r>
            <a:r>
              <a:rPr lang="en-GB" sz="2000" dirty="0" smtClean="0"/>
              <a:t>)</a:t>
            </a:r>
          </a:p>
          <a:p>
            <a:pPr lvl="1" indent="-360000"/>
            <a:r>
              <a:rPr lang="en-GB" sz="2000" dirty="0"/>
              <a:t>Assess whether the full range of detailed design and delivery aspects of the pilot are fit for purpose (both cross-cutting and model specific</a:t>
            </a:r>
            <a:r>
              <a:rPr lang="en-GB" sz="2000" dirty="0" smtClean="0"/>
              <a:t>)</a:t>
            </a:r>
          </a:p>
          <a:p>
            <a:pPr lvl="1" indent="-360000"/>
            <a:r>
              <a:rPr lang="en-GB" sz="2000" dirty="0" smtClean="0"/>
              <a:t>Assess considerations for delivery at scale</a:t>
            </a:r>
          </a:p>
          <a:p>
            <a:pPr lvl="1" indent="-360000"/>
            <a:r>
              <a:rPr lang="en-GB" sz="2000" dirty="0" smtClean="0">
                <a:solidFill>
                  <a:srgbClr val="002554"/>
                </a:solidFill>
              </a:rPr>
              <a:t>Measures </a:t>
            </a:r>
            <a:r>
              <a:rPr lang="en-GB" sz="2000" dirty="0">
                <a:solidFill>
                  <a:srgbClr val="002554"/>
                </a:solidFill>
              </a:rPr>
              <a:t>of teaching intensity also </a:t>
            </a:r>
            <a:r>
              <a:rPr lang="en-GB" sz="2000" dirty="0" smtClean="0">
                <a:solidFill>
                  <a:srgbClr val="002554"/>
                </a:solidFill>
              </a:rPr>
              <a:t>tested </a:t>
            </a:r>
            <a:r>
              <a:rPr lang="en-GB" sz="2000" dirty="0">
                <a:solidFill>
                  <a:srgbClr val="002554"/>
                </a:solidFill>
              </a:rPr>
              <a:t>as part of the pilot</a:t>
            </a:r>
          </a:p>
          <a:p>
            <a:pPr lvl="1" indent="0">
              <a:buNone/>
            </a:pPr>
            <a:r>
              <a:rPr lang="en-GB" dirty="0" smtClean="0"/>
              <a:t>Specification based on 2018 (‘year three’) provider level TEF (metrics and assessment criteria).</a:t>
            </a:r>
            <a:endParaRPr lang="en-GB" dirty="0"/>
          </a:p>
          <a:p>
            <a:pPr lvl="1" indent="-360000"/>
            <a:endParaRPr lang="en-GB" dirty="0" smtClean="0">
              <a:solidFill>
                <a:srgbClr val="002554"/>
              </a:solidFill>
            </a:endParaRPr>
          </a:p>
          <a:p>
            <a:pPr lvl="1" indent="-360000"/>
            <a:endParaRPr lang="en-GB" dirty="0">
              <a:solidFill>
                <a:srgbClr val="00255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spTree>
    <p:extLst>
      <p:ext uri="{BB962C8B-B14F-4D97-AF65-F5344CB8AC3E}">
        <p14:creationId xmlns:p14="http://schemas.microsoft.com/office/powerpoint/2010/main" val="2225315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t>Model A – ‘by exception’</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pic>
        <p:nvPicPr>
          <p:cNvPr id="5" name="Picture 4"/>
          <p:cNvPicPr/>
          <p:nvPr/>
        </p:nvPicPr>
        <p:blipFill rotWithShape="1">
          <a:blip r:embed="rId3"/>
          <a:srcRect l="14642" t="21614" r="13937" b="11531"/>
          <a:stretch/>
        </p:blipFill>
        <p:spPr bwMode="auto">
          <a:xfrm>
            <a:off x="2255636" y="1551102"/>
            <a:ext cx="7065818" cy="45615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5041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t>Model B – ‘bottom-up’</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pic>
        <p:nvPicPr>
          <p:cNvPr id="6" name="Picture 5"/>
          <p:cNvPicPr/>
          <p:nvPr/>
        </p:nvPicPr>
        <p:blipFill rotWithShape="1">
          <a:blip r:embed="rId3"/>
          <a:srcRect l="14584" t="21962" r="14403" b="12139"/>
          <a:stretch/>
        </p:blipFill>
        <p:spPr bwMode="auto">
          <a:xfrm>
            <a:off x="1977649" y="1516495"/>
            <a:ext cx="7188518" cy="44686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3250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t>Who was involved in the 2017-18 pilot?</a:t>
            </a:r>
            <a:endParaRPr lang="en-GB" dirty="0"/>
          </a:p>
        </p:txBody>
      </p:sp>
      <p:sp>
        <p:nvSpPr>
          <p:cNvPr id="5" name="Content Placeholder 4">
            <a:extLst>
              <a:ext uri="{FF2B5EF4-FFF2-40B4-BE49-F238E27FC236}">
                <a16:creationId xmlns:a16="http://schemas.microsoft.com/office/drawing/2014/main" xmlns="" id="{5913D0A5-E92F-45C2-B48D-2F169E93158F}"/>
              </a:ext>
            </a:extLst>
          </p:cNvPr>
          <p:cNvSpPr>
            <a:spLocks noGrp="1"/>
          </p:cNvSpPr>
          <p:nvPr>
            <p:ph idx="1"/>
          </p:nvPr>
        </p:nvSpPr>
        <p:spPr>
          <a:xfrm>
            <a:off x="958850" y="1647959"/>
            <a:ext cx="10273149" cy="4028536"/>
          </a:xfrm>
        </p:spPr>
        <p:txBody>
          <a:bodyPr/>
          <a:lstStyle/>
          <a:p>
            <a:pPr lvl="1" indent="-360000"/>
            <a:r>
              <a:rPr lang="en-GB" sz="2000" dirty="0" smtClean="0"/>
              <a:t>Sample of </a:t>
            </a:r>
            <a:r>
              <a:rPr lang="en-GB" sz="2000" b="1" dirty="0" smtClean="0"/>
              <a:t>50 higher education providers</a:t>
            </a:r>
            <a:r>
              <a:rPr lang="en-GB" sz="2000" dirty="0" smtClean="0"/>
              <a:t>, representing the diversity of the UK HE sector:</a:t>
            </a:r>
          </a:p>
          <a:p>
            <a:pPr lvl="3" indent="-360000"/>
            <a:r>
              <a:rPr lang="en-GB" dirty="0" smtClean="0">
                <a:solidFill>
                  <a:srgbClr val="002554"/>
                </a:solidFill>
              </a:rPr>
              <a:t>34 higher education institutions</a:t>
            </a:r>
          </a:p>
          <a:p>
            <a:pPr lvl="3" indent="-360000"/>
            <a:r>
              <a:rPr lang="en-GB" dirty="0" smtClean="0">
                <a:solidFill>
                  <a:srgbClr val="002554"/>
                </a:solidFill>
              </a:rPr>
              <a:t>10 further education colleges</a:t>
            </a:r>
          </a:p>
          <a:p>
            <a:pPr lvl="3" indent="-360000"/>
            <a:r>
              <a:rPr lang="en-GB" dirty="0">
                <a:solidFill>
                  <a:srgbClr val="002554"/>
                </a:solidFill>
              </a:rPr>
              <a:t>6</a:t>
            </a:r>
            <a:r>
              <a:rPr lang="en-GB" dirty="0" smtClean="0">
                <a:solidFill>
                  <a:srgbClr val="002554"/>
                </a:solidFill>
              </a:rPr>
              <a:t> alternative providers</a:t>
            </a:r>
          </a:p>
          <a:p>
            <a:pPr lvl="1" indent="-360000"/>
            <a:r>
              <a:rPr lang="en-GB" sz="2000" b="1" dirty="0" smtClean="0"/>
              <a:t>142 panel members </a:t>
            </a:r>
            <a:r>
              <a:rPr lang="en-GB" sz="2000" dirty="0" smtClean="0"/>
              <a:t>across the main panel and 7 subject panels, including:</a:t>
            </a:r>
          </a:p>
          <a:p>
            <a:pPr lvl="3" indent="-360000"/>
            <a:r>
              <a:rPr lang="en-GB" dirty="0" smtClean="0">
                <a:solidFill>
                  <a:srgbClr val="002554"/>
                </a:solidFill>
              </a:rPr>
              <a:t>37 students </a:t>
            </a:r>
          </a:p>
          <a:p>
            <a:pPr lvl="3" indent="-360000"/>
            <a:r>
              <a:rPr lang="en-GB" dirty="0" smtClean="0">
                <a:solidFill>
                  <a:srgbClr val="002554"/>
                </a:solidFill>
              </a:rPr>
              <a:t>13 PSRB and employer representatives</a:t>
            </a:r>
          </a:p>
          <a:p>
            <a:pPr lvl="3" indent="-360000"/>
            <a:r>
              <a:rPr lang="en-GB" dirty="0" smtClean="0">
                <a:solidFill>
                  <a:srgbClr val="002554"/>
                </a:solidFill>
              </a:rPr>
              <a:t>widening participation and employment experts on the main panel</a:t>
            </a:r>
          </a:p>
          <a:p>
            <a:pPr lvl="1" indent="-360000"/>
            <a:r>
              <a:rPr lang="en-GB" sz="2000" b="1" dirty="0" smtClean="0">
                <a:solidFill>
                  <a:srgbClr val="002554"/>
                </a:solidFill>
              </a:rPr>
              <a:t>7 QAA TEF Officers</a:t>
            </a:r>
            <a:r>
              <a:rPr lang="en-GB" sz="2000" dirty="0" smtClean="0">
                <a:solidFill>
                  <a:srgbClr val="002554"/>
                </a:solidFill>
              </a:rPr>
              <a:t>, in addition to </a:t>
            </a:r>
            <a:r>
              <a:rPr lang="en-GB" sz="2000" dirty="0" err="1" smtClean="0">
                <a:solidFill>
                  <a:srgbClr val="002554"/>
                </a:solidFill>
              </a:rPr>
              <a:t>OfS</a:t>
            </a:r>
            <a:r>
              <a:rPr lang="en-GB" sz="2000" dirty="0" smtClean="0">
                <a:solidFill>
                  <a:srgbClr val="002554"/>
                </a:solidFill>
              </a:rPr>
              <a:t> staff</a:t>
            </a:r>
            <a:endParaRPr lang="en-GB" sz="2000" dirty="0">
              <a:solidFill>
                <a:srgbClr val="002554"/>
              </a:solidFill>
            </a:endParaRPr>
          </a:p>
          <a:p>
            <a:pPr lvl="1" indent="-360000"/>
            <a:endParaRPr lang="en-GB" dirty="0"/>
          </a:p>
          <a:p>
            <a:pPr lvl="1" indent="-360000"/>
            <a:endParaRPr lang="en-GB" dirty="0" smtClean="0">
              <a:solidFill>
                <a:srgbClr val="002554"/>
              </a:solidFill>
            </a:endParaRPr>
          </a:p>
          <a:p>
            <a:pPr lvl="1" indent="-360000"/>
            <a:endParaRPr lang="en-GB" dirty="0">
              <a:solidFill>
                <a:srgbClr val="00255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322" y="426719"/>
            <a:ext cx="1169167" cy="786939"/>
          </a:xfrm>
          <a:prstGeom prst="rect">
            <a:avLst/>
          </a:prstGeom>
        </p:spPr>
      </p:pic>
    </p:spTree>
    <p:extLst>
      <p:ext uri="{BB962C8B-B14F-4D97-AF65-F5344CB8AC3E}">
        <p14:creationId xmlns:p14="http://schemas.microsoft.com/office/powerpoint/2010/main" val="2672855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S">
      <a:dk1>
        <a:sysClr val="windowText" lastClr="000000"/>
      </a:dk1>
      <a:lt1>
        <a:sysClr val="window" lastClr="FFFFFF"/>
      </a:lt1>
      <a:dk2>
        <a:srgbClr val="002554"/>
      </a:dk2>
      <a:lt2>
        <a:srgbClr val="D7D2CB"/>
      </a:lt2>
      <a:accent1>
        <a:srgbClr val="002554"/>
      </a:accent1>
      <a:accent2>
        <a:srgbClr val="F1B434"/>
      </a:accent2>
      <a:accent3>
        <a:srgbClr val="002554"/>
      </a:accent3>
      <a:accent4>
        <a:srgbClr val="F1B434"/>
      </a:accent4>
      <a:accent5>
        <a:srgbClr val="DDECFF"/>
      </a:accent5>
      <a:accent6>
        <a:srgbClr val="D7D2CB"/>
      </a:accent6>
      <a:hlink>
        <a:srgbClr val="F1B434"/>
      </a:hlink>
      <a:folHlink>
        <a:srgbClr val="0025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S studio" id="{EE6E66D4-3ED3-469B-8416-570775D6BAFA}" vid="{A23DA6FC-C089-4043-8D2F-FBDAFF045299}"/>
    </a:ext>
  </a:extLst>
</a:theme>
</file>

<file path=docProps/app.xml><?xml version="1.0" encoding="utf-8"?>
<Properties xmlns="http://schemas.openxmlformats.org/officeDocument/2006/extended-properties" xmlns:vt="http://schemas.openxmlformats.org/officeDocument/2006/docPropsVTypes">
  <TotalTime>1232</TotalTime>
  <Words>949</Words>
  <Application>Microsoft Office PowerPoint</Application>
  <PresentationFormat>Custom</PresentationFormat>
  <Paragraphs>216</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Subject Pilot Teaching Excellence and Student Outcomes Framework (TEF)</vt:lpstr>
      <vt:lpstr>Summary</vt:lpstr>
      <vt:lpstr>Summary of 2017-18  pilot</vt:lpstr>
      <vt:lpstr>How is TEF being developed?</vt:lpstr>
      <vt:lpstr>DfE consultation</vt:lpstr>
      <vt:lpstr>2017-18 pilot specification</vt:lpstr>
      <vt:lpstr>Model A – ‘by exception’</vt:lpstr>
      <vt:lpstr>Model B – ‘bottom-up’</vt:lpstr>
      <vt:lpstr>Who was involved in the 2017-18 pilot?</vt:lpstr>
      <vt:lpstr>2017-18 pilot findings</vt:lpstr>
      <vt:lpstr>2018-19 pilot: a look ahead</vt:lpstr>
      <vt:lpstr>2018-19 pilot: a look ahead</vt:lpstr>
      <vt:lpstr>Pilot timeline</vt:lpstr>
      <vt:lpstr>Pilot timeline</vt:lpstr>
      <vt:lpstr>Panel Structures </vt:lpstr>
      <vt:lpstr>Subjects and their groups</vt:lpstr>
      <vt:lpstr>Subjects and their groups</vt:lpstr>
      <vt:lpstr>Independent Review of  TEF</vt:lpstr>
      <vt:lpstr>Independent Review</vt:lpstr>
      <vt:lpstr>Independent review</vt:lpstr>
      <vt:lpstr>Contacts</vt:lpstr>
      <vt:lpstr>Thank you </vt:lpstr>
    </vt:vector>
  </TitlesOfParts>
  <Company>HEFCE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Excellence and Student Outcomes Framework (TEF): Subject Pilot</dc:title>
  <dc:creator>Debbie Potts [7474]</dc:creator>
  <cp:lastModifiedBy>wilkinson</cp:lastModifiedBy>
  <cp:revision>150</cp:revision>
  <dcterms:created xsi:type="dcterms:W3CDTF">2018-04-26T14:01:35Z</dcterms:created>
  <dcterms:modified xsi:type="dcterms:W3CDTF">2018-09-18T09:31:28Z</dcterms:modified>
</cp:coreProperties>
</file>