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56" r:id="rId2"/>
    <p:sldId id="565" r:id="rId3"/>
    <p:sldId id="520" r:id="rId4"/>
    <p:sldId id="567" r:id="rId5"/>
    <p:sldId id="571" r:id="rId6"/>
    <p:sldId id="568" r:id="rId7"/>
    <p:sldId id="569" r:id="rId8"/>
    <p:sldId id="570" r:id="rId9"/>
    <p:sldId id="532" r:id="rId10"/>
    <p:sldId id="573" r:id="rId11"/>
    <p:sldId id="574" r:id="rId12"/>
    <p:sldId id="550" r:id="rId13"/>
    <p:sldId id="578" r:id="rId14"/>
    <p:sldId id="579" r:id="rId15"/>
    <p:sldId id="580" r:id="rId16"/>
    <p:sldId id="582" r:id="rId17"/>
    <p:sldId id="583" r:id="rId18"/>
    <p:sldId id="584" r:id="rId19"/>
    <p:sldId id="585" r:id="rId20"/>
    <p:sldId id="586" r:id="rId21"/>
    <p:sldId id="549" r:id="rId22"/>
    <p:sldId id="534" r:id="rId23"/>
    <p:sldId id="554" r:id="rId24"/>
    <p:sldId id="557" r:id="rId25"/>
    <p:sldId id="587" r:id="rId26"/>
  </p:sldIdLst>
  <p:sldSz cx="9144000" cy="6858000" type="screen4x3"/>
  <p:notesSz cx="9945688"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1DFDF9D0-4920-4DBC-A3F7-686CAC9A793F}">
          <p14:sldIdLst>
            <p14:sldId id="256"/>
            <p14:sldId id="565"/>
            <p14:sldId id="520"/>
            <p14:sldId id="567"/>
            <p14:sldId id="571"/>
            <p14:sldId id="568"/>
            <p14:sldId id="569"/>
            <p14:sldId id="570"/>
            <p14:sldId id="532"/>
            <p14:sldId id="573"/>
            <p14:sldId id="574"/>
            <p14:sldId id="550"/>
            <p14:sldId id="578"/>
            <p14:sldId id="579"/>
            <p14:sldId id="580"/>
            <p14:sldId id="582"/>
            <p14:sldId id="583"/>
            <p14:sldId id="584"/>
            <p14:sldId id="585"/>
            <p14:sldId id="586"/>
            <p14:sldId id="549"/>
            <p14:sldId id="534"/>
            <p14:sldId id="554"/>
            <p14:sldId id="557"/>
            <p14:sldId id="5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0099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4" autoAdjust="0"/>
    <p:restoredTop sz="94316" autoAdjust="0"/>
  </p:normalViewPr>
  <p:slideViewPr>
    <p:cSldViewPr>
      <p:cViewPr varScale="1">
        <p:scale>
          <a:sx n="52" d="100"/>
          <a:sy n="52" d="100"/>
        </p:scale>
        <p:origin x="12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0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9905" cy="342900"/>
          </a:xfrm>
          <a:prstGeom prst="rect">
            <a:avLst/>
          </a:prstGeom>
        </p:spPr>
        <p:txBody>
          <a:bodyPr vert="horz" lIns="91861" tIns="45930" rIns="91861" bIns="4593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5634194" y="1"/>
            <a:ext cx="4309905" cy="342900"/>
          </a:xfrm>
          <a:prstGeom prst="rect">
            <a:avLst/>
          </a:prstGeom>
        </p:spPr>
        <p:txBody>
          <a:bodyPr vert="horz" lIns="91861" tIns="45930" rIns="91861" bIns="45930" rtlCol="0"/>
          <a:lstStyle>
            <a:lvl1pPr algn="r" fontAlgn="auto">
              <a:spcBef>
                <a:spcPts val="0"/>
              </a:spcBef>
              <a:spcAft>
                <a:spcPts val="0"/>
              </a:spcAft>
              <a:defRPr sz="1200">
                <a:latin typeface="+mn-lt"/>
                <a:cs typeface="+mn-cs"/>
              </a:defRPr>
            </a:lvl1pPr>
          </a:lstStyle>
          <a:p>
            <a:pPr>
              <a:defRPr/>
            </a:pPr>
            <a:fld id="{BB5FA488-6638-48DB-AF9B-EBA3C2093D91}" type="datetimeFigureOut">
              <a:rPr lang="en-GB"/>
              <a:pPr>
                <a:defRPr/>
              </a:pPr>
              <a:t>02/07/2019</a:t>
            </a:fld>
            <a:endParaRPr lang="en-GB"/>
          </a:p>
        </p:txBody>
      </p:sp>
      <p:sp>
        <p:nvSpPr>
          <p:cNvPr id="4" name="Footer Placeholder 3"/>
          <p:cNvSpPr>
            <a:spLocks noGrp="1"/>
          </p:cNvSpPr>
          <p:nvPr>
            <p:ph type="ftr" sz="quarter" idx="2"/>
          </p:nvPr>
        </p:nvSpPr>
        <p:spPr>
          <a:xfrm>
            <a:off x="0" y="6513499"/>
            <a:ext cx="4309905" cy="342900"/>
          </a:xfrm>
          <a:prstGeom prst="rect">
            <a:avLst/>
          </a:prstGeom>
        </p:spPr>
        <p:txBody>
          <a:bodyPr vert="horz" lIns="91861" tIns="45930" rIns="91861" bIns="4593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5634194" y="6513499"/>
            <a:ext cx="4309905" cy="342900"/>
          </a:xfrm>
          <a:prstGeom prst="rect">
            <a:avLst/>
          </a:prstGeom>
        </p:spPr>
        <p:txBody>
          <a:bodyPr vert="horz" lIns="91861" tIns="45930" rIns="91861" bIns="45930" rtlCol="0" anchor="b"/>
          <a:lstStyle>
            <a:lvl1pPr algn="r" fontAlgn="auto">
              <a:spcBef>
                <a:spcPts val="0"/>
              </a:spcBef>
              <a:spcAft>
                <a:spcPts val="0"/>
              </a:spcAft>
              <a:defRPr sz="1200">
                <a:latin typeface="+mn-lt"/>
                <a:cs typeface="+mn-cs"/>
              </a:defRPr>
            </a:lvl1pPr>
          </a:lstStyle>
          <a:p>
            <a:pPr>
              <a:defRPr/>
            </a:pPr>
            <a:fld id="{5594ED85-C262-4730-870E-4A230C7741E4}" type="slidenum">
              <a:rPr lang="en-GB"/>
              <a:pPr>
                <a:defRPr/>
              </a:pPr>
              <a:t>‹#›</a:t>
            </a:fld>
            <a:endParaRPr lang="en-GB"/>
          </a:p>
        </p:txBody>
      </p:sp>
    </p:spTree>
    <p:extLst>
      <p:ext uri="{BB962C8B-B14F-4D97-AF65-F5344CB8AC3E}">
        <p14:creationId xmlns:p14="http://schemas.microsoft.com/office/powerpoint/2010/main" val="203984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9905" cy="342900"/>
          </a:xfrm>
          <a:prstGeom prst="rect">
            <a:avLst/>
          </a:prstGeom>
        </p:spPr>
        <p:txBody>
          <a:bodyPr vert="horz" lIns="91861" tIns="45930" rIns="91861" bIns="4593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634194" y="1"/>
            <a:ext cx="4309905" cy="342900"/>
          </a:xfrm>
          <a:prstGeom prst="rect">
            <a:avLst/>
          </a:prstGeom>
        </p:spPr>
        <p:txBody>
          <a:bodyPr vert="horz" lIns="91861" tIns="45930" rIns="91861" bIns="45930" rtlCol="0"/>
          <a:lstStyle>
            <a:lvl1pPr algn="r" fontAlgn="auto">
              <a:spcBef>
                <a:spcPts val="0"/>
              </a:spcBef>
              <a:spcAft>
                <a:spcPts val="0"/>
              </a:spcAft>
              <a:defRPr sz="1200">
                <a:latin typeface="+mn-lt"/>
                <a:cs typeface="+mn-cs"/>
              </a:defRPr>
            </a:lvl1pPr>
          </a:lstStyle>
          <a:p>
            <a:pPr>
              <a:defRPr/>
            </a:pPr>
            <a:fld id="{7D9BE2B3-583B-4F9E-B313-3F8E93EA9B94}" type="datetimeFigureOut">
              <a:rPr lang="en-US"/>
              <a:pPr>
                <a:defRPr/>
              </a:pPr>
              <a:t>7/2/2019</a:t>
            </a:fld>
            <a:endParaRPr lang="en-US"/>
          </a:p>
        </p:txBody>
      </p:sp>
      <p:sp>
        <p:nvSpPr>
          <p:cNvPr id="4" name="Slide Image Placeholder 3"/>
          <p:cNvSpPr>
            <a:spLocks noGrp="1" noRot="1" noChangeAspect="1"/>
          </p:cNvSpPr>
          <p:nvPr>
            <p:ph type="sldImg" idx="2"/>
          </p:nvPr>
        </p:nvSpPr>
        <p:spPr>
          <a:xfrm>
            <a:off x="3259138" y="514350"/>
            <a:ext cx="3427412" cy="2571750"/>
          </a:xfrm>
          <a:prstGeom prst="rect">
            <a:avLst/>
          </a:prstGeom>
          <a:noFill/>
          <a:ln w="12700">
            <a:solidFill>
              <a:prstClr val="black"/>
            </a:solidFill>
          </a:ln>
        </p:spPr>
        <p:txBody>
          <a:bodyPr vert="horz" lIns="91861" tIns="45930" rIns="91861" bIns="45930" rtlCol="0" anchor="ctr"/>
          <a:lstStyle/>
          <a:p>
            <a:pPr lvl="0"/>
            <a:endParaRPr lang="en-US" noProof="0"/>
          </a:p>
        </p:txBody>
      </p:sp>
      <p:sp>
        <p:nvSpPr>
          <p:cNvPr id="5" name="Notes Placeholder 4"/>
          <p:cNvSpPr>
            <a:spLocks noGrp="1"/>
          </p:cNvSpPr>
          <p:nvPr>
            <p:ph type="body" sz="quarter" idx="3"/>
          </p:nvPr>
        </p:nvSpPr>
        <p:spPr>
          <a:xfrm>
            <a:off x="995205" y="3257551"/>
            <a:ext cx="7955279" cy="3086100"/>
          </a:xfrm>
          <a:prstGeom prst="rect">
            <a:avLst/>
          </a:prstGeom>
        </p:spPr>
        <p:txBody>
          <a:bodyPr vert="horz" lIns="91861" tIns="45930" rIns="91861" bIns="4593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499"/>
            <a:ext cx="4309905" cy="342900"/>
          </a:xfrm>
          <a:prstGeom prst="rect">
            <a:avLst/>
          </a:prstGeom>
        </p:spPr>
        <p:txBody>
          <a:bodyPr vert="horz" lIns="91861" tIns="45930" rIns="91861" bIns="4593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634194" y="6513499"/>
            <a:ext cx="4309905" cy="342900"/>
          </a:xfrm>
          <a:prstGeom prst="rect">
            <a:avLst/>
          </a:prstGeom>
        </p:spPr>
        <p:txBody>
          <a:bodyPr vert="horz" lIns="91861" tIns="45930" rIns="91861" bIns="45930" rtlCol="0" anchor="b"/>
          <a:lstStyle>
            <a:lvl1pPr algn="r" fontAlgn="auto">
              <a:spcBef>
                <a:spcPts val="0"/>
              </a:spcBef>
              <a:spcAft>
                <a:spcPts val="0"/>
              </a:spcAft>
              <a:defRPr sz="1200">
                <a:latin typeface="+mn-lt"/>
                <a:cs typeface="+mn-cs"/>
              </a:defRPr>
            </a:lvl1pPr>
          </a:lstStyle>
          <a:p>
            <a:pPr>
              <a:defRPr/>
            </a:pPr>
            <a:fld id="{71BB0DEF-494B-4FD6-9A63-6DDBCB368503}" type="slidenum">
              <a:rPr lang="en-US"/>
              <a:pPr>
                <a:defRPr/>
              </a:pPr>
              <a:t>‹#›</a:t>
            </a:fld>
            <a:endParaRPr lang="en-US"/>
          </a:p>
        </p:txBody>
      </p:sp>
    </p:spTree>
    <p:extLst>
      <p:ext uri="{BB962C8B-B14F-4D97-AF65-F5344CB8AC3E}">
        <p14:creationId xmlns:p14="http://schemas.microsoft.com/office/powerpoint/2010/main" val="4191972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00183-76ED-4441-8D4B-D63C22175667}"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E02E197C-3F59-4E4D-BB55-D2514375893A}" type="datetimeFigureOut">
              <a:rPr lang="en-US"/>
              <a:pPr>
                <a:defRPr/>
              </a:pPr>
              <a:t>7/2/2019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583F1D6F-533A-464E-88DE-226D8B6D79B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DF54C9-ADDB-4E7F-8AA1-78A8D2D09654}" type="datetimeFigureOut">
              <a:rPr lang="en-US"/>
              <a:pPr>
                <a:defRPr/>
              </a:pPr>
              <a:t>7/2/2019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64A380-B937-4B47-8209-7550F3E79B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D1C29A-843D-4DCC-BE49-2A88D3548802}" type="datetimeFigureOut">
              <a:rPr lang="en-US"/>
              <a:pPr>
                <a:defRPr/>
              </a:pPr>
              <a:t>7/2/2019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AF3C09-4ED0-45E6-9CFA-7876DF1FFFD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152400"/>
            <a:ext cx="5791200" cy="1371600"/>
          </a:xfrm>
        </p:spPr>
        <p:txBody>
          <a:bodyPr/>
          <a:lstStyle/>
          <a:p>
            <a:r>
              <a:rPr lang="nl-NL"/>
              <a:t>Klik om de stijl te bewerken</a:t>
            </a:r>
          </a:p>
        </p:txBody>
      </p:sp>
      <p:sp>
        <p:nvSpPr>
          <p:cNvPr id="3" name="Tijdelijke aanduiding voor tabel 2"/>
          <p:cNvSpPr>
            <a:spLocks noGrp="1"/>
          </p:cNvSpPr>
          <p:nvPr>
            <p:ph type="tbl" idx="1"/>
          </p:nvPr>
        </p:nvSpPr>
        <p:spPr>
          <a:xfrm>
            <a:off x="457200" y="1752600"/>
            <a:ext cx="7620000" cy="4373563"/>
          </a:xfrm>
        </p:spPr>
        <p:txBody>
          <a:bodyPr/>
          <a:lstStyle/>
          <a:p>
            <a:pPr lvl="0"/>
            <a:endParaRPr lang="nl-NL" noProof="0"/>
          </a:p>
        </p:txBody>
      </p:sp>
      <p:sp>
        <p:nvSpPr>
          <p:cNvPr id="4" name="Date Placeholder 3"/>
          <p:cNvSpPr>
            <a:spLocks noGrp="1"/>
          </p:cNvSpPr>
          <p:nvPr>
            <p:ph type="dt" sz="half" idx="10"/>
          </p:nvPr>
        </p:nvSpPr>
        <p:spPr/>
        <p:txBody>
          <a:bodyPr/>
          <a:lstStyle>
            <a:lvl1pPr>
              <a:defRPr/>
            </a:lvl1pPr>
          </a:lstStyle>
          <a:p>
            <a:pPr>
              <a:defRPr/>
            </a:pPr>
            <a:fld id="{CE18E637-4A5C-46E1-BC1D-CF162C0E6823}" type="datetimeFigureOut">
              <a:rPr lang="en-US"/>
              <a:pPr>
                <a:defRPr/>
              </a:pPr>
              <a:t>7/2/2019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18A1F8-D661-46B7-8964-BF2A3F456FD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DCF3B91-4F15-4940-8900-FF0430710A83}" type="datetimeFigureOut">
              <a:rPr lang="en-US"/>
              <a:pPr>
                <a:defRPr/>
              </a:pPr>
              <a:t>7/2/2019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8BA951-6533-4A82-B623-35246323B97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7C7C49-3EC9-4539-807B-0DEB80B5FE24}" type="datetimeFigureOut">
              <a:rPr lang="en-US"/>
              <a:pPr>
                <a:defRPr/>
              </a:pPr>
              <a:t>7/2/2019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CD27B7-27A2-4E7D-82BE-E1424E97F1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7CAAFEB-6FB7-4651-9F28-37D3C402FE01}" type="datetimeFigureOut">
              <a:rPr lang="en-US"/>
              <a:pPr>
                <a:defRPr/>
              </a:pPr>
              <a:t>7/2/2019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CD67AA-1E6A-4C3E-96E9-4B736704C3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E00B1B1-053F-4669-A429-4B8E2362C7ED}" type="datetimeFigureOut">
              <a:rPr lang="en-US"/>
              <a:pPr>
                <a:defRPr/>
              </a:pPr>
              <a:t>7/2/2019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C6F42E-37CF-4C15-9A1C-70B6DB4037C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B9EEF8-5F57-4134-9BB4-1836EAE5E64E}" type="datetimeFigureOut">
              <a:rPr lang="en-US"/>
              <a:pPr>
                <a:defRPr/>
              </a:pPr>
              <a:t>7/2/2019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F1B078-ACAE-4D76-A2B7-2E1C9E0CE6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7C4BE3-645A-4AB9-B34E-30C3B8BA06A4}" type="datetimeFigureOut">
              <a:rPr lang="en-US"/>
              <a:pPr>
                <a:defRPr/>
              </a:pPr>
              <a:t>7/2/2019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0851BE8-BB2A-4681-AF86-3609D7088C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40BF542C-B20C-4BB3-AA09-47E6A01ADA4E}" type="datetimeFigureOut">
              <a:rPr lang="en-US"/>
              <a:pPr>
                <a:defRPr/>
              </a:pPr>
              <a:t>7/2/2019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9480BB-B2F8-446F-B1E0-0293C8F58D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69688F23-8099-49A8-9A8A-D100EEF6FBB6}" type="datetimeFigureOut">
              <a:rPr lang="en-US"/>
              <a:pPr>
                <a:defRPr/>
              </a:pPr>
              <a:t>7/2/2019</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ADD35A7C-71FA-4ECA-8A10-60C4544773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a:solidFill>
                  <a:schemeClr val="tx1"/>
                </a:solidFill>
                <a:latin typeface="+mn-lt"/>
                <a:cs typeface="+mn-cs"/>
              </a:defRPr>
            </a:lvl1pPr>
          </a:lstStyle>
          <a:p>
            <a:pPr>
              <a:defRPr/>
            </a:pPr>
            <a:fld id="{0327EC17-CFA8-4682-AF46-3330B51B2A37}" type="datetimeFigureOut">
              <a:rPr lang="en-US"/>
              <a:pPr>
                <a:defRPr/>
              </a:pPr>
              <a:t>7/2/2019</a:t>
            </a:fld>
            <a:endParaRPr lang="en-US"/>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fontAlgn="auto">
              <a:spcBef>
                <a:spcPts val="0"/>
              </a:spcBef>
              <a:spcAft>
                <a:spcPts val="0"/>
              </a:spcAft>
              <a:defRPr sz="1000">
                <a:solidFill>
                  <a:schemeClr val="tx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fontAlgn="auto">
              <a:spcBef>
                <a:spcPts val="0"/>
              </a:spcBef>
              <a:spcAft>
                <a:spcPts val="0"/>
              </a:spcAft>
              <a:defRPr sz="2400" b="1">
                <a:solidFill>
                  <a:schemeClr val="tx2"/>
                </a:solidFill>
                <a:latin typeface="+mn-lt"/>
                <a:cs typeface="+mn-cs"/>
              </a:defRPr>
            </a:lvl1pPr>
          </a:lstStyle>
          <a:p>
            <a:pPr>
              <a:defRPr/>
            </a:pPr>
            <a:fld id="{0F40D597-F121-4855-84C9-F85543C00753}" type="slidenum">
              <a:rPr lang="en-US"/>
              <a:pPr>
                <a:defRPr/>
              </a:pPr>
              <a:t>‹#›</a:t>
            </a:fld>
            <a:endParaRPr 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86" r:id="rId9"/>
    <p:sldLayoutId id="2147483677" r:id="rId10"/>
    <p:sldLayoutId id="2147483676" r:id="rId11"/>
    <p:sldLayoutId id="2147483675" r:id="rId12"/>
  </p:sldLayoutIdLst>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Lucida Sans Unicode" pitchFamily="34" charset="0"/>
        </a:defRPr>
      </a:lvl2pPr>
      <a:lvl3pPr algn="l" rtl="0" eaLnBrk="0" fontAlgn="base" hangingPunct="0">
        <a:spcBef>
          <a:spcPct val="0"/>
        </a:spcBef>
        <a:spcAft>
          <a:spcPct val="0"/>
        </a:spcAft>
        <a:defRPr sz="3600">
          <a:solidFill>
            <a:schemeClr val="tx2"/>
          </a:solidFill>
          <a:latin typeface="Lucida Sans Unicode" pitchFamily="34" charset="0"/>
        </a:defRPr>
      </a:lvl3pPr>
      <a:lvl4pPr algn="l" rtl="0" eaLnBrk="0" fontAlgn="base" hangingPunct="0">
        <a:spcBef>
          <a:spcPct val="0"/>
        </a:spcBef>
        <a:spcAft>
          <a:spcPct val="0"/>
        </a:spcAft>
        <a:defRPr sz="3600">
          <a:solidFill>
            <a:schemeClr val="tx2"/>
          </a:solidFill>
          <a:latin typeface="Lucida Sans Unicode" pitchFamily="34" charset="0"/>
        </a:defRPr>
      </a:lvl4pPr>
      <a:lvl5pPr algn="l" rtl="0" eaLnBrk="0" fontAlgn="base" hangingPunct="0">
        <a:spcBef>
          <a:spcPct val="0"/>
        </a:spcBef>
        <a:spcAft>
          <a:spcPct val="0"/>
        </a:spcAft>
        <a:defRPr sz="3600">
          <a:solidFill>
            <a:schemeClr val="tx2"/>
          </a:solidFill>
          <a:latin typeface="Lucida Sans Unicode" pitchFamily="34" charset="0"/>
        </a:defRPr>
      </a:lvl5pPr>
      <a:lvl6pPr marL="457200" algn="l" rtl="0" fontAlgn="base">
        <a:spcBef>
          <a:spcPct val="0"/>
        </a:spcBef>
        <a:spcAft>
          <a:spcPct val="0"/>
        </a:spcAft>
        <a:defRPr sz="3600">
          <a:solidFill>
            <a:schemeClr val="tx2"/>
          </a:solidFill>
          <a:latin typeface="Lucida Sans Unicode" pitchFamily="34" charset="0"/>
        </a:defRPr>
      </a:lvl6pPr>
      <a:lvl7pPr marL="914400" algn="l" rtl="0" fontAlgn="base">
        <a:spcBef>
          <a:spcPct val="0"/>
        </a:spcBef>
        <a:spcAft>
          <a:spcPct val="0"/>
        </a:spcAft>
        <a:defRPr sz="3600">
          <a:solidFill>
            <a:schemeClr val="tx2"/>
          </a:solidFill>
          <a:latin typeface="Lucida Sans Unicode" pitchFamily="34" charset="0"/>
        </a:defRPr>
      </a:lvl7pPr>
      <a:lvl8pPr marL="1371600" algn="l" rtl="0" fontAlgn="base">
        <a:spcBef>
          <a:spcPct val="0"/>
        </a:spcBef>
        <a:spcAft>
          <a:spcPct val="0"/>
        </a:spcAft>
        <a:defRPr sz="3600">
          <a:solidFill>
            <a:schemeClr val="tx2"/>
          </a:solidFill>
          <a:latin typeface="Lucida Sans Unicode" pitchFamily="34" charset="0"/>
        </a:defRPr>
      </a:lvl8pPr>
      <a:lvl9pPr marL="1828800" algn="l" rtl="0" fontAlgn="base">
        <a:spcBef>
          <a:spcPct val="0"/>
        </a:spcBef>
        <a:spcAft>
          <a:spcPct val="0"/>
        </a:spcAft>
        <a:defRPr sz="3600">
          <a:solidFill>
            <a:schemeClr val="tx2"/>
          </a:solidFill>
          <a:latin typeface="Lucida Sans Unicode" pitchFamily="34" charset="0"/>
        </a:defRPr>
      </a:lvl9pPr>
    </p:titleStyle>
    <p:body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theguardian.com/education/2015/jan/21/welsh-language-part-me-slipping-away?CMP=share_btn_fb"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4744"/>
            <a:ext cx="8893175" cy="3243262"/>
          </a:xfrm>
        </p:spPr>
        <p:txBody>
          <a:bodyPr wrap="square" numCol="1" anchorCtr="0" compatLnSpc="1">
            <a:prstTxWarp prst="textNoShape">
              <a:avLst/>
            </a:prstTxWarp>
          </a:bodyPr>
          <a:lstStyle/>
          <a:p>
            <a:pPr algn="ctr" eaLnBrk="1" hangingPunct="1">
              <a:lnSpc>
                <a:spcPct val="150000"/>
              </a:lnSpc>
            </a:pPr>
            <a:r>
              <a:rPr lang="en-GB" sz="3800" b="1" cap="none" smtClean="0">
                <a:solidFill>
                  <a:schemeClr val="tx2"/>
                </a:solidFill>
              </a:rPr>
              <a:t>“… like my arm </a:t>
            </a:r>
            <a:br>
              <a:rPr lang="en-GB" sz="3800" b="1" cap="none" smtClean="0">
                <a:solidFill>
                  <a:schemeClr val="tx2"/>
                </a:solidFill>
              </a:rPr>
            </a:br>
            <a:r>
              <a:rPr lang="en-GB" sz="3800" b="1" cap="none" smtClean="0">
                <a:solidFill>
                  <a:schemeClr val="tx2"/>
                </a:solidFill>
              </a:rPr>
              <a:t>spontaneously falling off”</a:t>
            </a:r>
            <a:r>
              <a:rPr lang="en-GB" sz="3800" b="1" cap="none">
                <a:solidFill>
                  <a:schemeClr val="tx2"/>
                </a:solidFill>
              </a:rPr>
              <a:t/>
            </a:r>
            <a:br>
              <a:rPr lang="en-GB" sz="3800" b="1" cap="none">
                <a:solidFill>
                  <a:schemeClr val="tx2"/>
                </a:solidFill>
              </a:rPr>
            </a:br>
            <a:r>
              <a:rPr lang="en-GB" sz="3800" cap="none" smtClean="0">
                <a:solidFill>
                  <a:schemeClr val="tx2"/>
                </a:solidFill>
              </a:rPr>
              <a:t>Re-learning a childhood language</a:t>
            </a:r>
            <a:endParaRPr lang="en-US" sz="3600" cap="none" dirty="0" smtClean="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5169"/>
            <a:ext cx="2047875" cy="619125"/>
          </a:xfrm>
          <a:prstGeom prst="rect">
            <a:avLst/>
          </a:prstGeom>
        </p:spPr>
      </p:pic>
      <p:sp>
        <p:nvSpPr>
          <p:cNvPr id="5" name="Subtitle 2"/>
          <p:cNvSpPr txBox="1">
            <a:spLocks/>
          </p:cNvSpPr>
          <p:nvPr/>
        </p:nvSpPr>
        <p:spPr bwMode="auto">
          <a:xfrm>
            <a:off x="468313" y="4608512"/>
            <a:ext cx="8064500" cy="22768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ts val="600"/>
              </a:spcAft>
              <a:buFont typeface="Arial" charset="0"/>
              <a:buNone/>
              <a:defRPr sz="2000" b="0" kern="1200" cap="all" spc="120" baseline="0">
                <a:solidFill>
                  <a:schemeClr val="tx2"/>
                </a:solidFill>
                <a:latin typeface="+mj-lt"/>
                <a:ea typeface="+mn-ea"/>
                <a:cs typeface="+mn-cs"/>
              </a:defRPr>
            </a:lvl1pPr>
            <a:lvl2pPr marL="457200" indent="0" algn="ctr" rtl="0" eaLnBrk="0" fontAlgn="base" hangingPunct="0">
              <a:spcBef>
                <a:spcPct val="20000"/>
              </a:spcBef>
              <a:spcAft>
                <a:spcPct val="0"/>
              </a:spcAft>
              <a:buClr>
                <a:schemeClr val="tx2"/>
              </a:buClr>
              <a:buFont typeface="Arial" charset="0"/>
              <a:buNone/>
              <a:defRPr sz="20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algn="ctr" eaLnBrk="1" hangingPunct="1">
              <a:spcBef>
                <a:spcPts val="600"/>
              </a:spcBef>
              <a:spcAft>
                <a:spcPts val="0"/>
              </a:spcAft>
            </a:pPr>
            <a:r>
              <a:rPr lang="en-US" cap="none" dirty="0" smtClean="0">
                <a:solidFill>
                  <a:srgbClr val="C00000"/>
                </a:solidFill>
              </a:rPr>
              <a:t>Monika S. Schmid</a:t>
            </a:r>
          </a:p>
          <a:p>
            <a:pPr algn="ctr" eaLnBrk="1" hangingPunct="1">
              <a:spcBef>
                <a:spcPts val="600"/>
              </a:spcBef>
              <a:spcAft>
                <a:spcPts val="0"/>
              </a:spcAft>
            </a:pPr>
            <a:r>
              <a:rPr lang="en-US" cap="none" dirty="0" smtClean="0">
                <a:solidFill>
                  <a:srgbClr val="C00000"/>
                </a:solidFill>
              </a:rPr>
              <a:t>Centre for Research in Language Development throughout the Lifespan, University of Essex</a:t>
            </a:r>
          </a:p>
          <a:p>
            <a:pPr algn="ctr" eaLnBrk="1" hangingPunct="1">
              <a:spcBef>
                <a:spcPts val="600"/>
              </a:spcBef>
              <a:spcAft>
                <a:spcPts val="0"/>
              </a:spcAft>
            </a:pPr>
            <a:r>
              <a:rPr lang="en-US" cap="none" dirty="0" smtClean="0">
                <a:solidFill>
                  <a:srgbClr val="C00000"/>
                </a:solidFill>
              </a:rPr>
              <a:t>http://languageattrition.org</a:t>
            </a:r>
          </a:p>
          <a:p>
            <a:pPr algn="ctr" eaLnBrk="1" hangingPunct="1">
              <a:spcBef>
                <a:spcPts val="600"/>
              </a:spcBef>
              <a:spcAft>
                <a:spcPts val="0"/>
              </a:spcAft>
            </a:pPr>
            <a:r>
              <a:rPr lang="en-US" cap="none" dirty="0" err="1" smtClean="0">
                <a:solidFill>
                  <a:srgbClr val="C00000"/>
                </a:solidFill>
              </a:rPr>
              <a:t>languageattrition</a:t>
            </a:r>
            <a:endParaRPr lang="en-US" cap="none" smtClean="0">
              <a:solidFill>
                <a:srgbClr val="C00000"/>
              </a:solidFill>
            </a:endParaRPr>
          </a:p>
          <a:p>
            <a:pPr algn="ctr" eaLnBrk="1" hangingPunct="1">
              <a:spcBef>
                <a:spcPts val="600"/>
              </a:spcBef>
              <a:spcAft>
                <a:spcPts val="0"/>
              </a:spcAft>
            </a:pPr>
            <a:r>
              <a:rPr lang="en-US" cap="none" smtClean="0">
                <a:solidFill>
                  <a:srgbClr val="C00000"/>
                </a:solidFill>
              </a:rPr>
              <a:t>@MonikaSSchmid</a:t>
            </a:r>
          </a:p>
          <a:p>
            <a:pPr algn="ctr" eaLnBrk="1" hangingPunct="1">
              <a:spcBef>
                <a:spcPts val="0"/>
              </a:spcBef>
              <a:spcAft>
                <a:spcPts val="0"/>
              </a:spcAft>
            </a:pPr>
            <a:endParaRPr lang="en-US" cap="none" smtClean="0">
              <a:solidFill>
                <a:srgbClr val="C00000"/>
              </a:solidFill>
            </a:endParaRPr>
          </a:p>
          <a:p>
            <a:pPr algn="ctr" eaLnBrk="1" hangingPunct="1"/>
            <a:endParaRPr lang="en-US" cap="none" smtClean="0">
              <a:solidFill>
                <a:srgbClr val="C00000"/>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9326" t="11981" r="50000" b="11542"/>
          <a:stretch/>
        </p:blipFill>
        <p:spPr>
          <a:xfrm>
            <a:off x="2945358" y="5877272"/>
            <a:ext cx="291309" cy="28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1616" y="6283194"/>
            <a:ext cx="354240" cy="28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DISORDERS</a:t>
            </a:r>
            <a:endParaRPr lang="nl-NL" altLang="en-US"/>
          </a:p>
        </p:txBody>
      </p:sp>
      <p:sp>
        <p:nvSpPr>
          <p:cNvPr id="80899" name="Rectangle 3"/>
          <p:cNvSpPr>
            <a:spLocks noGrp="1"/>
          </p:cNvSpPr>
          <p:nvPr>
            <p:ph type="body" idx="4294967295"/>
          </p:nvPr>
        </p:nvSpPr>
        <p:spPr>
          <a:xfrm>
            <a:off x="179388" y="1752600"/>
            <a:ext cx="8713787" cy="5105400"/>
          </a:xfrm>
        </p:spPr>
        <p:txBody>
          <a:bodyPr/>
          <a:lstStyle/>
          <a:p>
            <a:pPr marL="723900" lvl="2" indent="-266700"/>
            <a:r>
              <a:rPr lang="en-GB" sz="2600" smtClean="0"/>
              <a:t>big problem: diagnosing disorders is more complex in multilingual children</a:t>
            </a:r>
          </a:p>
          <a:p>
            <a:pPr marL="723900" lvl="2" indent="-266700"/>
            <a:r>
              <a:rPr lang="en-GB" sz="2600" smtClean="0"/>
              <a:t>if a child struggles with language (e.g. due to dyslexia or SLI), this is likely to be ascribed to the home language</a:t>
            </a:r>
          </a:p>
          <a:p>
            <a:pPr marL="723900" lvl="2" indent="-266700"/>
            <a:r>
              <a:rPr lang="en-GB" sz="2600" smtClean="0"/>
              <a:t>(even if other siblings from the same family are excelling!)</a:t>
            </a:r>
          </a:p>
          <a:p>
            <a:pPr marL="723900" lvl="2" indent="-266700"/>
            <a:r>
              <a:rPr lang="en-GB" sz="2600" smtClean="0"/>
              <a:t>children may be put in ‘remedial English’ classes and not get the support they actually need</a:t>
            </a:r>
            <a:endParaRPr lang="en-GB" sz="2600"/>
          </a:p>
          <a:p>
            <a:pPr marL="38100" lvl="1" indent="-266700"/>
            <a:endParaRPr lang="en-GB" sz="2800"/>
          </a:p>
          <a:p>
            <a:pPr lvl="2"/>
            <a:endParaRPr lang="en-GB" sz="2200" smtClean="0"/>
          </a:p>
          <a:p>
            <a:pPr marL="274637" lvl="1" indent="0">
              <a:buNone/>
            </a:pPr>
            <a:endParaRPr lang="en-GB" sz="2400" smtClean="0"/>
          </a:p>
          <a:p>
            <a:pPr lvl="1"/>
            <a:endParaRPr lang="en-GB" sz="2400" smtClean="0"/>
          </a:p>
          <a:p>
            <a:pPr lvl="1"/>
            <a:endParaRPr lang="en-GB" sz="2400" smtClean="0"/>
          </a:p>
          <a:p>
            <a:pPr lvl="1"/>
            <a:endParaRPr lang="en-GB" sz="2400" smtClean="0"/>
          </a:p>
        </p:txBody>
      </p:sp>
    </p:spTree>
    <p:extLst>
      <p:ext uri="{BB962C8B-B14F-4D97-AF65-F5344CB8AC3E}">
        <p14:creationId xmlns:p14="http://schemas.microsoft.com/office/powerpoint/2010/main" val="286608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raising a bilingual</a:t>
            </a:r>
            <a:endParaRPr lang="nl-NL" altLang="en-US"/>
          </a:p>
        </p:txBody>
      </p:sp>
      <p:sp>
        <p:nvSpPr>
          <p:cNvPr id="80899" name="Rectangle 3"/>
          <p:cNvSpPr>
            <a:spLocks noGrp="1"/>
          </p:cNvSpPr>
          <p:nvPr>
            <p:ph type="body" idx="4294967295"/>
          </p:nvPr>
        </p:nvSpPr>
        <p:spPr>
          <a:xfrm>
            <a:off x="179388" y="1752600"/>
            <a:ext cx="8713787" cy="5105400"/>
          </a:xfrm>
        </p:spPr>
        <p:txBody>
          <a:bodyPr/>
          <a:lstStyle/>
          <a:p>
            <a:pPr marL="723900" lvl="2" indent="-266700"/>
            <a:r>
              <a:rPr lang="en-GB" sz="2600" smtClean="0"/>
              <a:t>any parent who wants to raise their child(ren) bilingual is likely to receive such well-meaning advice at some point</a:t>
            </a:r>
          </a:p>
          <a:p>
            <a:pPr marL="723900" lvl="2" indent="-266700"/>
            <a:r>
              <a:rPr lang="en-GB" sz="2600" smtClean="0"/>
              <a:t>even if they persist, it is not easy</a:t>
            </a:r>
          </a:p>
          <a:p>
            <a:pPr marL="723900" lvl="2" indent="-266700"/>
            <a:r>
              <a:rPr lang="en-GB" sz="2600" smtClean="0"/>
              <a:t>at some point, most children rebel against the home language</a:t>
            </a:r>
          </a:p>
          <a:p>
            <a:pPr marL="723900" lvl="2" indent="-266700"/>
            <a:r>
              <a:rPr lang="en-GB" sz="2600" smtClean="0"/>
              <a:t>sometimes the struggle is too much, and parents give up (and who could blame them?)</a:t>
            </a:r>
            <a:endParaRPr lang="en-GB" sz="2600"/>
          </a:p>
          <a:p>
            <a:pPr marL="38100" lvl="1" indent="-266700"/>
            <a:endParaRPr lang="en-GB" sz="2800"/>
          </a:p>
          <a:p>
            <a:pPr lvl="2"/>
            <a:endParaRPr lang="en-GB" sz="2200" smtClean="0"/>
          </a:p>
          <a:p>
            <a:pPr marL="274637" lvl="1" indent="0">
              <a:buNone/>
            </a:pPr>
            <a:endParaRPr lang="en-GB" sz="2400" smtClean="0"/>
          </a:p>
          <a:p>
            <a:pPr lvl="1"/>
            <a:endParaRPr lang="en-GB" sz="2400" smtClean="0"/>
          </a:p>
          <a:p>
            <a:pPr lvl="1"/>
            <a:endParaRPr lang="en-GB" sz="2400" smtClean="0"/>
          </a:p>
          <a:p>
            <a:pPr lvl="1"/>
            <a:endParaRPr lang="en-GB" sz="2400" smtClean="0"/>
          </a:p>
        </p:txBody>
      </p:sp>
    </p:spTree>
    <p:extLst>
      <p:ext uri="{BB962C8B-B14F-4D97-AF65-F5344CB8AC3E}">
        <p14:creationId xmlns:p14="http://schemas.microsoft.com/office/powerpoint/2010/main" val="233257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language knowledge and consolidation</a:t>
            </a:r>
            <a:endParaRPr lang="nl-NL" altLang="en-US"/>
          </a:p>
        </p:txBody>
      </p:sp>
      <p:sp>
        <p:nvSpPr>
          <p:cNvPr id="80899" name="Rectangle 3"/>
          <p:cNvSpPr>
            <a:spLocks noGrp="1"/>
          </p:cNvSpPr>
          <p:nvPr>
            <p:ph type="body" idx="4294967295"/>
          </p:nvPr>
        </p:nvSpPr>
        <p:spPr>
          <a:xfrm>
            <a:off x="179388" y="1752600"/>
            <a:ext cx="8713787" cy="5105400"/>
          </a:xfrm>
        </p:spPr>
        <p:txBody>
          <a:bodyPr/>
          <a:lstStyle/>
          <a:p>
            <a:pPr lvl="1"/>
            <a:r>
              <a:rPr lang="en-GB" sz="2800" smtClean="0"/>
              <a:t>in order to develop a full and stable language system, children need sustained input</a:t>
            </a:r>
          </a:p>
          <a:p>
            <a:pPr lvl="1"/>
            <a:r>
              <a:rPr lang="en-GB" sz="2800" smtClean="0"/>
              <a:t>they have knowledge of the grammar of their language around age 5-6</a:t>
            </a:r>
          </a:p>
          <a:p>
            <a:pPr lvl="1"/>
            <a:r>
              <a:rPr lang="en-GB" sz="2800" smtClean="0"/>
              <a:t>a consolidation period into adolescence is necessary for the language to stabilize</a:t>
            </a:r>
          </a:p>
          <a:p>
            <a:pPr lvl="1"/>
            <a:r>
              <a:rPr lang="en-GB" sz="2800" smtClean="0"/>
              <a:t>after that, the language becomes largely impervious to loss</a:t>
            </a:r>
          </a:p>
          <a:p>
            <a:pPr lvl="1"/>
            <a:r>
              <a:rPr lang="en-GB" sz="2800" smtClean="0"/>
              <a:t>up until them, it is extremely vulnerable</a:t>
            </a:r>
            <a:endParaRPr lang="en-GB" sz="2200" smtClean="0"/>
          </a:p>
          <a:p>
            <a:pPr marL="274637" lvl="1" indent="0">
              <a:buNone/>
            </a:pPr>
            <a:endParaRPr lang="en-GB" sz="2400" smtClean="0"/>
          </a:p>
          <a:p>
            <a:pPr lvl="1"/>
            <a:endParaRPr lang="en-GB" sz="2400" smtClean="0"/>
          </a:p>
          <a:p>
            <a:pPr lvl="1"/>
            <a:endParaRPr lang="en-GB" sz="2400" smtClean="0"/>
          </a:p>
          <a:p>
            <a:pPr lvl="1"/>
            <a:endParaRPr lang="en-GB" sz="2400" smtClean="0"/>
          </a:p>
        </p:txBody>
      </p:sp>
    </p:spTree>
    <p:extLst>
      <p:ext uri="{BB962C8B-B14F-4D97-AF65-F5344CB8AC3E}">
        <p14:creationId xmlns:p14="http://schemas.microsoft.com/office/powerpoint/2010/main" val="37026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loss of proficiency - PRONUNCIATION</a:t>
            </a:r>
            <a:endParaRPr lang="nl-NL" altLang="en-US"/>
          </a:p>
        </p:txBody>
      </p:sp>
      <p:sp>
        <p:nvSpPr>
          <p:cNvPr id="80899" name="Rectangle 3"/>
          <p:cNvSpPr>
            <a:spLocks noGrp="1"/>
          </p:cNvSpPr>
          <p:nvPr>
            <p:ph type="body" idx="4294967295"/>
          </p:nvPr>
        </p:nvSpPr>
        <p:spPr>
          <a:xfrm>
            <a:off x="179388" y="1752600"/>
            <a:ext cx="8713787" cy="5105400"/>
          </a:xfrm>
        </p:spPr>
        <p:txBody>
          <a:bodyPr/>
          <a:lstStyle/>
          <a:p>
            <a:pPr lvl="1"/>
            <a:r>
              <a:rPr lang="en-GB" sz="3200"/>
              <a:t>Yeni-Komshian, Flege &amp; Liu (2000)</a:t>
            </a:r>
          </a:p>
          <a:p>
            <a:pPr lvl="2"/>
            <a:r>
              <a:rPr lang="en-GB" sz="2800" smtClean="0"/>
              <a:t>participants</a:t>
            </a:r>
            <a:r>
              <a:rPr lang="en-GB" sz="2800"/>
              <a:t>: 240 Korean-English bilinguals, 24 Korean monolinguals, 24 English monolinguals</a:t>
            </a:r>
          </a:p>
          <a:p>
            <a:pPr lvl="2"/>
            <a:r>
              <a:rPr lang="en-GB" sz="2800"/>
              <a:t>AoAs perfectly distributed in 3-year </a:t>
            </a:r>
            <a:r>
              <a:rPr lang="en-GB" sz="2800" smtClean="0"/>
              <a:t>increments</a:t>
            </a:r>
          </a:p>
          <a:p>
            <a:pPr lvl="2"/>
            <a:r>
              <a:rPr lang="en-GB" sz="2800" smtClean="0"/>
              <a:t>assess native-likeness of pronunciation in both L1 Korean and L2 English</a:t>
            </a:r>
            <a:endParaRPr lang="en-GB" sz="2800"/>
          </a:p>
          <a:p>
            <a:pPr lvl="1"/>
            <a:endParaRPr lang="en-GB" sz="2400" smtClean="0"/>
          </a:p>
          <a:p>
            <a:pPr lvl="1"/>
            <a:endParaRPr lang="en-GB" sz="2400" smtClean="0"/>
          </a:p>
          <a:p>
            <a:pPr lvl="1"/>
            <a:endParaRPr lang="en-GB" sz="2400" smtClean="0"/>
          </a:p>
          <a:p>
            <a:pPr lvl="1"/>
            <a:endParaRPr lang="en-GB" sz="2400" smtClean="0"/>
          </a:p>
        </p:txBody>
      </p:sp>
    </p:spTree>
    <p:extLst>
      <p:ext uri="{BB962C8B-B14F-4D97-AF65-F5344CB8AC3E}">
        <p14:creationId xmlns:p14="http://schemas.microsoft.com/office/powerpoint/2010/main" val="290121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endParaRPr lang="nl-NL" altLang="en-US"/>
          </a:p>
        </p:txBody>
      </p:sp>
      <p:sp>
        <p:nvSpPr>
          <p:cNvPr id="80899" name="Rectangle 3"/>
          <p:cNvSpPr>
            <a:spLocks noGrp="1"/>
          </p:cNvSpPr>
          <p:nvPr>
            <p:ph type="body" idx="4294967295"/>
          </p:nvPr>
        </p:nvSpPr>
        <p:spPr>
          <a:xfrm>
            <a:off x="179388" y="1752600"/>
            <a:ext cx="8713787" cy="5105400"/>
          </a:xfrm>
        </p:spPr>
        <p:txBody>
          <a:bodyPr/>
          <a:lstStyle/>
          <a:p>
            <a:pPr lvl="1"/>
            <a:endParaRPr lang="en-GB" sz="2400" smtClean="0"/>
          </a:p>
          <a:p>
            <a:pPr lvl="1"/>
            <a:endParaRPr lang="en-GB" sz="2400" smtClean="0"/>
          </a:p>
          <a:p>
            <a:pPr lvl="1"/>
            <a:endParaRPr lang="en-GB" sz="2400" smtClean="0"/>
          </a:p>
          <a:p>
            <a:pPr lvl="1"/>
            <a:endParaRPr lang="en-GB" sz="240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51747" t="22148" r="9132" b="19687"/>
          <a:stretch>
            <a:fillRect/>
          </a:stretch>
        </p:blipFill>
        <p:spPr bwMode="auto">
          <a:xfrm>
            <a:off x="98425" y="981075"/>
            <a:ext cx="3613150" cy="2879725"/>
          </a:xfrm>
          <a:prstGeom prst="rect">
            <a:avLst/>
          </a:prstGeom>
          <a:noFill/>
          <a:ln w="9525">
            <a:noFill/>
            <a:miter lim="800000"/>
            <a:headEnd/>
            <a:tailEnd/>
          </a:ln>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l="51193" t="27071" r="11069" b="14766"/>
          <a:stretch>
            <a:fillRect/>
          </a:stretch>
        </p:blipFill>
        <p:spPr bwMode="auto">
          <a:xfrm>
            <a:off x="5653088" y="1082675"/>
            <a:ext cx="3311525"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l="52023" t="36914" r="11069" b="25594"/>
          <a:stretch>
            <a:fillRect/>
          </a:stretch>
        </p:blipFill>
        <p:spPr bwMode="auto">
          <a:xfrm>
            <a:off x="107950" y="4070176"/>
            <a:ext cx="4800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0"/>
          <p:cNvSpPr txBox="1">
            <a:spLocks noChangeArrowheads="1"/>
          </p:cNvSpPr>
          <p:nvPr/>
        </p:nvSpPr>
        <p:spPr bwMode="auto">
          <a:xfrm>
            <a:off x="3636963" y="1412875"/>
            <a:ext cx="9350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a:latin typeface="+mn-lt"/>
              </a:rPr>
              <a:t>Fig. 1, p. 138</a:t>
            </a:r>
            <a:endParaRPr lang="nl-NL" altLang="en-US">
              <a:latin typeface="+mn-lt"/>
            </a:endParaRPr>
          </a:p>
        </p:txBody>
      </p:sp>
      <p:sp>
        <p:nvSpPr>
          <p:cNvPr id="8" name="Text Box 11"/>
          <p:cNvSpPr txBox="1">
            <a:spLocks noChangeArrowheads="1"/>
          </p:cNvSpPr>
          <p:nvPr/>
        </p:nvSpPr>
        <p:spPr bwMode="auto">
          <a:xfrm>
            <a:off x="4645025" y="2859088"/>
            <a:ext cx="935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a:latin typeface="+mn-lt"/>
              </a:rPr>
              <a:t>Fig. 2, p. 138</a:t>
            </a:r>
            <a:endParaRPr lang="nl-NL" altLang="en-US">
              <a:latin typeface="+mn-lt"/>
            </a:endParaRPr>
          </a:p>
        </p:txBody>
      </p:sp>
      <p:sp>
        <p:nvSpPr>
          <p:cNvPr id="9" name="Text Box 12"/>
          <p:cNvSpPr txBox="1">
            <a:spLocks noChangeArrowheads="1"/>
          </p:cNvSpPr>
          <p:nvPr/>
        </p:nvSpPr>
        <p:spPr bwMode="auto">
          <a:xfrm>
            <a:off x="4981575" y="4437063"/>
            <a:ext cx="2111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a:latin typeface="+mn-lt"/>
              </a:rPr>
              <a:t>Fig. 3, p. 140</a:t>
            </a:r>
            <a:endParaRPr lang="nl-NL" altLang="en-US">
              <a:latin typeface="+mn-lt"/>
            </a:endParaRPr>
          </a:p>
        </p:txBody>
      </p:sp>
      <p:sp>
        <p:nvSpPr>
          <p:cNvPr id="10" name="Text Box 15"/>
          <p:cNvSpPr txBox="1">
            <a:spLocks noChangeArrowheads="1"/>
          </p:cNvSpPr>
          <p:nvPr/>
        </p:nvSpPr>
        <p:spPr bwMode="auto">
          <a:xfrm>
            <a:off x="5076825" y="5084763"/>
            <a:ext cx="3311525"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a:latin typeface="+mn-lt"/>
              </a:rPr>
              <a:t>AoA 1-9: ENG &gt; KOR</a:t>
            </a:r>
          </a:p>
          <a:p>
            <a:pPr>
              <a:spcBef>
                <a:spcPct val="50000"/>
              </a:spcBef>
            </a:pPr>
            <a:r>
              <a:rPr lang="en-GB" altLang="en-US">
                <a:latin typeface="+mn-lt"/>
              </a:rPr>
              <a:t>AoA 10-11: ENG = KOR</a:t>
            </a:r>
          </a:p>
          <a:p>
            <a:pPr>
              <a:spcBef>
                <a:spcPct val="50000"/>
              </a:spcBef>
            </a:pPr>
            <a:r>
              <a:rPr lang="en-GB" altLang="en-US">
                <a:latin typeface="+mn-lt"/>
              </a:rPr>
              <a:t>AoA 12-23: KOR &gt; ENG</a:t>
            </a:r>
            <a:endParaRPr lang="nl-NL" altLang="en-US">
              <a:latin typeface="+mn-lt"/>
            </a:endParaRPr>
          </a:p>
        </p:txBody>
      </p:sp>
    </p:spTree>
    <p:extLst>
      <p:ext uri="{BB962C8B-B14F-4D97-AF65-F5344CB8AC3E}">
        <p14:creationId xmlns:p14="http://schemas.microsoft.com/office/powerpoint/2010/main" val="113585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loss of proficiency - PRONUNCIATION</a:t>
            </a:r>
            <a:endParaRPr lang="nl-NL" altLang="en-US"/>
          </a:p>
        </p:txBody>
      </p:sp>
      <p:sp>
        <p:nvSpPr>
          <p:cNvPr id="80899" name="Rectangle 3"/>
          <p:cNvSpPr>
            <a:spLocks noGrp="1"/>
          </p:cNvSpPr>
          <p:nvPr>
            <p:ph type="body" idx="4294967295"/>
          </p:nvPr>
        </p:nvSpPr>
        <p:spPr>
          <a:xfrm>
            <a:off x="179388" y="1752600"/>
            <a:ext cx="8713787" cy="5105400"/>
          </a:xfrm>
        </p:spPr>
        <p:txBody>
          <a:bodyPr/>
          <a:lstStyle/>
          <a:p>
            <a:pPr lvl="1"/>
            <a:r>
              <a:rPr lang="en-GB" sz="2800"/>
              <a:t>“[…] the Korean pronunciation of the majority of immigrants who came to the USA at age 12 or later was rated at the same level as Korean monolinguals residing in Seoul. The younger immigrants (AOA 1-11) were rated significantly lower than monolinguals and the lowest scores were mostly for those whose AOA ranged from 1 to 7 years.” (p. 140)</a:t>
            </a:r>
          </a:p>
          <a:p>
            <a:pPr lvl="1"/>
            <a:endParaRPr lang="en-GB" sz="2400" smtClean="0"/>
          </a:p>
          <a:p>
            <a:pPr lvl="1"/>
            <a:endParaRPr lang="en-GB" sz="2400" smtClean="0"/>
          </a:p>
          <a:p>
            <a:pPr lvl="1"/>
            <a:endParaRPr lang="en-GB" sz="2400" smtClean="0"/>
          </a:p>
          <a:p>
            <a:pPr lvl="1"/>
            <a:endParaRPr lang="en-GB" sz="2400" smtClean="0"/>
          </a:p>
        </p:txBody>
      </p:sp>
    </p:spTree>
    <p:extLst>
      <p:ext uri="{BB962C8B-B14F-4D97-AF65-F5344CB8AC3E}">
        <p14:creationId xmlns:p14="http://schemas.microsoft.com/office/powerpoint/2010/main" val="2182853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loss of proficiency - grammar</a:t>
            </a:r>
            <a:endParaRPr lang="nl-NL" altLang="en-US"/>
          </a:p>
        </p:txBody>
      </p:sp>
      <p:sp>
        <p:nvSpPr>
          <p:cNvPr id="80899" name="Rectangle 3"/>
          <p:cNvSpPr>
            <a:spLocks noGrp="1"/>
          </p:cNvSpPr>
          <p:nvPr>
            <p:ph type="body" idx="4294967295"/>
          </p:nvPr>
        </p:nvSpPr>
        <p:spPr>
          <a:xfrm>
            <a:off x="179388" y="1752600"/>
            <a:ext cx="8713787" cy="5105400"/>
          </a:xfrm>
        </p:spPr>
        <p:txBody>
          <a:bodyPr/>
          <a:lstStyle/>
          <a:p>
            <a:pPr lvl="1"/>
            <a:r>
              <a:rPr lang="en-GB" sz="2400"/>
              <a:t>child bilinguals tend to differ from monolingual natives and behave more like L2 learners</a:t>
            </a:r>
          </a:p>
          <a:p>
            <a:pPr lvl="1"/>
            <a:r>
              <a:rPr lang="en-GB" sz="2400"/>
              <a:t>adult bilinguals pattern with monolinguals (no restructuring of grammar)</a:t>
            </a:r>
          </a:p>
          <a:p>
            <a:pPr lvl="1"/>
            <a:r>
              <a:rPr lang="en-GB" sz="2400" smtClean="0"/>
              <a:t>e.g. studies on Spanish tense/aspect/mood (Montrul)</a:t>
            </a:r>
          </a:p>
          <a:p>
            <a:pPr lvl="1"/>
            <a:r>
              <a:rPr lang="en-GB" sz="2400" smtClean="0"/>
              <a:t>e.g. Turkish evidentiality (Karayayla)</a:t>
            </a:r>
          </a:p>
          <a:p>
            <a:pPr lvl="1"/>
            <a:endParaRPr lang="en-GB" sz="2400" smtClean="0"/>
          </a:p>
          <a:p>
            <a:pPr lvl="1"/>
            <a:endParaRPr lang="en-GB" sz="2400" smtClean="0"/>
          </a:p>
          <a:p>
            <a:pPr lvl="1"/>
            <a:endParaRPr lang="en-GB" sz="2400" smtClean="0"/>
          </a:p>
        </p:txBody>
      </p:sp>
    </p:spTree>
    <p:extLst>
      <p:ext uri="{BB962C8B-B14F-4D97-AF65-F5344CB8AC3E}">
        <p14:creationId xmlns:p14="http://schemas.microsoft.com/office/powerpoint/2010/main" val="157684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241200" y="152400"/>
            <a:ext cx="8435975" cy="1371600"/>
          </a:xfrm>
        </p:spPr>
        <p:txBody>
          <a:bodyPr wrap="square" numCol="1" anchorCtr="0" compatLnSpc="1">
            <a:prstTxWarp prst="textNoShape">
              <a:avLst/>
            </a:prstTxWarp>
          </a:bodyPr>
          <a:lstStyle/>
          <a:p>
            <a:r>
              <a:rPr lang="nl-NL" altLang="en-US" sz="3300" smtClean="0"/>
              <a:t>KARAYAYLA’S FINDINGS</a:t>
            </a:r>
            <a:endParaRPr lang="nl-NL" altLang="en-US" sz="3300"/>
          </a:p>
        </p:txBody>
      </p:sp>
      <p:sp>
        <p:nvSpPr>
          <p:cNvPr id="80899" name="Rectangle 3"/>
          <p:cNvSpPr>
            <a:spLocks noGrp="1"/>
          </p:cNvSpPr>
          <p:nvPr>
            <p:ph type="body" idx="4294967295"/>
          </p:nvPr>
        </p:nvSpPr>
        <p:spPr>
          <a:xfrm>
            <a:off x="0" y="1698625"/>
            <a:ext cx="8686800" cy="5105400"/>
          </a:xfrm>
        </p:spPr>
        <p:txBody>
          <a:bodyPr/>
          <a:lstStyle/>
          <a:p>
            <a:pPr lvl="2"/>
            <a:endParaRPr lang="en-GB" altLang="en-US" sz="2600">
              <a:solidFill>
                <a:schemeClr val="bg1">
                  <a:lumMod val="8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72816"/>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31640" y="2025441"/>
            <a:ext cx="576064" cy="3888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6" name="Rectangle 5"/>
          <p:cNvSpPr/>
          <p:nvPr/>
        </p:nvSpPr>
        <p:spPr>
          <a:xfrm>
            <a:off x="3275856" y="1907073"/>
            <a:ext cx="2447406" cy="3888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7" name="Rectangle 6"/>
          <p:cNvSpPr/>
          <p:nvPr/>
        </p:nvSpPr>
        <p:spPr>
          <a:xfrm>
            <a:off x="2028996" y="1899816"/>
            <a:ext cx="1103148" cy="3888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3" name="TextBox 2"/>
          <p:cNvSpPr txBox="1"/>
          <p:nvPr/>
        </p:nvSpPr>
        <p:spPr>
          <a:xfrm>
            <a:off x="6399496" y="1838619"/>
            <a:ext cx="2160240"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smtClean="0">
                <a:ln>
                  <a:noFill/>
                </a:ln>
                <a:solidFill>
                  <a:srgbClr val="000000"/>
                </a:solidFill>
                <a:effectLst/>
                <a:uLnTx/>
                <a:uFillTx/>
                <a:latin typeface="Arial" charset="0"/>
                <a:ea typeface="+mn-ea"/>
                <a:cs typeface="Arial" charset="0"/>
              </a:rPr>
              <a:t>Controls: near 100% accurate (only two speakers make one mistake)</a:t>
            </a: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TextBox 9"/>
          <p:cNvSpPr txBox="1"/>
          <p:nvPr/>
        </p:nvSpPr>
        <p:spPr>
          <a:xfrm>
            <a:off x="6379885" y="5325015"/>
            <a:ext cx="2160240"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smtClean="0">
                <a:ln>
                  <a:noFill/>
                </a:ln>
                <a:solidFill>
                  <a:srgbClr val="000000"/>
                </a:solidFill>
                <a:effectLst/>
                <a:uLnTx/>
                <a:uFillTx/>
                <a:latin typeface="Arial" charset="0"/>
                <a:ea typeface="+mn-ea"/>
                <a:cs typeface="Arial" charset="0"/>
              </a:rPr>
              <a:t>Late bilinguals: 96% accurate, only two score outside native range</a:t>
            </a: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TextBox 10"/>
          <p:cNvSpPr txBox="1"/>
          <p:nvPr/>
        </p:nvSpPr>
        <p:spPr>
          <a:xfrm>
            <a:off x="6381868" y="4124686"/>
            <a:ext cx="2366595"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smtClean="0">
                <a:ln>
                  <a:noFill/>
                </a:ln>
                <a:solidFill>
                  <a:srgbClr val="000000"/>
                </a:solidFill>
                <a:effectLst/>
                <a:uLnTx/>
                <a:uFillTx/>
                <a:latin typeface="Arial" charset="0"/>
                <a:ea typeface="+mn-ea"/>
                <a:cs typeface="Arial" charset="0"/>
              </a:rPr>
              <a:t>Intermediate range: 95% accurate, four score outside native range</a:t>
            </a: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 name="TextBox 14"/>
          <p:cNvSpPr txBox="1"/>
          <p:nvPr/>
        </p:nvSpPr>
        <p:spPr>
          <a:xfrm>
            <a:off x="6395549" y="3000346"/>
            <a:ext cx="2366595"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smtClean="0">
                <a:ln>
                  <a:noFill/>
                </a:ln>
                <a:solidFill>
                  <a:srgbClr val="000000"/>
                </a:solidFill>
                <a:effectLst/>
                <a:uLnTx/>
                <a:uFillTx/>
                <a:latin typeface="Arial" charset="0"/>
                <a:ea typeface="+mn-ea"/>
                <a:cs typeface="Arial" charset="0"/>
              </a:rPr>
              <a:t>HSs: 70% accurate, 18 score outside native range, only 5 are 100% accurate</a:t>
            </a: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TextBox 3"/>
          <p:cNvSpPr txBox="1"/>
          <p:nvPr/>
        </p:nvSpPr>
        <p:spPr>
          <a:xfrm>
            <a:off x="971600" y="6048584"/>
            <a:ext cx="648072" cy="215444"/>
          </a:xfrm>
          <a:prstGeom prst="rect">
            <a:avLst/>
          </a:prstGeom>
          <a:solidFill>
            <a:schemeClr val="bg1"/>
          </a:solidFill>
        </p:spPr>
        <p:txBody>
          <a:bodyPr wrap="square" t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smtClean="0">
                <a:ln>
                  <a:noFill/>
                </a:ln>
                <a:solidFill>
                  <a:srgbClr val="000000"/>
                </a:solidFill>
                <a:effectLst/>
                <a:uLnTx/>
                <a:uFillTx/>
                <a:latin typeface="Arial" charset="0"/>
                <a:ea typeface="+mn-ea"/>
                <a:cs typeface="Arial" charset="0"/>
              </a:rPr>
              <a:t>ML</a:t>
            </a:r>
            <a:endParaRPr kumimoji="0" lang="en-GB" sz="11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TextBox 4"/>
          <p:cNvSpPr txBox="1"/>
          <p:nvPr/>
        </p:nvSpPr>
        <p:spPr>
          <a:xfrm>
            <a:off x="1295636" y="6152093"/>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6676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3" grpId="0"/>
      <p:bldP spid="10" grpId="0"/>
      <p:bldP spid="11"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CHILDHOOD OVERHEARERS</a:t>
            </a:r>
            <a:endParaRPr lang="nl-NL" altLang="en-US"/>
          </a:p>
        </p:txBody>
      </p:sp>
      <p:sp>
        <p:nvSpPr>
          <p:cNvPr id="80899" name="Rectangle 3"/>
          <p:cNvSpPr>
            <a:spLocks noGrp="1"/>
          </p:cNvSpPr>
          <p:nvPr>
            <p:ph type="body" idx="4294967295"/>
          </p:nvPr>
        </p:nvSpPr>
        <p:spPr>
          <a:xfrm>
            <a:off x="179388" y="1752600"/>
            <a:ext cx="8713787" cy="5105400"/>
          </a:xfrm>
        </p:spPr>
        <p:txBody>
          <a:bodyPr/>
          <a:lstStyle/>
          <a:p>
            <a:pPr lvl="1"/>
            <a:r>
              <a:rPr lang="en-GB" sz="2800" smtClean="0"/>
              <a:t>long-term but limited </a:t>
            </a:r>
            <a:r>
              <a:rPr lang="en-GB" sz="2800" smtClean="0"/>
              <a:t>benefits</a:t>
            </a:r>
          </a:p>
          <a:p>
            <a:pPr lvl="1"/>
            <a:r>
              <a:rPr lang="en-GB" sz="2800" smtClean="0"/>
              <a:t>some particularly difficult speech sounds may be pronounced more accurately (e.g. </a:t>
            </a:r>
            <a:r>
              <a:rPr lang="en-GB" sz="2800" smtClean="0"/>
              <a:t>Hindi </a:t>
            </a:r>
            <a:r>
              <a:rPr lang="en-GB" sz="2800"/>
              <a:t>retroflex-dental aspiration (/ṭ/ vs /t</a:t>
            </a:r>
            <a:r>
              <a:rPr lang="en-GB" sz="2800" smtClean="0"/>
              <a:t>/, </a:t>
            </a:r>
            <a:r>
              <a:rPr lang="en-GB" sz="1800" smtClean="0"/>
              <a:t>Tees &amp; Werker 1984</a:t>
            </a:r>
            <a:r>
              <a:rPr lang="en-GB" sz="2800" smtClean="0"/>
              <a:t>)</a:t>
            </a:r>
          </a:p>
          <a:p>
            <a:pPr lvl="1"/>
            <a:r>
              <a:rPr lang="en-GB" sz="2800" smtClean="0"/>
              <a:t>childhood </a:t>
            </a:r>
            <a:r>
              <a:rPr lang="en-GB" sz="2800"/>
              <a:t>overhearers of </a:t>
            </a:r>
            <a:r>
              <a:rPr lang="en-GB" sz="2800" smtClean="0"/>
              <a:t>Korean and Spanish </a:t>
            </a:r>
            <a:r>
              <a:rPr lang="en-GB" sz="2800"/>
              <a:t>later develop a more nativelike accent and are better at phonetic discrimination than late learners who begin at the same </a:t>
            </a:r>
            <a:r>
              <a:rPr lang="en-GB" sz="2800"/>
              <a:t>age </a:t>
            </a:r>
            <a:r>
              <a:rPr lang="en-GB" sz="1800"/>
              <a:t>(Au, Knightly, Jun &amp; Oh 2002; Oh, Jun, Knightly &amp; </a:t>
            </a:r>
            <a:r>
              <a:rPr lang="en-GB" sz="1800"/>
              <a:t>Au </a:t>
            </a:r>
            <a:r>
              <a:rPr lang="en-GB" sz="1800" smtClean="0"/>
              <a:t>2003, </a:t>
            </a:r>
            <a:r>
              <a:rPr lang="en-GB" sz="1800" smtClean="0"/>
              <a:t>Au</a:t>
            </a:r>
            <a:r>
              <a:rPr lang="en-GB" sz="1800"/>
              <a:t>, Oh, Knightly, Jun &amp; Romo </a:t>
            </a:r>
            <a:r>
              <a:rPr lang="en-GB" sz="1800" smtClean="0"/>
              <a:t>2008)</a:t>
            </a:r>
            <a:endParaRPr lang="en-GB" sz="1800"/>
          </a:p>
          <a:p>
            <a:pPr lvl="2"/>
            <a:endParaRPr lang="en-GB" sz="2800" smtClean="0"/>
          </a:p>
          <a:p>
            <a:pPr marL="274637" lvl="1" indent="0">
              <a:buNone/>
            </a:pPr>
            <a:endParaRPr lang="en-GB" sz="2800" smtClean="0"/>
          </a:p>
          <a:p>
            <a:pPr lvl="1"/>
            <a:endParaRPr lang="en-GB" sz="2800" smtClean="0"/>
          </a:p>
          <a:p>
            <a:pPr lvl="1"/>
            <a:endParaRPr lang="en-GB" sz="2800" smtClean="0"/>
          </a:p>
          <a:p>
            <a:pPr lvl="1"/>
            <a:endParaRPr lang="en-GB" sz="2800" smtClean="0"/>
          </a:p>
        </p:txBody>
      </p:sp>
    </p:spTree>
    <p:extLst>
      <p:ext uri="{BB962C8B-B14F-4D97-AF65-F5344CB8AC3E}">
        <p14:creationId xmlns:p14="http://schemas.microsoft.com/office/powerpoint/2010/main" val="72927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HYPNOSIS</a:t>
            </a:r>
            <a:endParaRPr lang="nl-NL" altLang="en-US"/>
          </a:p>
        </p:txBody>
      </p:sp>
      <p:sp>
        <p:nvSpPr>
          <p:cNvPr id="80899" name="Rectangle 3"/>
          <p:cNvSpPr>
            <a:spLocks noGrp="1"/>
          </p:cNvSpPr>
          <p:nvPr>
            <p:ph type="body" idx="4294967295"/>
          </p:nvPr>
        </p:nvSpPr>
        <p:spPr>
          <a:xfrm>
            <a:off x="179388" y="1752600"/>
            <a:ext cx="8713787" cy="5105400"/>
          </a:xfrm>
        </p:spPr>
        <p:txBody>
          <a:bodyPr/>
          <a:lstStyle/>
          <a:p>
            <a:pPr lvl="1"/>
            <a:r>
              <a:rPr lang="en-GB" sz="2800"/>
              <a:t>three </a:t>
            </a:r>
            <a:r>
              <a:rPr lang="en-GB" sz="2800" smtClean="0"/>
              <a:t>case studies:</a:t>
            </a:r>
            <a:endParaRPr lang="en-GB" sz="2800"/>
          </a:p>
          <a:p>
            <a:pPr lvl="1"/>
            <a:r>
              <a:rPr lang="en-GB"/>
              <a:t>As (1962): young man born in Sweden to Swedish parents. When he was five, his mother divorced his father and married an American. He was instructed not to use Swedish, as his stepfather could not understand it. Hypnotised age 18, was able to understand simple sentences that he could not understand out of hypnosis</a:t>
            </a:r>
          </a:p>
          <a:p>
            <a:pPr lvl="1"/>
            <a:r>
              <a:rPr lang="en-GB"/>
              <a:t>Fromm (1973): son of Japanese parents, was interned during WWII, very traumatic experiences. Underwent therapy and age-regression at age 26. When he was age-regressed to age 3, he spoke Japanese (this was tape-recorded and confirmed)</a:t>
            </a:r>
          </a:p>
          <a:p>
            <a:pPr lvl="1"/>
            <a:r>
              <a:rPr lang="en-GB"/>
              <a:t>Footnick (2005): Togolese-French young man whose mother had been told by his teachers to use only French with him. Under hypnosis, he was able to understand and produce Mina (variety of Ewe). He retained this knowledge after the hypnosis sessions</a:t>
            </a:r>
          </a:p>
          <a:p>
            <a:pPr marL="38100" lvl="1" indent="-266700"/>
            <a:endParaRPr lang="en-GB" sz="2800"/>
          </a:p>
          <a:p>
            <a:pPr lvl="2"/>
            <a:endParaRPr lang="en-GB" sz="2200" smtClean="0"/>
          </a:p>
          <a:p>
            <a:pPr marL="274637" lvl="1" indent="0">
              <a:buNone/>
            </a:pPr>
            <a:endParaRPr lang="en-GB" sz="2400" smtClean="0"/>
          </a:p>
          <a:p>
            <a:pPr lvl="1"/>
            <a:endParaRPr lang="en-GB" sz="2400" smtClean="0"/>
          </a:p>
          <a:p>
            <a:pPr lvl="1"/>
            <a:endParaRPr lang="en-GB" sz="2400" smtClean="0"/>
          </a:p>
          <a:p>
            <a:pPr lvl="1"/>
            <a:endParaRPr lang="en-GB" sz="2400" smtClean="0"/>
          </a:p>
        </p:txBody>
      </p:sp>
    </p:spTree>
    <p:extLst>
      <p:ext uri="{BB962C8B-B14F-4D97-AF65-F5344CB8AC3E}">
        <p14:creationId xmlns:p14="http://schemas.microsoft.com/office/powerpoint/2010/main" val="311541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the vulnerability of childhood languages</a:t>
            </a:r>
            <a:endParaRPr lang="nl-NL" altLang="en-US"/>
          </a:p>
        </p:txBody>
      </p:sp>
      <p:sp>
        <p:nvSpPr>
          <p:cNvPr id="80899" name="Rectangle 3"/>
          <p:cNvSpPr>
            <a:spLocks noGrp="1"/>
          </p:cNvSpPr>
          <p:nvPr>
            <p:ph type="body" idx="4294967295"/>
          </p:nvPr>
        </p:nvSpPr>
        <p:spPr>
          <a:xfrm>
            <a:off x="457200" y="1752600"/>
            <a:ext cx="8435975" cy="5105400"/>
          </a:xfrm>
        </p:spPr>
        <p:txBody>
          <a:bodyPr/>
          <a:lstStyle/>
          <a:p>
            <a:pPr marL="0" lvl="1" indent="0">
              <a:buNone/>
            </a:pPr>
            <a:r>
              <a:rPr lang="en-GB" sz="2800" smtClean="0"/>
              <a:t>“If </a:t>
            </a:r>
            <a:r>
              <a:rPr lang="en-GB" sz="2800"/>
              <a:t>someone had told me 10 years ago that I would one day start forgetting how to speak Welsh, I would have been incredulous. Growing up, the Welsh language was such a central part of my life and identity that forgetting it would have seemed as likely as my arm spontaneously falling off. And yet here I am, 10 years later, shamefully putting Welsh words into Google Translate to make sure I’ve got them right</a:t>
            </a:r>
            <a:r>
              <a:rPr lang="en-GB" sz="2800" smtClean="0"/>
              <a:t>.”</a:t>
            </a:r>
          </a:p>
          <a:p>
            <a:pPr marL="0" lvl="1" indent="0" algn="r">
              <a:buNone/>
            </a:pPr>
            <a:r>
              <a:rPr lang="en-GB" sz="2800" smtClean="0">
                <a:hlinkClick r:id="rId2"/>
              </a:rPr>
              <a:t>Ellie Mae O’Hagan, “Losing my Welsh”</a:t>
            </a:r>
            <a:endParaRPr lang="en-GB" sz="2800"/>
          </a:p>
          <a:p>
            <a:pPr lvl="2"/>
            <a:endParaRPr lang="en-GB" sz="2200" smtClean="0"/>
          </a:p>
          <a:p>
            <a:pPr marL="274637" lvl="1" indent="0">
              <a:buNone/>
            </a:pPr>
            <a:endParaRPr lang="en-GB" sz="2400" smtClean="0"/>
          </a:p>
          <a:p>
            <a:pPr lvl="1"/>
            <a:endParaRPr lang="en-GB" sz="2400" smtClean="0"/>
          </a:p>
          <a:p>
            <a:pPr lvl="1"/>
            <a:endParaRPr lang="en-GB" sz="2400" smtClean="0"/>
          </a:p>
          <a:p>
            <a:pPr lvl="1"/>
            <a:endParaRPr lang="en-GB" sz="2400" smtClean="0"/>
          </a:p>
        </p:txBody>
      </p:sp>
    </p:spTree>
    <p:extLst>
      <p:ext uri="{BB962C8B-B14F-4D97-AF65-F5344CB8AC3E}">
        <p14:creationId xmlns:p14="http://schemas.microsoft.com/office/powerpoint/2010/main" val="3118387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international adoptees</a:t>
            </a:r>
            <a:endParaRPr lang="nl-NL" altLang="en-US"/>
          </a:p>
        </p:txBody>
      </p:sp>
      <p:sp>
        <p:nvSpPr>
          <p:cNvPr id="80899" name="Rectangle 3"/>
          <p:cNvSpPr>
            <a:spLocks noGrp="1"/>
          </p:cNvSpPr>
          <p:nvPr>
            <p:ph type="body" idx="4294967295"/>
          </p:nvPr>
        </p:nvSpPr>
        <p:spPr>
          <a:xfrm>
            <a:off x="179388" y="1752600"/>
            <a:ext cx="8713787" cy="5105400"/>
          </a:xfrm>
        </p:spPr>
        <p:txBody>
          <a:bodyPr/>
          <a:lstStyle/>
          <a:p>
            <a:pPr lvl="1"/>
            <a:r>
              <a:rPr lang="en-GB" sz="3200" smtClean="0"/>
              <a:t>growing body of research suggests:</a:t>
            </a:r>
            <a:endParaRPr lang="en-GB" sz="3200"/>
          </a:p>
          <a:p>
            <a:pPr marL="801688" lvl="2" indent="-260350"/>
            <a:r>
              <a:rPr lang="en-GB" sz="2800" smtClean="0"/>
              <a:t>birth language is extremely vulnerable even if adoption takes place at age 8-9</a:t>
            </a:r>
          </a:p>
          <a:p>
            <a:pPr marL="801688" lvl="2" indent="-260350"/>
            <a:r>
              <a:rPr lang="en-GB" sz="2800" smtClean="0"/>
              <a:t>proficiency is completely lost within months, even if parents try to provide input and help child maintain it</a:t>
            </a:r>
          </a:p>
          <a:p>
            <a:pPr marL="801688" lvl="2" indent="-260350"/>
            <a:r>
              <a:rPr lang="en-GB" sz="2800" smtClean="0"/>
              <a:t>later re-learning shows very limited benefits, beyond better perception/pronunciation of ‘difficult’ speech sounds</a:t>
            </a:r>
            <a:endParaRPr lang="en-GB" sz="2800"/>
          </a:p>
          <a:p>
            <a:pPr marL="38100" lvl="1" indent="-266700"/>
            <a:endParaRPr lang="en-GB" sz="3600"/>
          </a:p>
          <a:p>
            <a:pPr lvl="2"/>
            <a:endParaRPr lang="en-GB" sz="2200" smtClean="0"/>
          </a:p>
          <a:p>
            <a:pPr marL="274637" lvl="1" indent="0">
              <a:buNone/>
            </a:pPr>
            <a:endParaRPr lang="en-GB" sz="2400" smtClean="0"/>
          </a:p>
          <a:p>
            <a:pPr lvl="1"/>
            <a:endParaRPr lang="en-GB" sz="2400" smtClean="0"/>
          </a:p>
          <a:p>
            <a:pPr lvl="1"/>
            <a:endParaRPr lang="en-GB" sz="2400" smtClean="0"/>
          </a:p>
          <a:p>
            <a:pPr lvl="1"/>
            <a:endParaRPr lang="en-GB" sz="2400" smtClean="0"/>
          </a:p>
        </p:txBody>
      </p:sp>
    </p:spTree>
    <p:extLst>
      <p:ext uri="{BB962C8B-B14F-4D97-AF65-F5344CB8AC3E}">
        <p14:creationId xmlns:p14="http://schemas.microsoft.com/office/powerpoint/2010/main" val="32739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WHEN is the language </a:t>
            </a:r>
            <a:br>
              <a:rPr lang="nl-NL" altLang="en-US" smtClean="0"/>
            </a:br>
            <a:r>
              <a:rPr lang="nl-NL" altLang="en-US" smtClean="0"/>
              <a:t>actually ‘lost’?</a:t>
            </a:r>
            <a:endParaRPr lang="nl-NL" altLang="en-US"/>
          </a:p>
        </p:txBody>
      </p:sp>
      <p:sp>
        <p:nvSpPr>
          <p:cNvPr id="80899" name="Rectangle 3"/>
          <p:cNvSpPr>
            <a:spLocks noGrp="1"/>
          </p:cNvSpPr>
          <p:nvPr>
            <p:ph type="body" idx="4294967295"/>
          </p:nvPr>
        </p:nvSpPr>
        <p:spPr>
          <a:xfrm>
            <a:off x="179388" y="1752600"/>
            <a:ext cx="8713787" cy="5105400"/>
          </a:xfrm>
        </p:spPr>
        <p:txBody>
          <a:bodyPr/>
          <a:lstStyle/>
          <a:p>
            <a:pPr lvl="1"/>
            <a:r>
              <a:rPr lang="en-GB" sz="2800" smtClean="0"/>
              <a:t>reactivation seems possible for some time:</a:t>
            </a:r>
          </a:p>
          <a:p>
            <a:pPr marL="800100" lvl="2" indent="-266700"/>
            <a:r>
              <a:rPr lang="en-GB" sz="2600" smtClean="0"/>
              <a:t>16-year old American girl, adopted from Russia age 8</a:t>
            </a:r>
          </a:p>
          <a:p>
            <a:pPr marL="800100" lvl="2" indent="-266700"/>
            <a:r>
              <a:rPr lang="en-GB" sz="2600" smtClean="0"/>
              <a:t>is still in contact with her grandmother regularly through Skype</a:t>
            </a:r>
          </a:p>
          <a:p>
            <a:pPr marL="800100" lvl="2" indent="-266700"/>
            <a:r>
              <a:rPr lang="en-GB" sz="2600" smtClean="0"/>
              <a:t>has needed a translator to talk to her grandmother for several years</a:t>
            </a:r>
          </a:p>
          <a:p>
            <a:pPr marL="800100" lvl="2" indent="-266700"/>
            <a:r>
              <a:rPr lang="en-GB" sz="2600" smtClean="0"/>
              <a:t>recently, she got a new counsellor who is also a native Russian speaker</a:t>
            </a:r>
          </a:p>
          <a:p>
            <a:pPr marL="800100" lvl="2" indent="-266700"/>
            <a:r>
              <a:rPr lang="en-GB" sz="2600" smtClean="0"/>
              <a:t>she wrote a very expressive letter to her – in Russian!</a:t>
            </a:r>
          </a:p>
          <a:p>
            <a:pPr marL="274637" lvl="1" indent="0">
              <a:buNone/>
            </a:pPr>
            <a:endParaRPr lang="en-GB" sz="2800" smtClean="0"/>
          </a:p>
          <a:p>
            <a:pPr marL="38100" lvl="1" indent="-266700"/>
            <a:endParaRPr lang="en-GB" sz="2800"/>
          </a:p>
          <a:p>
            <a:pPr lvl="2"/>
            <a:endParaRPr lang="en-GB" sz="2200" smtClean="0"/>
          </a:p>
          <a:p>
            <a:pPr marL="274637" lvl="1" indent="0">
              <a:buNone/>
            </a:pPr>
            <a:endParaRPr lang="en-GB" sz="2400" smtClean="0"/>
          </a:p>
          <a:p>
            <a:pPr lvl="1"/>
            <a:endParaRPr lang="en-GB" sz="2400" smtClean="0"/>
          </a:p>
          <a:p>
            <a:pPr lvl="1"/>
            <a:endParaRPr lang="en-GB" sz="2400" smtClean="0"/>
          </a:p>
          <a:p>
            <a:pPr lvl="1"/>
            <a:endParaRPr lang="en-GB" sz="2400" smtClean="0"/>
          </a:p>
        </p:txBody>
      </p:sp>
    </p:spTree>
    <p:extLst>
      <p:ext uri="{BB962C8B-B14F-4D97-AF65-F5344CB8AC3E}">
        <p14:creationId xmlns:p14="http://schemas.microsoft.com/office/powerpoint/2010/main" val="116390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language recovery</a:t>
            </a:r>
            <a:endParaRPr lang="nl-NL" altLang="en-US"/>
          </a:p>
        </p:txBody>
      </p:sp>
      <p:sp>
        <p:nvSpPr>
          <p:cNvPr id="80899" name="Rectangle 3"/>
          <p:cNvSpPr>
            <a:spLocks noGrp="1"/>
          </p:cNvSpPr>
          <p:nvPr>
            <p:ph type="body" idx="4294967295"/>
          </p:nvPr>
        </p:nvSpPr>
        <p:spPr>
          <a:xfrm>
            <a:off x="179388" y="1752600"/>
            <a:ext cx="8713787" cy="5105400"/>
          </a:xfrm>
        </p:spPr>
        <p:txBody>
          <a:bodyPr/>
          <a:lstStyle/>
          <a:p>
            <a:pPr lvl="1"/>
            <a:r>
              <a:rPr lang="en-GB" sz="2800" smtClean="0"/>
              <a:t>these examples suggest that effects of early exposure last into puberty</a:t>
            </a:r>
          </a:p>
          <a:p>
            <a:pPr lvl="1"/>
            <a:r>
              <a:rPr lang="en-GB" sz="2800" smtClean="0"/>
              <a:t>findings from adoptees attempting language recovery later (at university) indicate that there is an expiry date for such effects</a:t>
            </a:r>
          </a:p>
          <a:p>
            <a:pPr marL="723900" lvl="2" indent="-266700">
              <a:buClr>
                <a:srgbClr val="D1282E"/>
              </a:buClr>
            </a:pPr>
            <a:endParaRPr lang="en-GB" sz="2600"/>
          </a:p>
          <a:p>
            <a:pPr marL="38100" lvl="1" indent="-266700"/>
            <a:endParaRPr lang="en-GB" sz="2800"/>
          </a:p>
          <a:p>
            <a:pPr lvl="2"/>
            <a:endParaRPr lang="en-GB" sz="2200" smtClean="0"/>
          </a:p>
          <a:p>
            <a:pPr marL="274637" lvl="1" indent="0">
              <a:buNone/>
            </a:pPr>
            <a:endParaRPr lang="en-GB" sz="2400" smtClean="0"/>
          </a:p>
          <a:p>
            <a:pPr lvl="1"/>
            <a:endParaRPr lang="en-GB" sz="2400" smtClean="0"/>
          </a:p>
          <a:p>
            <a:pPr lvl="1"/>
            <a:endParaRPr lang="en-GB" sz="2400" smtClean="0"/>
          </a:p>
          <a:p>
            <a:pPr lvl="1"/>
            <a:endParaRPr lang="en-GB" sz="2400" smtClean="0"/>
          </a:p>
        </p:txBody>
      </p:sp>
    </p:spTree>
    <p:extLst>
      <p:ext uri="{BB962C8B-B14F-4D97-AF65-F5344CB8AC3E}">
        <p14:creationId xmlns:p14="http://schemas.microsoft.com/office/powerpoint/2010/main" val="122962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THE PAIN OF NATIVE LANGUAGE </a:t>
            </a:r>
            <a:br>
              <a:rPr lang="nl-NL" altLang="en-US" smtClean="0"/>
            </a:br>
            <a:r>
              <a:rPr lang="nl-NL" altLang="en-US" smtClean="0"/>
              <a:t>LOSS</a:t>
            </a:r>
            <a:endParaRPr lang="nl-NL" altLang="en-US"/>
          </a:p>
        </p:txBody>
      </p:sp>
      <p:sp>
        <p:nvSpPr>
          <p:cNvPr id="80899" name="Rectangle 3"/>
          <p:cNvSpPr>
            <a:spLocks noGrp="1"/>
          </p:cNvSpPr>
          <p:nvPr>
            <p:ph type="body" idx="4294967295"/>
          </p:nvPr>
        </p:nvSpPr>
        <p:spPr>
          <a:xfrm>
            <a:off x="179388" y="1752600"/>
            <a:ext cx="8713787" cy="5105400"/>
          </a:xfrm>
        </p:spPr>
        <p:txBody>
          <a:bodyPr/>
          <a:lstStyle/>
          <a:p>
            <a:pPr lvl="1"/>
            <a:r>
              <a:rPr lang="en-GB" sz="2800" smtClean="0"/>
              <a:t>these kinds of loss are made worse in cases where the two languages are not mutually intelligible</a:t>
            </a:r>
          </a:p>
          <a:p>
            <a:pPr lvl="1"/>
            <a:r>
              <a:rPr lang="en-GB" sz="2800" smtClean="0"/>
              <a:t>and worse still when other family members don’t speak the other language</a:t>
            </a:r>
          </a:p>
          <a:p>
            <a:pPr lvl="1"/>
            <a:r>
              <a:rPr lang="en-GB" sz="2800" smtClean="0"/>
              <a:t>native language loss can cut off migrants’ children from their extended family back home</a:t>
            </a:r>
          </a:p>
          <a:p>
            <a:pPr lvl="1"/>
            <a:r>
              <a:rPr lang="en-GB" sz="2800" smtClean="0"/>
              <a:t>or even from their own parents in the case of foster children</a:t>
            </a:r>
            <a:endParaRPr lang="en-GB" sz="2600" smtClean="0"/>
          </a:p>
          <a:p>
            <a:pPr marL="723900" lvl="2" indent="-266700">
              <a:buClr>
                <a:srgbClr val="D1282E"/>
              </a:buClr>
            </a:pPr>
            <a:endParaRPr lang="en-GB" sz="2600"/>
          </a:p>
          <a:p>
            <a:pPr marL="38100" lvl="1" indent="-266700"/>
            <a:endParaRPr lang="en-GB" sz="2800"/>
          </a:p>
          <a:p>
            <a:pPr lvl="2"/>
            <a:endParaRPr lang="en-GB" sz="2200" smtClean="0"/>
          </a:p>
          <a:p>
            <a:pPr marL="274637" lvl="1" indent="0">
              <a:buNone/>
            </a:pPr>
            <a:endParaRPr lang="en-GB" sz="2400" smtClean="0"/>
          </a:p>
          <a:p>
            <a:pPr lvl="1"/>
            <a:endParaRPr lang="en-GB" sz="2400" smtClean="0"/>
          </a:p>
          <a:p>
            <a:pPr lvl="1"/>
            <a:endParaRPr lang="en-GB" sz="2400" smtClean="0"/>
          </a:p>
          <a:p>
            <a:pPr lvl="1"/>
            <a:endParaRPr lang="en-GB" sz="240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26" t="11904" r="76010"/>
          <a:stretch/>
        </p:blipFill>
        <p:spPr bwMode="auto">
          <a:xfrm>
            <a:off x="14306550" y="2781300"/>
            <a:ext cx="2743200" cy="906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04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SPEAKING FROM THE HEART</a:t>
            </a:r>
            <a:endParaRPr lang="nl-NL" altLang="en-US"/>
          </a:p>
        </p:txBody>
      </p:sp>
      <p:sp>
        <p:nvSpPr>
          <p:cNvPr id="80899" name="Rectangle 3"/>
          <p:cNvSpPr>
            <a:spLocks noGrp="1"/>
          </p:cNvSpPr>
          <p:nvPr>
            <p:ph type="body" idx="4294967295"/>
          </p:nvPr>
        </p:nvSpPr>
        <p:spPr>
          <a:xfrm>
            <a:off x="179388" y="1752600"/>
            <a:ext cx="8713787" cy="5105400"/>
          </a:xfrm>
        </p:spPr>
        <p:txBody>
          <a:bodyPr/>
          <a:lstStyle/>
          <a:p>
            <a:pPr lvl="1"/>
            <a:r>
              <a:rPr lang="en-GB" sz="2800" smtClean="0"/>
              <a:t>language is much more than a system of communication</a:t>
            </a:r>
          </a:p>
          <a:p>
            <a:pPr lvl="1"/>
            <a:r>
              <a:rPr lang="en-GB" sz="2800" smtClean="0"/>
              <a:t>it links us to our identity and our deepest feelings</a:t>
            </a:r>
          </a:p>
          <a:p>
            <a:pPr lvl="1"/>
            <a:r>
              <a:rPr lang="en-GB" sz="2800" smtClean="0"/>
              <a:t>emotional expressions have the deepest resonance and are felt most authentically  in the language we learned as children from our parents</a:t>
            </a:r>
          </a:p>
          <a:p>
            <a:pPr lvl="1"/>
            <a:r>
              <a:rPr lang="en-GB" sz="2800" smtClean="0"/>
              <a:t>uprooting it can leave permanent scars</a:t>
            </a:r>
          </a:p>
          <a:p>
            <a:pPr lvl="1"/>
            <a:r>
              <a:rPr lang="en-GB" sz="2800" smtClean="0"/>
              <a:t>how deep they are will depend on the circumstances</a:t>
            </a:r>
            <a:endParaRPr lang="en-GB" sz="2600" smtClean="0"/>
          </a:p>
          <a:p>
            <a:pPr marL="723900" lvl="2" indent="-266700">
              <a:buClr>
                <a:srgbClr val="D1282E"/>
              </a:buClr>
            </a:pPr>
            <a:endParaRPr lang="en-GB" sz="2600"/>
          </a:p>
          <a:p>
            <a:pPr marL="38100" lvl="1" indent="-266700"/>
            <a:endParaRPr lang="en-GB" sz="2800"/>
          </a:p>
          <a:p>
            <a:pPr lvl="2"/>
            <a:endParaRPr lang="en-GB" sz="2200" smtClean="0"/>
          </a:p>
          <a:p>
            <a:pPr marL="274637" lvl="1" indent="0">
              <a:buNone/>
            </a:pPr>
            <a:endParaRPr lang="en-GB" sz="2400" smtClean="0"/>
          </a:p>
          <a:p>
            <a:pPr lvl="1"/>
            <a:endParaRPr lang="en-GB" sz="2400" smtClean="0"/>
          </a:p>
          <a:p>
            <a:pPr lvl="1"/>
            <a:endParaRPr lang="en-GB" sz="2400" smtClean="0"/>
          </a:p>
          <a:p>
            <a:pPr lvl="1"/>
            <a:endParaRPr lang="en-GB" sz="240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26" t="11904" r="76010"/>
          <a:stretch/>
        </p:blipFill>
        <p:spPr bwMode="auto">
          <a:xfrm>
            <a:off x="14306550" y="2781300"/>
            <a:ext cx="2743200" cy="906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4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supporting re-learning</a:t>
            </a:r>
            <a:endParaRPr lang="nl-NL" altLang="en-US"/>
          </a:p>
        </p:txBody>
      </p:sp>
      <p:sp>
        <p:nvSpPr>
          <p:cNvPr id="80899" name="Rectangle 3"/>
          <p:cNvSpPr>
            <a:spLocks noGrp="1"/>
          </p:cNvSpPr>
          <p:nvPr>
            <p:ph type="body" idx="4294967295"/>
          </p:nvPr>
        </p:nvSpPr>
        <p:spPr>
          <a:xfrm>
            <a:off x="179388" y="1752600"/>
            <a:ext cx="8713787" cy="5105400"/>
          </a:xfrm>
        </p:spPr>
        <p:txBody>
          <a:bodyPr/>
          <a:lstStyle/>
          <a:p>
            <a:pPr lvl="1"/>
            <a:r>
              <a:rPr lang="en-GB" sz="2800" smtClean="0"/>
              <a:t>we may have speakers with adult cognitive skills but childhood language skills</a:t>
            </a:r>
          </a:p>
          <a:p>
            <a:pPr lvl="1"/>
            <a:r>
              <a:rPr lang="en-GB" sz="2800" smtClean="0"/>
              <a:t>such knowledge is unlikely to be ‘awakened’ by typical language learning tasks (reserve a hotel room, order a meal, etc.)</a:t>
            </a:r>
          </a:p>
          <a:p>
            <a:pPr lvl="1"/>
            <a:r>
              <a:rPr lang="en-GB" sz="2800" smtClean="0"/>
              <a:t>would it be more helpful to develop materials based on parent/child interaction, child directed speech, etc.?</a:t>
            </a:r>
          </a:p>
          <a:p>
            <a:pPr lvl="1"/>
            <a:r>
              <a:rPr lang="en-GB" sz="2800" smtClean="0"/>
              <a:t>the community of childhood language forgetters is growing!</a:t>
            </a:r>
            <a:endParaRPr lang="en-GB" sz="2600" smtClean="0"/>
          </a:p>
          <a:p>
            <a:pPr marL="723900" lvl="2" indent="-266700">
              <a:buClr>
                <a:srgbClr val="D1282E"/>
              </a:buClr>
            </a:pPr>
            <a:endParaRPr lang="en-GB" sz="2600"/>
          </a:p>
          <a:p>
            <a:pPr marL="38100" lvl="1" indent="-266700"/>
            <a:endParaRPr lang="en-GB" sz="2800"/>
          </a:p>
          <a:p>
            <a:pPr lvl="2"/>
            <a:endParaRPr lang="en-GB" sz="2200" smtClean="0"/>
          </a:p>
          <a:p>
            <a:pPr marL="274637" lvl="1" indent="0">
              <a:buNone/>
            </a:pPr>
            <a:endParaRPr lang="en-GB" sz="2400" smtClean="0"/>
          </a:p>
          <a:p>
            <a:pPr lvl="1"/>
            <a:endParaRPr lang="en-GB" sz="2400" smtClean="0"/>
          </a:p>
          <a:p>
            <a:pPr lvl="1"/>
            <a:endParaRPr lang="en-GB" sz="2400" smtClean="0"/>
          </a:p>
          <a:p>
            <a:pPr lvl="1"/>
            <a:endParaRPr lang="en-GB" sz="240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26" t="11904" r="76010"/>
          <a:stretch/>
        </p:blipFill>
        <p:spPr bwMode="auto">
          <a:xfrm>
            <a:off x="14306550" y="2781300"/>
            <a:ext cx="2743200" cy="906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30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CHILD BILINGUALISM</a:t>
            </a:r>
            <a:endParaRPr lang="nl-NL" altLang="en-US"/>
          </a:p>
        </p:txBody>
      </p:sp>
      <p:sp>
        <p:nvSpPr>
          <p:cNvPr id="80899" name="Rectangle 3"/>
          <p:cNvSpPr>
            <a:spLocks noGrp="1"/>
          </p:cNvSpPr>
          <p:nvPr>
            <p:ph type="body" idx="4294967295"/>
          </p:nvPr>
        </p:nvSpPr>
        <p:spPr>
          <a:xfrm>
            <a:off x="179388" y="1752600"/>
            <a:ext cx="8713787" cy="5105400"/>
          </a:xfrm>
        </p:spPr>
        <p:txBody>
          <a:bodyPr/>
          <a:lstStyle/>
          <a:p>
            <a:pPr lvl="1"/>
            <a:r>
              <a:rPr lang="en-GB" sz="2800" smtClean="0"/>
              <a:t>popular </a:t>
            </a:r>
            <a:r>
              <a:rPr lang="en-GB" sz="2800" smtClean="0"/>
              <a:t>misconceptions:</a:t>
            </a:r>
            <a:endParaRPr lang="en-GB" sz="2800" smtClean="0"/>
          </a:p>
          <a:p>
            <a:pPr lvl="2"/>
            <a:r>
              <a:rPr lang="en-GB" sz="2600" smtClean="0"/>
              <a:t>children exposed to more than one language will be ‘linguistically confused’</a:t>
            </a:r>
          </a:p>
          <a:p>
            <a:pPr lvl="2"/>
            <a:r>
              <a:rPr lang="en-GB" sz="2600" smtClean="0"/>
              <a:t>the acquisition of a home language will come at the expense of the majority language</a:t>
            </a:r>
          </a:p>
          <a:p>
            <a:pPr lvl="2"/>
            <a:r>
              <a:rPr lang="en-GB" sz="2600" smtClean="0"/>
              <a:t>raising a child bilingually is particularly damaging if there is some form or non-neurotypical situation (Down Syndrome, ASD/Aspergers, Specific Language Impairment, Dyslexia, etc.)</a:t>
            </a:r>
            <a:endParaRPr lang="en-GB" sz="2600"/>
          </a:p>
          <a:p>
            <a:pPr lvl="2"/>
            <a:endParaRPr lang="en-GB" sz="2200" smtClean="0"/>
          </a:p>
          <a:p>
            <a:pPr marL="274637" lvl="1" indent="0">
              <a:buNone/>
            </a:pPr>
            <a:endParaRPr lang="en-GB" sz="2400" smtClean="0"/>
          </a:p>
          <a:p>
            <a:pPr lvl="1"/>
            <a:endParaRPr lang="en-GB" sz="2400" smtClean="0"/>
          </a:p>
          <a:p>
            <a:pPr lvl="1"/>
            <a:endParaRPr lang="en-GB" sz="2400" smtClean="0"/>
          </a:p>
          <a:p>
            <a:pPr lvl="1"/>
            <a:endParaRPr lang="en-GB" sz="2400" smtClean="0"/>
          </a:p>
        </p:txBody>
      </p:sp>
    </p:spTree>
    <p:extLst>
      <p:ext uri="{BB962C8B-B14F-4D97-AF65-F5344CB8AC3E}">
        <p14:creationId xmlns:p14="http://schemas.microsoft.com/office/powerpoint/2010/main" val="155928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‘Linguistically confused’?</a:t>
            </a:r>
            <a:endParaRPr lang="nl-NL" altLang="en-US"/>
          </a:p>
        </p:txBody>
      </p:sp>
      <p:sp>
        <p:nvSpPr>
          <p:cNvPr id="80899" name="Rectangle 3"/>
          <p:cNvSpPr>
            <a:spLocks noGrp="1"/>
          </p:cNvSpPr>
          <p:nvPr>
            <p:ph type="body" idx="4294967295"/>
          </p:nvPr>
        </p:nvSpPr>
        <p:spPr>
          <a:xfrm>
            <a:off x="34925" y="1752600"/>
            <a:ext cx="8858250" cy="5105400"/>
          </a:xfrm>
        </p:spPr>
        <p:txBody>
          <a:bodyPr/>
          <a:lstStyle/>
          <a:p>
            <a:pPr lvl="1"/>
            <a:r>
              <a:rPr lang="fr-FR" altLang="en-US" sz="2400"/>
              <a:t>“La polyglossie est une plaie sociale” (bilingualism is a social plague) </a:t>
            </a:r>
            <a:r>
              <a:rPr lang="fr-FR" altLang="en-US" sz="1800"/>
              <a:t>(</a:t>
            </a:r>
            <a:r>
              <a:rPr lang="en-GB" altLang="en-US" sz="1800"/>
              <a:t>Epstein 1915): </a:t>
            </a:r>
            <a:endParaRPr lang="fr-FR" altLang="en-US" sz="1800"/>
          </a:p>
          <a:p>
            <a:pPr lvl="1"/>
            <a:r>
              <a:rPr lang="en-GB" altLang="en-US" sz="2400"/>
              <a:t>“Bilingualism leads not only to harmless speech errors, but it goes deeper, especially when it is imposed by force in early childhood, and endangers the closed and self-centered wholeness of the developing structure…” </a:t>
            </a:r>
            <a:r>
              <a:rPr lang="en-GB" altLang="en-US" sz="1800"/>
              <a:t>(Sander, 1934, translated by Weinreich, 1953: 119-120)</a:t>
            </a:r>
          </a:p>
          <a:p>
            <a:pPr lvl="2">
              <a:buFont typeface="Wingdings" panose="05000000000000000000" pitchFamily="2" charset="2"/>
              <a:buChar char="Ø"/>
            </a:pPr>
            <a:r>
              <a:rPr lang="en-GB" altLang="en-US" sz="2000"/>
              <a:t>teaching foreign languages should be confined to reading skills</a:t>
            </a:r>
          </a:p>
          <a:p>
            <a:pPr lvl="2">
              <a:buFont typeface="Wingdings" panose="05000000000000000000" pitchFamily="2" charset="2"/>
              <a:buChar char="Ø"/>
            </a:pPr>
            <a:r>
              <a:rPr lang="en-GB" altLang="en-US" sz="2000"/>
              <a:t>children should not be exposed to foreign languages until they have passed </a:t>
            </a:r>
            <a:r>
              <a:rPr lang="en-GB" altLang="en-US" sz="2000" smtClean="0"/>
              <a:t>puberty</a:t>
            </a:r>
          </a:p>
          <a:p>
            <a:pPr lvl="1"/>
            <a:r>
              <a:rPr lang="en-GB" altLang="en-US" sz="2400"/>
              <a:t>many studies have found no evidence of such effects (e.g. the work by Susan Ervin-Tripp)</a:t>
            </a:r>
          </a:p>
          <a:p>
            <a:pPr lvl="2">
              <a:buFont typeface="Wingdings" panose="05000000000000000000" pitchFamily="2" charset="2"/>
              <a:buChar char="Ø"/>
            </a:pPr>
            <a:endParaRPr lang="en-GB" altLang="en-US" sz="2000"/>
          </a:p>
        </p:txBody>
      </p:sp>
    </p:spTree>
    <p:extLst>
      <p:ext uri="{BB962C8B-B14F-4D97-AF65-F5344CB8AC3E}">
        <p14:creationId xmlns:p14="http://schemas.microsoft.com/office/powerpoint/2010/main" val="217716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‘Linguistically confused’?</a:t>
            </a:r>
            <a:endParaRPr lang="nl-NL" altLang="en-US"/>
          </a:p>
        </p:txBody>
      </p:sp>
      <p:sp>
        <p:nvSpPr>
          <p:cNvPr id="80899" name="Rectangle 3"/>
          <p:cNvSpPr>
            <a:spLocks noGrp="1"/>
          </p:cNvSpPr>
          <p:nvPr>
            <p:ph type="body" idx="4294967295"/>
          </p:nvPr>
        </p:nvSpPr>
        <p:spPr>
          <a:xfrm>
            <a:off x="34925" y="1752600"/>
            <a:ext cx="8858250" cy="5105400"/>
          </a:xfrm>
        </p:spPr>
        <p:txBody>
          <a:bodyPr/>
          <a:lstStyle/>
          <a:p>
            <a:pPr lvl="1"/>
            <a:r>
              <a:rPr lang="en-GB" altLang="en-US" sz="3200" smtClean="0"/>
              <a:t>many more recent examples:</a:t>
            </a:r>
          </a:p>
          <a:p>
            <a:pPr lvl="2"/>
            <a:r>
              <a:rPr lang="en-GB" altLang="en-US" sz="2400" smtClean="0"/>
              <a:t>2003: Labour Home Secretary David Blunkett demanded Asian families should speak English in the home, as bilingualism leads to ‘intergenerational schizophrenia’</a:t>
            </a:r>
          </a:p>
          <a:p>
            <a:pPr lvl="2"/>
            <a:r>
              <a:rPr lang="en-GB" altLang="en-US" sz="2400" smtClean="0"/>
              <a:t>2014: </a:t>
            </a:r>
            <a:r>
              <a:rPr lang="en-GB" altLang="en-US" sz="2400" smtClean="0"/>
              <a:t>German government party CSU </a:t>
            </a:r>
            <a:r>
              <a:rPr lang="en-GB" altLang="en-US" sz="2400" smtClean="0"/>
              <a:t>proposes that migrants “</a:t>
            </a:r>
            <a:r>
              <a:rPr lang="en-GB" sz="2400"/>
              <a:t>should be obliged to speak German in public and within the </a:t>
            </a:r>
            <a:r>
              <a:rPr lang="en-GB" sz="2400" smtClean="0"/>
              <a:t>family”.</a:t>
            </a:r>
          </a:p>
          <a:p>
            <a:pPr lvl="1"/>
            <a:r>
              <a:rPr lang="en-GB" altLang="en-US" sz="2800" smtClean="0"/>
              <a:t>idea: everybody has ability to acquire </a:t>
            </a:r>
            <a:r>
              <a:rPr lang="en-GB" altLang="en-US" sz="2800" i="1" smtClean="0"/>
              <a:t>a certain amount</a:t>
            </a:r>
            <a:r>
              <a:rPr lang="en-GB" altLang="en-US" sz="2800" smtClean="0"/>
              <a:t> of language, if this is shared across two or more languages, it is reduced in both</a:t>
            </a:r>
            <a:endParaRPr lang="en-GB" altLang="en-US" sz="2800"/>
          </a:p>
        </p:txBody>
      </p:sp>
    </p:spTree>
    <p:extLst>
      <p:ext uri="{BB962C8B-B14F-4D97-AF65-F5344CB8AC3E}">
        <p14:creationId xmlns:p14="http://schemas.microsoft.com/office/powerpoint/2010/main" val="132707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a:t>A HANDICAP?</a:t>
            </a:r>
          </a:p>
        </p:txBody>
      </p:sp>
      <p:sp>
        <p:nvSpPr>
          <p:cNvPr id="80899" name="Rectangle 3"/>
          <p:cNvSpPr>
            <a:spLocks noGrp="1"/>
          </p:cNvSpPr>
          <p:nvPr>
            <p:ph type="body" idx="4294967295"/>
          </p:nvPr>
        </p:nvSpPr>
        <p:spPr>
          <a:xfrm>
            <a:off x="-107950" y="1752600"/>
            <a:ext cx="8858250" cy="5105400"/>
          </a:xfrm>
        </p:spPr>
        <p:txBody>
          <a:bodyPr/>
          <a:lstStyle/>
          <a:p>
            <a:pPr lvl="1">
              <a:buFont typeface="Arial" panose="020B0604020202020204" pitchFamily="34" charset="0"/>
              <a:buNone/>
            </a:pPr>
            <a:r>
              <a:rPr lang="en-GB" altLang="en-US"/>
              <a:t>  </a:t>
            </a:r>
            <a:r>
              <a:rPr lang="en-GB" altLang="en-US" sz="2400"/>
              <a:t>“It is, of course, an advantage for a child to be familiar with two languages: but without doubt the advantage may be, and generally is, purchased too dear. First of all the child in question hardly learns either of the two languages as perfectly as he would have done if he had limited himself to one. It may seem, on the surface, as if he talked just like a native, but he does not really command the fine points of the language. Has any bilingual child ever developed into a great artist in speech, a poet, or orator?” (Otto Jespersen, 1922: 148) </a:t>
            </a:r>
          </a:p>
        </p:txBody>
      </p:sp>
    </p:spTree>
    <p:extLst>
      <p:ext uri="{BB962C8B-B14F-4D97-AF65-F5344CB8AC3E}">
        <p14:creationId xmlns:p14="http://schemas.microsoft.com/office/powerpoint/2010/main" val="20845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a:t>LITERATURE NOBEL LAUREATES</a:t>
            </a:r>
          </a:p>
        </p:txBody>
      </p:sp>
      <p:sp>
        <p:nvSpPr>
          <p:cNvPr id="80899" name="Rectangle 3"/>
          <p:cNvSpPr>
            <a:spLocks noGrp="1"/>
          </p:cNvSpPr>
          <p:nvPr>
            <p:ph type="body" idx="4294967295"/>
          </p:nvPr>
        </p:nvSpPr>
        <p:spPr>
          <a:xfrm>
            <a:off x="34925" y="1752600"/>
            <a:ext cx="4465638" cy="5105400"/>
          </a:xfrm>
        </p:spPr>
        <p:txBody>
          <a:bodyPr/>
          <a:lstStyle/>
          <a:p>
            <a:pPr lvl="1">
              <a:buFont typeface="Arial" panose="020B0604020202020204" pitchFamily="34" charset="0"/>
              <a:buNone/>
            </a:pPr>
            <a:r>
              <a:rPr lang="en-GB" altLang="en-US" sz="2400" smtClean="0"/>
              <a:t>2017: Kazuo Ishiguro</a:t>
            </a:r>
          </a:p>
          <a:p>
            <a:pPr lvl="1">
              <a:buFont typeface="Arial" panose="020B0604020202020204" pitchFamily="34" charset="0"/>
              <a:buNone/>
            </a:pPr>
            <a:r>
              <a:rPr lang="en-GB" altLang="en-US" sz="2400" smtClean="0"/>
              <a:t>2016: Bob Dylan</a:t>
            </a:r>
            <a:endParaRPr lang="en-GB" altLang="en-US" sz="2400"/>
          </a:p>
          <a:p>
            <a:pPr lvl="1">
              <a:buFont typeface="Arial" panose="020B0604020202020204" pitchFamily="34" charset="0"/>
              <a:buNone/>
            </a:pPr>
            <a:r>
              <a:rPr lang="en-GB" altLang="en-US" sz="2400" smtClean="0"/>
              <a:t>2015</a:t>
            </a:r>
            <a:r>
              <a:rPr lang="en-GB" altLang="en-US" sz="2400"/>
              <a:t>: Svetlana Alexievich</a:t>
            </a:r>
          </a:p>
          <a:p>
            <a:pPr lvl="1">
              <a:buFont typeface="Arial" panose="020B0604020202020204" pitchFamily="34" charset="0"/>
              <a:buNone/>
            </a:pPr>
            <a:r>
              <a:rPr lang="en-GB" altLang="en-US" sz="2400"/>
              <a:t>2014: Patrick Modiano</a:t>
            </a:r>
          </a:p>
          <a:p>
            <a:pPr lvl="1">
              <a:buFont typeface="Arial" panose="020B0604020202020204" pitchFamily="34" charset="0"/>
              <a:buNone/>
            </a:pPr>
            <a:r>
              <a:rPr lang="en-GB" altLang="en-US" sz="2400"/>
              <a:t>2013: Alice Munro</a:t>
            </a:r>
          </a:p>
          <a:p>
            <a:pPr lvl="1">
              <a:buFont typeface="Arial" panose="020B0604020202020204" pitchFamily="34" charset="0"/>
              <a:buNone/>
            </a:pPr>
            <a:r>
              <a:rPr lang="en-GB" altLang="en-US" sz="2400"/>
              <a:t>2012: Mo Yan </a:t>
            </a:r>
          </a:p>
          <a:p>
            <a:pPr lvl="1">
              <a:buFont typeface="Arial" panose="020B0604020202020204" pitchFamily="34" charset="0"/>
              <a:buNone/>
            </a:pPr>
            <a:r>
              <a:rPr lang="en-GB" altLang="en-US" sz="2400"/>
              <a:t>2011: </a:t>
            </a:r>
            <a:r>
              <a:rPr lang="en-US" altLang="en-US" sz="2400"/>
              <a:t>Tomas Tranströmer</a:t>
            </a:r>
          </a:p>
          <a:p>
            <a:pPr lvl="1">
              <a:buFont typeface="Arial" panose="020B0604020202020204" pitchFamily="34" charset="0"/>
              <a:buNone/>
            </a:pPr>
            <a:r>
              <a:rPr lang="en-US" altLang="en-US" sz="2400"/>
              <a:t>2010: Mario Vargas Llosa</a:t>
            </a:r>
          </a:p>
          <a:p>
            <a:pPr lvl="1">
              <a:buFont typeface="Arial" panose="020B0604020202020204" pitchFamily="34" charset="0"/>
              <a:buNone/>
            </a:pPr>
            <a:r>
              <a:rPr lang="en-US" altLang="en-US" sz="2400"/>
              <a:t>2009: Herta Müller</a:t>
            </a:r>
          </a:p>
          <a:p>
            <a:pPr lvl="1">
              <a:buFont typeface="Arial" panose="020B0604020202020204" pitchFamily="34" charset="0"/>
              <a:buNone/>
            </a:pPr>
            <a:r>
              <a:rPr lang="en-US" altLang="en-US" sz="2400"/>
              <a:t>2008: J. M. G. Le Clézio</a:t>
            </a:r>
          </a:p>
          <a:p>
            <a:pPr lvl="1">
              <a:buFont typeface="Arial" panose="020B0604020202020204" pitchFamily="34" charset="0"/>
              <a:buNone/>
            </a:pPr>
            <a:r>
              <a:rPr lang="en-US" altLang="en-US" sz="2400"/>
              <a:t>2007: Doris Lessing</a:t>
            </a:r>
          </a:p>
          <a:p>
            <a:pPr lvl="1">
              <a:buFont typeface="Arial" panose="020B0604020202020204" pitchFamily="34" charset="0"/>
              <a:buNone/>
            </a:pPr>
            <a:endParaRPr lang="en-US" altLang="en-US" sz="2400"/>
          </a:p>
          <a:p>
            <a:pPr lvl="1">
              <a:buFont typeface="Arial" panose="020B0604020202020204" pitchFamily="34" charset="0"/>
              <a:buNone/>
            </a:pPr>
            <a:endParaRPr lang="en-GB" altLang="en-US" sz="3200"/>
          </a:p>
        </p:txBody>
      </p:sp>
      <p:sp>
        <p:nvSpPr>
          <p:cNvPr id="2" name="Rectangle 3"/>
          <p:cNvSpPr>
            <a:spLocks/>
          </p:cNvSpPr>
          <p:nvPr/>
        </p:nvSpPr>
        <p:spPr bwMode="auto">
          <a:xfrm>
            <a:off x="4356100" y="1752600"/>
            <a:ext cx="47879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spcAft>
                <a:spcPts val="600"/>
              </a:spcAft>
              <a:buFont typeface="Arial" panose="020B0604020202020204" pitchFamily="34" charset="0"/>
              <a:defRPr sz="2000" b="1">
                <a:solidFill>
                  <a:schemeClr val="tx1"/>
                </a:solidFill>
                <a:latin typeface="Lucida Sans Unicode" panose="020B0602030504020204" pitchFamily="34" charset="0"/>
              </a:defRPr>
            </a:lvl1pPr>
            <a:lvl2pPr indent="-182563" eaLnBrk="0" hangingPunct="0">
              <a:spcBef>
                <a:spcPct val="20000"/>
              </a:spcBef>
              <a:buClr>
                <a:schemeClr val="tx2"/>
              </a:buClr>
              <a:buFont typeface="Arial" panose="020B0604020202020204" pitchFamily="34" charset="0"/>
              <a:buChar char="•"/>
              <a:defRPr sz="2000">
                <a:solidFill>
                  <a:schemeClr val="tx1"/>
                </a:solidFill>
                <a:latin typeface="Lucida Sans Unicode" panose="020B0602030504020204" pitchFamily="34" charset="0"/>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Lucida Sans Unicode" panose="020B0602030504020204" pitchFamily="34" charset="0"/>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Lucida Sans Unicode" panose="020B0602030504020204" pitchFamily="34" charset="0"/>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Lucida Sans Unicode" panose="020B0602030504020204" pitchFamily="34" charset="0"/>
              </a:defRPr>
            </a:lvl9pPr>
          </a:lstStyle>
          <a:p>
            <a:pPr lvl="1">
              <a:buNone/>
            </a:pPr>
            <a:r>
              <a:rPr lang="en-US" altLang="en-US" sz="2400"/>
              <a:t>2006: Orhan Pamuk</a:t>
            </a:r>
          </a:p>
          <a:p>
            <a:pPr lvl="1">
              <a:buFont typeface="Arial" panose="020B0604020202020204" pitchFamily="34" charset="0"/>
              <a:buNone/>
            </a:pPr>
            <a:r>
              <a:rPr lang="en-GB" altLang="en-US" sz="2400" smtClean="0"/>
              <a:t>2005</a:t>
            </a:r>
            <a:r>
              <a:rPr lang="en-GB" altLang="en-US" sz="2400"/>
              <a:t>: Harold Pinter </a:t>
            </a:r>
          </a:p>
          <a:p>
            <a:pPr lvl="1">
              <a:buFont typeface="Arial" panose="020B0604020202020204" pitchFamily="34" charset="0"/>
              <a:buNone/>
            </a:pPr>
            <a:r>
              <a:rPr lang="en-GB" altLang="en-US" sz="2400"/>
              <a:t>2004: Elfride Jelinek </a:t>
            </a:r>
          </a:p>
          <a:p>
            <a:pPr lvl="1">
              <a:buFont typeface="Arial" panose="020B0604020202020204" pitchFamily="34" charset="0"/>
              <a:buNone/>
            </a:pPr>
            <a:r>
              <a:rPr lang="en-GB" altLang="en-US" sz="2400"/>
              <a:t>2003: J. M. Coetzee</a:t>
            </a:r>
          </a:p>
          <a:p>
            <a:pPr lvl="1">
              <a:buFont typeface="Arial" panose="020B0604020202020204" pitchFamily="34" charset="0"/>
              <a:buNone/>
            </a:pPr>
            <a:r>
              <a:rPr lang="en-GB" altLang="en-US" sz="2400"/>
              <a:t>2002: Imre Kertész</a:t>
            </a:r>
          </a:p>
          <a:p>
            <a:pPr lvl="1">
              <a:buFont typeface="Arial" panose="020B0604020202020204" pitchFamily="34" charset="0"/>
              <a:buNone/>
            </a:pPr>
            <a:r>
              <a:rPr lang="en-GB" altLang="en-US" sz="2400"/>
              <a:t>2001: </a:t>
            </a:r>
            <a:r>
              <a:rPr lang="en-US" altLang="en-US" sz="2400"/>
              <a:t>V. S. Naipaul</a:t>
            </a:r>
          </a:p>
          <a:p>
            <a:pPr lvl="1">
              <a:buFont typeface="Arial" panose="020B0604020202020204" pitchFamily="34" charset="0"/>
              <a:buNone/>
            </a:pPr>
            <a:r>
              <a:rPr lang="en-US" altLang="en-US" sz="2400"/>
              <a:t>2000: Gao Xingjian</a:t>
            </a:r>
          </a:p>
          <a:p>
            <a:pPr lvl="1">
              <a:buFont typeface="Arial" panose="020B0604020202020204" pitchFamily="34" charset="0"/>
              <a:buNone/>
            </a:pPr>
            <a:r>
              <a:rPr lang="en-US" altLang="en-US" sz="2400"/>
              <a:t>1999: Günter Grass</a:t>
            </a:r>
          </a:p>
          <a:p>
            <a:pPr lvl="1">
              <a:buFont typeface="Arial" panose="020B0604020202020204" pitchFamily="34" charset="0"/>
              <a:buNone/>
            </a:pPr>
            <a:r>
              <a:rPr lang="en-US" altLang="en-US" sz="2400"/>
              <a:t>1998: José Saramago </a:t>
            </a:r>
          </a:p>
          <a:p>
            <a:pPr lvl="1">
              <a:buFont typeface="Arial" panose="020B0604020202020204" pitchFamily="34" charset="0"/>
              <a:buNone/>
            </a:pPr>
            <a:r>
              <a:rPr lang="en-US" altLang="en-US" sz="2400"/>
              <a:t>1997: Dario Fo </a:t>
            </a:r>
          </a:p>
          <a:p>
            <a:pPr lvl="1">
              <a:buFont typeface="Arial" panose="020B0604020202020204" pitchFamily="34" charset="0"/>
              <a:buNone/>
            </a:pPr>
            <a:r>
              <a:rPr lang="en-US" altLang="en-US" sz="2400"/>
              <a:t>1996: Wisława Szymborska</a:t>
            </a:r>
          </a:p>
          <a:p>
            <a:pPr lvl="1">
              <a:buFont typeface="Arial" panose="020B0604020202020204" pitchFamily="34" charset="0"/>
              <a:buNone/>
            </a:pPr>
            <a:endParaRPr lang="en-US" altLang="en-US" sz="2400"/>
          </a:p>
          <a:p>
            <a:pPr lvl="1">
              <a:buFont typeface="Arial" panose="020B0604020202020204" pitchFamily="34" charset="0"/>
              <a:buNone/>
            </a:pPr>
            <a:endParaRPr lang="en-GB" altLang="en-US" sz="3200"/>
          </a:p>
        </p:txBody>
      </p:sp>
    </p:spTree>
    <p:extLst>
      <p:ext uri="{BB962C8B-B14F-4D97-AF65-F5344CB8AC3E}">
        <p14:creationId xmlns:p14="http://schemas.microsoft.com/office/powerpoint/2010/main" val="169854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80899">
                                            <p:txEl>
                                              <p:pRg st="2" end="2"/>
                                            </p:txEl>
                                          </p:spTgt>
                                        </p:tgtEl>
                                        <p:attrNameLst>
                                          <p:attrName>style.color</p:attrName>
                                        </p:attrNameLst>
                                      </p:cBhvr>
                                      <p:to>
                                        <a:srgbClr val="00FF00"/>
                                      </p:to>
                                    </p:animClr>
                                  </p:childTnLst>
                                </p:cTn>
                              </p:par>
                              <p:par>
                                <p:cTn id="7" presetID="3" presetClass="emph" presetSubtype="2" fill="hold" nodeType="withEffect">
                                  <p:stCondLst>
                                    <p:cond delay="0"/>
                                  </p:stCondLst>
                                  <p:childTnLst>
                                    <p:animClr clrSpc="rgb" dir="cw">
                                      <p:cBhvr override="childStyle">
                                        <p:cTn id="8" dur="500" fill="hold"/>
                                        <p:tgtEl>
                                          <p:spTgt spid="80899">
                                            <p:txEl>
                                              <p:pRg st="0" end="0"/>
                                            </p:txEl>
                                          </p:spTgt>
                                        </p:tgtEl>
                                        <p:attrNameLst>
                                          <p:attrName>style.color</p:attrName>
                                        </p:attrNameLst>
                                      </p:cBhvr>
                                      <p:to>
                                        <a:srgbClr val="00FF00"/>
                                      </p:to>
                                    </p:animClr>
                                  </p:childTnLst>
                                </p:cTn>
                              </p:par>
                              <p:par>
                                <p:cTn id="9" presetID="3" presetClass="emph" presetSubtype="2" fill="hold" nodeType="withEffect">
                                  <p:stCondLst>
                                    <p:cond delay="0"/>
                                  </p:stCondLst>
                                  <p:childTnLst>
                                    <p:animClr clrSpc="rgb" dir="cw">
                                      <p:cBhvr override="childStyle">
                                        <p:cTn id="10" dur="500" fill="hold"/>
                                        <p:tgtEl>
                                          <p:spTgt spid="80899">
                                            <p:txEl>
                                              <p:pRg st="3" end="3"/>
                                            </p:txEl>
                                          </p:spTgt>
                                        </p:tgtEl>
                                        <p:attrNameLst>
                                          <p:attrName>style.color</p:attrName>
                                        </p:attrNameLst>
                                      </p:cBhvr>
                                      <p:to>
                                        <a:srgbClr val="00FF00"/>
                                      </p:to>
                                    </p:animClr>
                                  </p:childTnLst>
                                </p:cTn>
                              </p:par>
                              <p:par>
                                <p:cTn id="11" presetID="3" presetClass="emph" presetSubtype="2" fill="hold" nodeType="withEffect">
                                  <p:stCondLst>
                                    <p:cond delay="0"/>
                                  </p:stCondLst>
                                  <p:childTnLst>
                                    <p:animClr clrSpc="rgb" dir="cw">
                                      <p:cBhvr override="childStyle">
                                        <p:cTn id="12" dur="500" fill="hold"/>
                                        <p:tgtEl>
                                          <p:spTgt spid="80899">
                                            <p:txEl>
                                              <p:pRg st="8" end="8"/>
                                            </p:txEl>
                                          </p:spTgt>
                                        </p:tgtEl>
                                        <p:attrNameLst>
                                          <p:attrName>style.color</p:attrName>
                                        </p:attrNameLst>
                                      </p:cBhvr>
                                      <p:to>
                                        <a:srgbClr val="00FF00"/>
                                      </p:to>
                                    </p:animClr>
                                  </p:childTnLst>
                                </p:cTn>
                              </p:par>
                              <p:par>
                                <p:cTn id="13" presetID="3" presetClass="emph" presetSubtype="2" fill="hold" nodeType="withEffect">
                                  <p:stCondLst>
                                    <p:cond delay="0"/>
                                  </p:stCondLst>
                                  <p:childTnLst>
                                    <p:animClr clrSpc="rgb" dir="cw">
                                      <p:cBhvr override="childStyle">
                                        <p:cTn id="14" dur="500" fill="hold"/>
                                        <p:tgtEl>
                                          <p:spTgt spid="80899">
                                            <p:txEl>
                                              <p:pRg st="9" end="9"/>
                                            </p:txEl>
                                          </p:spTgt>
                                        </p:tgtEl>
                                        <p:attrNameLst>
                                          <p:attrName>style.color</p:attrName>
                                        </p:attrNameLst>
                                      </p:cBhvr>
                                      <p:to>
                                        <a:srgbClr val="00FF00"/>
                                      </p:to>
                                    </p:animClr>
                                  </p:childTnLst>
                                </p:cTn>
                              </p:par>
                              <p:par>
                                <p:cTn id="15" presetID="3" presetClass="emph" presetSubtype="2" fill="hold" nodeType="withEffect">
                                  <p:stCondLst>
                                    <p:cond delay="0"/>
                                  </p:stCondLst>
                                  <p:childTnLst>
                                    <p:animClr clrSpc="rgb" dir="cw">
                                      <p:cBhvr override="childStyle">
                                        <p:cTn id="16" dur="500" fill="hold"/>
                                        <p:tgtEl>
                                          <p:spTgt spid="2">
                                            <p:txEl>
                                              <p:pRg st="3" end="3"/>
                                            </p:txEl>
                                          </p:spTgt>
                                        </p:tgtEl>
                                        <p:attrNameLst>
                                          <p:attrName>style.color</p:attrName>
                                        </p:attrNameLst>
                                      </p:cBhvr>
                                      <p:to>
                                        <a:srgbClr val="00FF00"/>
                                      </p:to>
                                    </p:animClr>
                                  </p:childTnLst>
                                </p:cTn>
                              </p:par>
                              <p:par>
                                <p:cTn id="17" presetID="3" presetClass="emph" presetSubtype="2" fill="hold" nodeType="withEffect">
                                  <p:stCondLst>
                                    <p:cond delay="0"/>
                                  </p:stCondLst>
                                  <p:childTnLst>
                                    <p:animClr clrSpc="rgb" dir="cw">
                                      <p:cBhvr override="childStyle">
                                        <p:cTn id="18" dur="500" fill="hold"/>
                                        <p:tgtEl>
                                          <p:spTgt spid="2">
                                            <p:txEl>
                                              <p:pRg st="5" end="5"/>
                                            </p:txEl>
                                          </p:spTgt>
                                        </p:tgtEl>
                                        <p:attrNameLst>
                                          <p:attrName>style.color</p:attrName>
                                        </p:attrNameLst>
                                      </p:cBhvr>
                                      <p:to>
                                        <a:srgbClr val="00FF00"/>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nodeType="clickEffect">
                                  <p:stCondLst>
                                    <p:cond delay="0"/>
                                  </p:stCondLst>
                                  <p:childTnLst>
                                    <p:animClr clrSpc="rgb" dir="cw">
                                      <p:cBhvr override="childStyle">
                                        <p:cTn id="22" dur="500" fill="hold"/>
                                        <p:tgtEl>
                                          <p:spTgt spid="80899">
                                            <p:txEl>
                                              <p:pRg st="6" end="6"/>
                                            </p:txEl>
                                          </p:spTgt>
                                        </p:tgtEl>
                                        <p:attrNameLst>
                                          <p:attrName>style.color</p:attrName>
                                        </p:attrNameLst>
                                      </p:cBhvr>
                                      <p:to>
                                        <a:srgbClr val="FF3300"/>
                                      </p:to>
                                    </p:animClr>
                                  </p:childTnLst>
                                </p:cTn>
                              </p:par>
                              <p:par>
                                <p:cTn id="23" presetID="3" presetClass="emph" presetSubtype="2" fill="hold" nodeType="withEffect">
                                  <p:stCondLst>
                                    <p:cond delay="0"/>
                                  </p:stCondLst>
                                  <p:childTnLst>
                                    <p:animClr clrSpc="rgb" dir="cw">
                                      <p:cBhvr override="childStyle">
                                        <p:cTn id="24" dur="500" fill="hold"/>
                                        <p:tgtEl>
                                          <p:spTgt spid="80899">
                                            <p:txEl>
                                              <p:pRg st="7" end="7"/>
                                            </p:txEl>
                                          </p:spTgt>
                                        </p:tgtEl>
                                        <p:attrNameLst>
                                          <p:attrName>style.color</p:attrName>
                                        </p:attrNameLst>
                                      </p:cBhvr>
                                      <p:to>
                                        <a:srgbClr val="FF3300"/>
                                      </p:to>
                                    </p:animClr>
                                  </p:childTnLst>
                                </p:cTn>
                              </p:par>
                              <p:par>
                                <p:cTn id="25" presetID="3" presetClass="emph" presetSubtype="2" fill="hold" nodeType="withEffect">
                                  <p:stCondLst>
                                    <p:cond delay="0"/>
                                  </p:stCondLst>
                                  <p:childTnLst>
                                    <p:animClr clrSpc="rgb" dir="cw">
                                      <p:cBhvr override="childStyle">
                                        <p:cTn id="26" dur="500" fill="hold"/>
                                        <p:tgtEl>
                                          <p:spTgt spid="2">
                                            <p:txEl>
                                              <p:pRg st="4" end="4"/>
                                            </p:txEl>
                                          </p:spTgt>
                                        </p:tgtEl>
                                        <p:attrNameLst>
                                          <p:attrName>style.color</p:attrName>
                                        </p:attrNameLst>
                                      </p:cBhvr>
                                      <p:to>
                                        <a:srgbClr val="FF3300"/>
                                      </p:to>
                                    </p:animClr>
                                  </p:childTnLst>
                                </p:cTn>
                              </p:par>
                              <p:par>
                                <p:cTn id="27" presetID="3" presetClass="emph" presetSubtype="2" fill="hold" nodeType="withEffect">
                                  <p:stCondLst>
                                    <p:cond delay="0"/>
                                  </p:stCondLst>
                                  <p:childTnLst>
                                    <p:animClr clrSpc="rgb" dir="cw">
                                      <p:cBhvr override="childStyle">
                                        <p:cTn id="28" dur="500" fill="hold"/>
                                        <p:tgtEl>
                                          <p:spTgt spid="2">
                                            <p:txEl>
                                              <p:pRg st="6" end="6"/>
                                            </p:txEl>
                                          </p:spTgt>
                                        </p:tgtEl>
                                        <p:attrNameLst>
                                          <p:attrName>style.color</p:attrName>
                                        </p:attrNameLst>
                                      </p:cBhvr>
                                      <p:to>
                                        <a:srgbClr val="FF3300"/>
                                      </p:to>
                                    </p:animClr>
                                  </p:childTnLst>
                                </p:cTn>
                              </p:par>
                              <p:par>
                                <p:cTn id="29" presetID="3" presetClass="emph" presetSubtype="2" fill="hold" nodeType="withEffect">
                                  <p:stCondLst>
                                    <p:cond delay="0"/>
                                  </p:stCondLst>
                                  <p:childTnLst>
                                    <p:animClr clrSpc="rgb" dir="cw">
                                      <p:cBhvr override="childStyle">
                                        <p:cTn id="30" dur="500" fill="hold"/>
                                        <p:tgtEl>
                                          <p:spTgt spid="2">
                                            <p:txEl>
                                              <p:pRg st="0" end="0"/>
                                            </p:txEl>
                                          </p:spTgt>
                                        </p:tgtEl>
                                        <p:attrNameLst>
                                          <p:attrName>style.color</p:attrName>
                                        </p:attrNameLst>
                                      </p:cBhvr>
                                      <p:to>
                                        <a:srgbClr val="FF0000"/>
                                      </p:to>
                                    </p:animClr>
                                  </p:childTnLst>
                                </p:cTn>
                              </p:par>
                              <p:par>
                                <p:cTn id="31" presetID="3" presetClass="emph" presetSubtype="2" fill="hold" nodeType="withEffect">
                                  <p:stCondLst>
                                    <p:cond delay="0"/>
                                  </p:stCondLst>
                                  <p:childTnLst>
                                    <p:animClr clrSpc="rgb" dir="cw">
                                      <p:cBhvr override="childStyle">
                                        <p:cTn id="32" dur="500" fill="hold"/>
                                        <p:tgtEl>
                                          <p:spTgt spid="2">
                                            <p:txEl>
                                              <p:pRg st="7" end="7"/>
                                            </p:txEl>
                                          </p:spTgt>
                                        </p:tgtEl>
                                        <p:attrNameLst>
                                          <p:attrName>style.color</p:attrName>
                                        </p:attrNameLst>
                                      </p:cBhvr>
                                      <p:to>
                                        <a:srgbClr val="FF3300"/>
                                      </p:to>
                                    </p:animClr>
                                  </p:childTnLst>
                                </p:cTn>
                              </p:par>
                              <p:par>
                                <p:cTn id="33" presetID="3" presetClass="emph" presetSubtype="2" fill="hold" nodeType="withEffect">
                                  <p:stCondLst>
                                    <p:cond delay="0"/>
                                  </p:stCondLst>
                                  <p:childTnLst>
                                    <p:animClr clrSpc="rgb" dir="cw">
                                      <p:cBhvr override="childStyle">
                                        <p:cTn id="34" dur="500" fill="hold"/>
                                        <p:tgtEl>
                                          <p:spTgt spid="2">
                                            <p:txEl>
                                              <p:pRg st="10" end="1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a:t>LITERATURE NOBEL LAUREATES</a:t>
            </a:r>
          </a:p>
        </p:txBody>
      </p:sp>
      <p:sp>
        <p:nvSpPr>
          <p:cNvPr id="80899" name="Rectangle 3"/>
          <p:cNvSpPr>
            <a:spLocks noGrp="1"/>
          </p:cNvSpPr>
          <p:nvPr>
            <p:ph type="body" idx="4294967295"/>
          </p:nvPr>
        </p:nvSpPr>
        <p:spPr>
          <a:xfrm>
            <a:off x="34925" y="1752600"/>
            <a:ext cx="4465638" cy="5105400"/>
          </a:xfrm>
        </p:spPr>
        <p:txBody>
          <a:bodyPr/>
          <a:lstStyle/>
          <a:p>
            <a:pPr lvl="1">
              <a:buFont typeface="Arial" panose="020B0604020202020204" pitchFamily="34" charset="0"/>
              <a:buNone/>
            </a:pPr>
            <a:r>
              <a:rPr lang="en-GB" altLang="en-US" sz="2400" smtClean="0">
                <a:solidFill>
                  <a:srgbClr val="00FF00"/>
                </a:solidFill>
              </a:rPr>
              <a:t>2017: Kazuo Ishiguro</a:t>
            </a:r>
          </a:p>
          <a:p>
            <a:pPr lvl="1">
              <a:buFont typeface="Arial" panose="020B0604020202020204" pitchFamily="34" charset="0"/>
              <a:buNone/>
            </a:pPr>
            <a:r>
              <a:rPr lang="en-GB" altLang="en-US" sz="2400" smtClean="0"/>
              <a:t>2016: Bob </a:t>
            </a:r>
            <a:r>
              <a:rPr lang="en-GB" altLang="en-US" sz="2400" smtClean="0"/>
              <a:t>Dylan [?]</a:t>
            </a:r>
            <a:endParaRPr lang="en-GB" altLang="en-US" sz="2400"/>
          </a:p>
          <a:p>
            <a:pPr lvl="1">
              <a:buFont typeface="Arial" panose="020B0604020202020204" pitchFamily="34" charset="0"/>
              <a:buNone/>
            </a:pPr>
            <a:r>
              <a:rPr lang="en-GB" altLang="en-US" sz="2400" smtClean="0">
                <a:solidFill>
                  <a:srgbClr val="00FF00"/>
                </a:solidFill>
              </a:rPr>
              <a:t>2015</a:t>
            </a:r>
            <a:r>
              <a:rPr lang="en-GB" altLang="en-US" sz="2400">
                <a:solidFill>
                  <a:srgbClr val="00FF00"/>
                </a:solidFill>
              </a:rPr>
              <a:t>: Svetlana Alexievich</a:t>
            </a:r>
          </a:p>
          <a:p>
            <a:pPr lvl="1">
              <a:buFont typeface="Arial" panose="020B0604020202020204" pitchFamily="34" charset="0"/>
              <a:buNone/>
            </a:pPr>
            <a:r>
              <a:rPr lang="en-GB" altLang="en-US" sz="2400">
                <a:solidFill>
                  <a:srgbClr val="00FF00"/>
                </a:solidFill>
              </a:rPr>
              <a:t>2014: Patrick Modiano</a:t>
            </a:r>
          </a:p>
          <a:p>
            <a:pPr lvl="1">
              <a:buFont typeface="Arial" panose="020B0604020202020204" pitchFamily="34" charset="0"/>
              <a:buNone/>
            </a:pPr>
            <a:r>
              <a:rPr lang="en-GB" altLang="en-US" sz="2400"/>
              <a:t>2013: Alice Munro [?]</a:t>
            </a:r>
          </a:p>
          <a:p>
            <a:pPr lvl="1">
              <a:buFont typeface="Arial" panose="020B0604020202020204" pitchFamily="34" charset="0"/>
              <a:buNone/>
            </a:pPr>
            <a:r>
              <a:rPr lang="en-GB" altLang="en-US" sz="2400"/>
              <a:t>2012: Mo Yan [?]</a:t>
            </a:r>
          </a:p>
          <a:p>
            <a:pPr lvl="1">
              <a:buFont typeface="Arial" panose="020B0604020202020204" pitchFamily="34" charset="0"/>
              <a:buNone/>
            </a:pPr>
            <a:r>
              <a:rPr lang="en-GB" altLang="en-US" sz="2400">
                <a:solidFill>
                  <a:srgbClr val="FF3300"/>
                </a:solidFill>
              </a:rPr>
              <a:t>2011: </a:t>
            </a:r>
            <a:r>
              <a:rPr lang="en-US" altLang="en-US" sz="2400">
                <a:solidFill>
                  <a:srgbClr val="FF3300"/>
                </a:solidFill>
              </a:rPr>
              <a:t>Tomas Tranströmer</a:t>
            </a:r>
          </a:p>
          <a:p>
            <a:pPr lvl="1">
              <a:buFont typeface="Arial" panose="020B0604020202020204" pitchFamily="34" charset="0"/>
              <a:buNone/>
            </a:pPr>
            <a:r>
              <a:rPr lang="en-US" altLang="en-US" sz="2400">
                <a:solidFill>
                  <a:srgbClr val="FF3300"/>
                </a:solidFill>
              </a:rPr>
              <a:t>2010: Mario Vargas Llosa</a:t>
            </a:r>
          </a:p>
          <a:p>
            <a:pPr lvl="1">
              <a:buFont typeface="Arial" panose="020B0604020202020204" pitchFamily="34" charset="0"/>
              <a:buNone/>
            </a:pPr>
            <a:r>
              <a:rPr lang="en-US" altLang="en-US" sz="2400">
                <a:solidFill>
                  <a:srgbClr val="00FF00"/>
                </a:solidFill>
              </a:rPr>
              <a:t>2009: Herta Müller</a:t>
            </a:r>
          </a:p>
          <a:p>
            <a:pPr lvl="1">
              <a:buFont typeface="Arial" panose="020B0604020202020204" pitchFamily="34" charset="0"/>
              <a:buNone/>
            </a:pPr>
            <a:r>
              <a:rPr lang="en-US" altLang="en-US" sz="2400">
                <a:solidFill>
                  <a:srgbClr val="00FF00"/>
                </a:solidFill>
              </a:rPr>
              <a:t>2008: J. M. G. Le Clézio</a:t>
            </a:r>
          </a:p>
          <a:p>
            <a:pPr lvl="1">
              <a:buFont typeface="Arial" panose="020B0604020202020204" pitchFamily="34" charset="0"/>
              <a:buNone/>
            </a:pPr>
            <a:r>
              <a:rPr lang="en-US" altLang="en-US" sz="2400"/>
              <a:t>2007: Doris </a:t>
            </a:r>
            <a:r>
              <a:rPr lang="en-US" altLang="en-US" sz="2400" smtClean="0"/>
              <a:t>Lessing [?]</a:t>
            </a:r>
            <a:endParaRPr lang="en-US" altLang="en-US" sz="2400"/>
          </a:p>
          <a:p>
            <a:pPr lvl="1">
              <a:buFont typeface="Arial" panose="020B0604020202020204" pitchFamily="34" charset="0"/>
              <a:buNone/>
            </a:pPr>
            <a:endParaRPr lang="en-US" altLang="en-US" sz="2400"/>
          </a:p>
          <a:p>
            <a:pPr lvl="1">
              <a:buFont typeface="Arial" panose="020B0604020202020204" pitchFamily="34" charset="0"/>
              <a:buNone/>
            </a:pPr>
            <a:endParaRPr lang="en-GB" altLang="en-US" sz="3200"/>
          </a:p>
        </p:txBody>
      </p:sp>
      <p:sp>
        <p:nvSpPr>
          <p:cNvPr id="2" name="Rectangle 3"/>
          <p:cNvSpPr>
            <a:spLocks/>
          </p:cNvSpPr>
          <p:nvPr/>
        </p:nvSpPr>
        <p:spPr bwMode="auto">
          <a:xfrm>
            <a:off x="4356100" y="1752600"/>
            <a:ext cx="47879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spcAft>
                <a:spcPts val="600"/>
              </a:spcAft>
              <a:buFont typeface="Arial" panose="020B0604020202020204" pitchFamily="34" charset="0"/>
              <a:defRPr sz="2000" b="1">
                <a:solidFill>
                  <a:schemeClr val="tx1"/>
                </a:solidFill>
                <a:latin typeface="Lucida Sans Unicode" panose="020B0602030504020204" pitchFamily="34" charset="0"/>
              </a:defRPr>
            </a:lvl1pPr>
            <a:lvl2pPr indent="-182563" eaLnBrk="0" hangingPunct="0">
              <a:spcBef>
                <a:spcPct val="20000"/>
              </a:spcBef>
              <a:buClr>
                <a:schemeClr val="tx2"/>
              </a:buClr>
              <a:buFont typeface="Arial" panose="020B0604020202020204" pitchFamily="34" charset="0"/>
              <a:buChar char="•"/>
              <a:defRPr sz="2000">
                <a:solidFill>
                  <a:schemeClr val="tx1"/>
                </a:solidFill>
                <a:latin typeface="Lucida Sans Unicode" panose="020B0602030504020204" pitchFamily="34" charset="0"/>
              </a:defRPr>
            </a:lvl2pPr>
            <a:lvl3pPr marL="1143000" indent="-228600" eaLnBrk="0" hangingPunct="0">
              <a:spcBef>
                <a:spcPct val="20000"/>
              </a:spcBef>
              <a:buClr>
                <a:schemeClr val="tx2"/>
              </a:buClr>
              <a:buFont typeface="Arial" panose="020B0604020202020204" pitchFamily="34" charset="0"/>
              <a:buChar char="•"/>
              <a:defRPr>
                <a:solidFill>
                  <a:schemeClr val="tx1"/>
                </a:solidFill>
                <a:latin typeface="Lucida Sans Unicode" panose="020B0602030504020204" pitchFamily="34" charset="0"/>
              </a:defRPr>
            </a:lvl3pPr>
            <a:lvl4pPr marL="1600200" indent="-228600" eaLnBrk="0" hangingPunct="0">
              <a:spcBef>
                <a:spcPct val="20000"/>
              </a:spcBef>
              <a:buClr>
                <a:schemeClr val="tx2"/>
              </a:buClr>
              <a:buFont typeface="Arial" panose="020B0604020202020204" pitchFamily="34" charset="0"/>
              <a:buChar char="•"/>
              <a:defRPr>
                <a:solidFill>
                  <a:schemeClr val="tx1"/>
                </a:solidFill>
                <a:latin typeface="Lucida Sans Unicode" panose="020B0602030504020204" pitchFamily="34" charset="0"/>
              </a:defRPr>
            </a:lvl4pPr>
            <a:lvl5pPr marL="2057400" indent="-228600" eaLnBrk="0" hangingPunct="0">
              <a:spcBef>
                <a:spcPct val="20000"/>
              </a:spcBef>
              <a:buClr>
                <a:schemeClr val="tx2"/>
              </a:buClr>
              <a:buFont typeface="Arial" panose="020B0604020202020204" pitchFamily="34" charset="0"/>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Lucida Sans Unicode" panose="020B0602030504020204" pitchFamily="34" charset="0"/>
              </a:defRPr>
            </a:lvl9pPr>
          </a:lstStyle>
          <a:p>
            <a:pPr lvl="1">
              <a:buNone/>
            </a:pPr>
            <a:r>
              <a:rPr lang="en-US" altLang="en-US" sz="2400">
                <a:solidFill>
                  <a:srgbClr val="FF3300"/>
                </a:solidFill>
              </a:rPr>
              <a:t>2006: Orhan Pamuk</a:t>
            </a:r>
          </a:p>
          <a:p>
            <a:pPr lvl="1">
              <a:buFont typeface="Arial" panose="020B0604020202020204" pitchFamily="34" charset="0"/>
              <a:buNone/>
            </a:pPr>
            <a:r>
              <a:rPr lang="en-GB" altLang="en-US" sz="2400" smtClean="0"/>
              <a:t>2005</a:t>
            </a:r>
            <a:r>
              <a:rPr lang="en-GB" altLang="en-US" sz="2400"/>
              <a:t>: Harold Pinter [?]</a:t>
            </a:r>
          </a:p>
          <a:p>
            <a:pPr lvl="1">
              <a:buFont typeface="Arial" panose="020B0604020202020204" pitchFamily="34" charset="0"/>
              <a:buNone/>
            </a:pPr>
            <a:r>
              <a:rPr lang="en-GB" altLang="en-US" sz="2400"/>
              <a:t>2004: Elfride Jelinek [?]</a:t>
            </a:r>
          </a:p>
          <a:p>
            <a:pPr lvl="1">
              <a:buFont typeface="Arial" panose="020B0604020202020204" pitchFamily="34" charset="0"/>
              <a:buNone/>
            </a:pPr>
            <a:r>
              <a:rPr lang="en-GB" altLang="en-US" sz="2400">
                <a:solidFill>
                  <a:srgbClr val="00FF00"/>
                </a:solidFill>
              </a:rPr>
              <a:t>2003: J. M. Coetzee</a:t>
            </a:r>
          </a:p>
          <a:p>
            <a:pPr lvl="1">
              <a:buFont typeface="Arial" panose="020B0604020202020204" pitchFamily="34" charset="0"/>
              <a:buNone/>
            </a:pPr>
            <a:r>
              <a:rPr lang="en-GB" altLang="en-US" sz="2400">
                <a:solidFill>
                  <a:srgbClr val="FF3300"/>
                </a:solidFill>
              </a:rPr>
              <a:t>2002: Imre Kertész</a:t>
            </a:r>
          </a:p>
          <a:p>
            <a:pPr lvl="1">
              <a:buFont typeface="Arial" panose="020B0604020202020204" pitchFamily="34" charset="0"/>
              <a:buNone/>
            </a:pPr>
            <a:r>
              <a:rPr lang="en-GB" altLang="en-US" sz="2400">
                <a:solidFill>
                  <a:srgbClr val="00FF00"/>
                </a:solidFill>
              </a:rPr>
              <a:t>2001: </a:t>
            </a:r>
            <a:r>
              <a:rPr lang="en-US" altLang="en-US" sz="2400">
                <a:solidFill>
                  <a:srgbClr val="00FF00"/>
                </a:solidFill>
              </a:rPr>
              <a:t>V. S. Naipaul</a:t>
            </a:r>
          </a:p>
          <a:p>
            <a:pPr lvl="1">
              <a:buFont typeface="Arial" panose="020B0604020202020204" pitchFamily="34" charset="0"/>
              <a:buNone/>
            </a:pPr>
            <a:r>
              <a:rPr lang="en-US" altLang="en-US" sz="2400">
                <a:solidFill>
                  <a:srgbClr val="FF3300"/>
                </a:solidFill>
              </a:rPr>
              <a:t>2000: Gao Xingjian</a:t>
            </a:r>
          </a:p>
          <a:p>
            <a:pPr lvl="1">
              <a:buFont typeface="Arial" panose="020B0604020202020204" pitchFamily="34" charset="0"/>
              <a:buNone/>
            </a:pPr>
            <a:r>
              <a:rPr lang="en-US" altLang="en-US" sz="2400">
                <a:solidFill>
                  <a:srgbClr val="FF3300"/>
                </a:solidFill>
              </a:rPr>
              <a:t>1999: Günter Grass</a:t>
            </a:r>
          </a:p>
          <a:p>
            <a:pPr lvl="1">
              <a:buFont typeface="Arial" panose="020B0604020202020204" pitchFamily="34" charset="0"/>
              <a:buNone/>
            </a:pPr>
            <a:r>
              <a:rPr lang="en-US" altLang="en-US" sz="2400"/>
              <a:t>1998: José Saramago [?]</a:t>
            </a:r>
          </a:p>
          <a:p>
            <a:pPr lvl="1">
              <a:buFont typeface="Arial" panose="020B0604020202020204" pitchFamily="34" charset="0"/>
              <a:buNone/>
            </a:pPr>
            <a:r>
              <a:rPr lang="en-US" altLang="en-US" sz="2400"/>
              <a:t>1997: Dario Fo [?]</a:t>
            </a:r>
          </a:p>
          <a:p>
            <a:pPr lvl="1">
              <a:buFont typeface="Arial" panose="020B0604020202020204" pitchFamily="34" charset="0"/>
              <a:buNone/>
            </a:pPr>
            <a:r>
              <a:rPr lang="en-US" altLang="en-US" sz="2400">
                <a:solidFill>
                  <a:srgbClr val="FF3300"/>
                </a:solidFill>
              </a:rPr>
              <a:t>1996: Wisława Szymborska</a:t>
            </a:r>
          </a:p>
          <a:p>
            <a:pPr lvl="1">
              <a:buFont typeface="Arial" panose="020B0604020202020204" pitchFamily="34" charset="0"/>
              <a:buNone/>
            </a:pPr>
            <a:endParaRPr lang="en-US" altLang="en-US" sz="2400"/>
          </a:p>
          <a:p>
            <a:pPr lvl="1">
              <a:buFont typeface="Arial" panose="020B0604020202020204" pitchFamily="34" charset="0"/>
              <a:buNone/>
            </a:pPr>
            <a:endParaRPr lang="en-GB" altLang="en-US" sz="3200"/>
          </a:p>
        </p:txBody>
      </p:sp>
    </p:spTree>
    <p:extLst>
      <p:ext uri="{BB962C8B-B14F-4D97-AF65-F5344CB8AC3E}">
        <p14:creationId xmlns:p14="http://schemas.microsoft.com/office/powerpoint/2010/main" val="237761314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457200" y="152400"/>
            <a:ext cx="8435975" cy="1371600"/>
          </a:xfrm>
        </p:spPr>
        <p:txBody>
          <a:bodyPr wrap="square" numCol="1" anchorCtr="0" compatLnSpc="1">
            <a:prstTxWarp prst="textNoShape">
              <a:avLst/>
            </a:prstTxWarp>
          </a:bodyPr>
          <a:lstStyle/>
          <a:p>
            <a:r>
              <a:rPr lang="nl-NL" altLang="en-US" smtClean="0"/>
              <a:t>DISORDERS</a:t>
            </a:r>
            <a:endParaRPr lang="nl-NL" altLang="en-US"/>
          </a:p>
        </p:txBody>
      </p:sp>
      <p:sp>
        <p:nvSpPr>
          <p:cNvPr id="80899" name="Rectangle 3"/>
          <p:cNvSpPr>
            <a:spLocks noGrp="1"/>
          </p:cNvSpPr>
          <p:nvPr>
            <p:ph type="body" idx="4294967295"/>
          </p:nvPr>
        </p:nvSpPr>
        <p:spPr>
          <a:xfrm>
            <a:off x="179388" y="1752600"/>
            <a:ext cx="8713787" cy="5105400"/>
          </a:xfrm>
        </p:spPr>
        <p:txBody>
          <a:bodyPr/>
          <a:lstStyle/>
          <a:p>
            <a:pPr marL="723900" lvl="2" indent="-266700"/>
            <a:r>
              <a:rPr lang="en-GB" sz="2600" smtClean="0"/>
              <a:t>received wisdom: if a cognitive disorder is present which affects global language skills to some extent, bilingualism is to be avoided</a:t>
            </a:r>
          </a:p>
          <a:p>
            <a:pPr marL="723900" lvl="2" indent="-266700"/>
            <a:r>
              <a:rPr lang="en-GB" sz="2600" smtClean="0"/>
              <a:t>recent findings: bilingualism can enhance language and cognitive skills in children with Down Syndrome and ASD</a:t>
            </a:r>
          </a:p>
          <a:p>
            <a:pPr marL="914400" lvl="2" indent="-457200">
              <a:buFont typeface="Wingdings" panose="05000000000000000000" pitchFamily="2" charset="2"/>
              <a:buChar char="Ø"/>
            </a:pPr>
            <a:r>
              <a:rPr lang="en-GB" sz="2600" smtClean="0"/>
              <a:t>probably: every child has a certain amount of potential for language development</a:t>
            </a:r>
          </a:p>
          <a:p>
            <a:pPr marL="914400" lvl="2" indent="-457200">
              <a:buFont typeface="Wingdings" panose="05000000000000000000" pitchFamily="2" charset="2"/>
              <a:buChar char="Ø"/>
            </a:pPr>
            <a:r>
              <a:rPr lang="en-GB" sz="2600" smtClean="0"/>
              <a:t>this may be restricted in some children</a:t>
            </a:r>
          </a:p>
          <a:p>
            <a:pPr marL="914400" lvl="2" indent="-457200">
              <a:buFont typeface="Wingdings" panose="05000000000000000000" pitchFamily="2" charset="2"/>
              <a:buChar char="Ø"/>
            </a:pPr>
            <a:r>
              <a:rPr lang="en-GB" sz="2600" smtClean="0"/>
              <a:t>but children can exploit their full potential in more than one language</a:t>
            </a:r>
            <a:endParaRPr lang="en-GB" sz="2600"/>
          </a:p>
          <a:p>
            <a:pPr marL="38100" lvl="1" indent="-266700"/>
            <a:endParaRPr lang="en-GB" sz="2800"/>
          </a:p>
          <a:p>
            <a:pPr lvl="2"/>
            <a:endParaRPr lang="en-GB" sz="2200" smtClean="0"/>
          </a:p>
          <a:p>
            <a:pPr marL="274637" lvl="1" indent="0">
              <a:buNone/>
            </a:pPr>
            <a:endParaRPr lang="en-GB" sz="2400" smtClean="0"/>
          </a:p>
          <a:p>
            <a:pPr lvl="1"/>
            <a:endParaRPr lang="en-GB" sz="2400" smtClean="0"/>
          </a:p>
          <a:p>
            <a:pPr lvl="1"/>
            <a:endParaRPr lang="en-GB" sz="2400" smtClean="0"/>
          </a:p>
          <a:p>
            <a:pPr lvl="1"/>
            <a:endParaRPr lang="en-GB" sz="2400" smtClean="0"/>
          </a:p>
        </p:txBody>
      </p:sp>
    </p:spTree>
    <p:extLst>
      <p:ext uri="{BB962C8B-B14F-4D97-AF65-F5344CB8AC3E}">
        <p14:creationId xmlns:p14="http://schemas.microsoft.com/office/powerpoint/2010/main" val="211405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22353</TotalTime>
  <Words>1844</Words>
  <Application>Microsoft Office PowerPoint</Application>
  <PresentationFormat>On-screen Show (4:3)</PresentationFormat>
  <Paragraphs>223</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Lucida Sans Unicode</vt:lpstr>
      <vt:lpstr>Wingdings</vt:lpstr>
      <vt:lpstr>Essential</vt:lpstr>
      <vt:lpstr>“… like my arm  spontaneously falling off” Re-learning a childhood language</vt:lpstr>
      <vt:lpstr>the vulnerability of childhood languages</vt:lpstr>
      <vt:lpstr>CHILD BILINGUALISM</vt:lpstr>
      <vt:lpstr>‘Linguistically confused’?</vt:lpstr>
      <vt:lpstr>‘Linguistically confused’?</vt:lpstr>
      <vt:lpstr>A HANDICAP?</vt:lpstr>
      <vt:lpstr>LITERATURE NOBEL LAUREATES</vt:lpstr>
      <vt:lpstr>LITERATURE NOBEL LAUREATES</vt:lpstr>
      <vt:lpstr>DISORDERS</vt:lpstr>
      <vt:lpstr>DISORDERS</vt:lpstr>
      <vt:lpstr>raising a bilingual</vt:lpstr>
      <vt:lpstr>language knowledge and consolidation</vt:lpstr>
      <vt:lpstr>loss of proficiency - PRONUNCIATION</vt:lpstr>
      <vt:lpstr>PowerPoint Presentation</vt:lpstr>
      <vt:lpstr>loss of proficiency - PRONUNCIATION</vt:lpstr>
      <vt:lpstr>loss of proficiency - grammar</vt:lpstr>
      <vt:lpstr>KARAYAYLA’S FINDINGS</vt:lpstr>
      <vt:lpstr>CHILDHOOD OVERHEARERS</vt:lpstr>
      <vt:lpstr>HYPNOSIS</vt:lpstr>
      <vt:lpstr>international adoptees</vt:lpstr>
      <vt:lpstr>WHEN is the language  actually ‘lost’?</vt:lpstr>
      <vt:lpstr>language recovery</vt:lpstr>
      <vt:lpstr>THE PAIN OF NATIVE LANGUAGE  LOSS</vt:lpstr>
      <vt:lpstr>SPEAKING FROM THE HEART</vt:lpstr>
      <vt:lpstr>supporting re-learning</vt:lpstr>
    </vt:vector>
  </TitlesOfParts>
  <Company>University of Groningen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GRAMMATICAL GENDER PROCESSING IN SECOND LANGUAGE LEARNERS OF German</dc:title>
  <dc:creator>N. Meulman</dc:creator>
  <cp:lastModifiedBy>Schmid, Monika S</cp:lastModifiedBy>
  <cp:revision>558</cp:revision>
  <cp:lastPrinted>2017-11-09T13:37:20Z</cp:lastPrinted>
  <dcterms:created xsi:type="dcterms:W3CDTF">2012-11-06T13:45:43Z</dcterms:created>
  <dcterms:modified xsi:type="dcterms:W3CDTF">2019-07-02T12:55:01Z</dcterms:modified>
</cp:coreProperties>
</file>