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0"/>
  </p:handoutMasterIdLst>
  <p:sldIdLst>
    <p:sldId id="256" r:id="rId5"/>
    <p:sldId id="257" r:id="rId6"/>
    <p:sldId id="258" r:id="rId7"/>
    <p:sldId id="259" r:id="rId8"/>
    <p:sldId id="260" r:id="rId9"/>
    <p:sldId id="261" r:id="rId10"/>
    <p:sldId id="262"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296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70305904-E1ED-4080-BC13-EC7410161411}" type="datetimeFigureOut">
              <a:rPr lang="en-US"/>
              <a:pPr/>
              <a:t>4/20/2010</a:t>
            </a:fld>
            <a:endParaRPr lang="en-US"/>
          </a:p>
        </p:txBody>
      </p:sp>
      <p:sp>
        <p:nvSpPr>
          <p:cNvPr id="297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297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466085D-4B5F-42B9-9CC6-F24C90013E7B}" type="slidenum">
              <a:rPr lang="en-US"/>
              <a:pPr/>
              <a:t>‹nr.›</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lvl1pPr>
              <a:defRPr/>
            </a:lvl1pPr>
          </a:lstStyle>
          <a:p>
            <a:pPr>
              <a:defRPr/>
            </a:pPr>
            <a:fld id="{C7AB4207-3690-4919-AFED-206F3A9DA201}" type="datetimeFigureOut">
              <a:rPr lang="en-US"/>
              <a:pPr>
                <a:defRPr/>
              </a:pPr>
              <a:t>4/20/2010</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9DD5A261-7103-4605-8D3F-D430CBB76385}" type="slidenum">
              <a:rPr lang="en-NZ"/>
              <a:pPr>
                <a:defRPr/>
              </a:pPr>
              <a:t>‹nr.›</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pPr>
              <a:defRPr/>
            </a:pPr>
            <a:fld id="{03E2B607-5F46-4ABD-9FF8-8DE9CABA395D}" type="datetimeFigureOut">
              <a:rPr lang="en-US"/>
              <a:pPr>
                <a:defRPr/>
              </a:pPr>
              <a:t>4/20/2010</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8FA3A031-AAB2-4CCD-8D69-84B059063B54}" type="slidenum">
              <a:rPr lang="en-NZ"/>
              <a:pPr>
                <a:defRPr/>
              </a:pPr>
              <a:t>‹nr.›</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pPr>
              <a:defRPr/>
            </a:pPr>
            <a:fld id="{B5B98751-AEA5-4169-93CC-8B659716D669}" type="datetimeFigureOut">
              <a:rPr lang="en-US"/>
              <a:pPr>
                <a:defRPr/>
              </a:pPr>
              <a:t>4/20/2010</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895A9CB5-FBE9-4CEB-81E7-F7252BDCF16B}" type="slidenum">
              <a:rPr lang="en-NZ"/>
              <a:pPr>
                <a:defRPr/>
              </a:pPr>
              <a:t>‹nr.›</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a:lvl1pPr>
          </a:lstStyle>
          <a:p>
            <a:pPr>
              <a:defRPr/>
            </a:pPr>
            <a:fld id="{D6503B3B-044B-4B39-A916-ED71D296C9C2}" type="datetimeFigureOut">
              <a:rPr lang="en-US"/>
              <a:pPr>
                <a:defRPr/>
              </a:pPr>
              <a:t>4/20/2010</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2DB97D20-BE3E-4199-8677-5939EA744663}" type="slidenum">
              <a:rPr lang="en-NZ"/>
              <a:pPr>
                <a:defRPr/>
              </a:pPr>
              <a:t>‹nr.›</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7E5A3B8-E540-470A-860A-972FCBCEDD78}" type="datetimeFigureOut">
              <a:rPr lang="en-US"/>
              <a:pPr>
                <a:defRPr/>
              </a:pPr>
              <a:t>4/20/2010</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DC720169-336D-4FA0-AF67-559F20976B3A}" type="slidenum">
              <a:rPr lang="en-NZ"/>
              <a:pPr>
                <a:defRPr/>
              </a:pPr>
              <a:t>‹nr.›</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3"/>
          <p:cNvSpPr>
            <a:spLocks noGrp="1"/>
          </p:cNvSpPr>
          <p:nvPr>
            <p:ph type="dt" sz="half" idx="10"/>
          </p:nvPr>
        </p:nvSpPr>
        <p:spPr/>
        <p:txBody>
          <a:bodyPr/>
          <a:lstStyle>
            <a:lvl1pPr>
              <a:defRPr/>
            </a:lvl1pPr>
          </a:lstStyle>
          <a:p>
            <a:pPr>
              <a:defRPr/>
            </a:pPr>
            <a:fld id="{6E1BC12C-3743-4406-AE59-F35A8D7818D5}" type="datetimeFigureOut">
              <a:rPr lang="en-US"/>
              <a:pPr>
                <a:defRPr/>
              </a:pPr>
              <a:t>4/20/2010</a:t>
            </a:fld>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B8DB535A-3466-4925-A3CE-EC9C748D56C6}" type="slidenum">
              <a:rPr lang="en-NZ"/>
              <a:pPr>
                <a:defRPr/>
              </a:pPr>
              <a:t>‹nr.›</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3"/>
          <p:cNvSpPr>
            <a:spLocks noGrp="1"/>
          </p:cNvSpPr>
          <p:nvPr>
            <p:ph type="dt" sz="half" idx="10"/>
          </p:nvPr>
        </p:nvSpPr>
        <p:spPr/>
        <p:txBody>
          <a:bodyPr/>
          <a:lstStyle>
            <a:lvl1pPr>
              <a:defRPr/>
            </a:lvl1pPr>
          </a:lstStyle>
          <a:p>
            <a:pPr>
              <a:defRPr/>
            </a:pPr>
            <a:fld id="{20B549A9-F7A6-4359-BE60-4920EB9B4AEF}" type="datetimeFigureOut">
              <a:rPr lang="en-US"/>
              <a:pPr>
                <a:defRPr/>
              </a:pPr>
              <a:t>4/20/2010</a:t>
            </a:fld>
            <a:endParaRPr lang="en-NZ"/>
          </a:p>
        </p:txBody>
      </p:sp>
      <p:sp>
        <p:nvSpPr>
          <p:cNvPr id="8" name="Footer Placeholder 4"/>
          <p:cNvSpPr>
            <a:spLocks noGrp="1"/>
          </p:cNvSpPr>
          <p:nvPr>
            <p:ph type="ftr" sz="quarter" idx="11"/>
          </p:nvPr>
        </p:nvSpPr>
        <p:spPr/>
        <p:txBody>
          <a:bodyPr/>
          <a:lstStyle>
            <a:lvl1pPr>
              <a:defRPr/>
            </a:lvl1pPr>
          </a:lstStyle>
          <a:p>
            <a:pPr>
              <a:defRPr/>
            </a:pPr>
            <a:endParaRPr lang="en-NZ"/>
          </a:p>
        </p:txBody>
      </p:sp>
      <p:sp>
        <p:nvSpPr>
          <p:cNvPr id="9" name="Slide Number Placeholder 5"/>
          <p:cNvSpPr>
            <a:spLocks noGrp="1"/>
          </p:cNvSpPr>
          <p:nvPr>
            <p:ph type="sldNum" sz="quarter" idx="12"/>
          </p:nvPr>
        </p:nvSpPr>
        <p:spPr/>
        <p:txBody>
          <a:bodyPr/>
          <a:lstStyle>
            <a:lvl1pPr>
              <a:defRPr/>
            </a:lvl1pPr>
          </a:lstStyle>
          <a:p>
            <a:pPr>
              <a:defRPr/>
            </a:pPr>
            <a:fld id="{6EB56E72-DDD3-4502-9869-BBC9FD41DD50}" type="slidenum">
              <a:rPr lang="en-NZ"/>
              <a:pPr>
                <a:defRPr/>
              </a:pPr>
              <a:t>‹nr.›</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3"/>
          <p:cNvSpPr>
            <a:spLocks noGrp="1"/>
          </p:cNvSpPr>
          <p:nvPr>
            <p:ph type="dt" sz="half" idx="10"/>
          </p:nvPr>
        </p:nvSpPr>
        <p:spPr/>
        <p:txBody>
          <a:bodyPr/>
          <a:lstStyle>
            <a:lvl1pPr>
              <a:defRPr/>
            </a:lvl1pPr>
          </a:lstStyle>
          <a:p>
            <a:pPr>
              <a:defRPr/>
            </a:pPr>
            <a:fld id="{67B1514F-6914-4387-A5EF-BFA660D472C3}" type="datetimeFigureOut">
              <a:rPr lang="en-US"/>
              <a:pPr>
                <a:defRPr/>
              </a:pPr>
              <a:t>4/20/2010</a:t>
            </a:fld>
            <a:endParaRPr lang="en-NZ"/>
          </a:p>
        </p:txBody>
      </p:sp>
      <p:sp>
        <p:nvSpPr>
          <p:cNvPr id="4" name="Footer Placeholder 4"/>
          <p:cNvSpPr>
            <a:spLocks noGrp="1"/>
          </p:cNvSpPr>
          <p:nvPr>
            <p:ph type="ftr" sz="quarter" idx="11"/>
          </p:nvPr>
        </p:nvSpPr>
        <p:spPr/>
        <p:txBody>
          <a:bodyPr/>
          <a:lstStyle>
            <a:lvl1pPr>
              <a:defRPr/>
            </a:lvl1pPr>
          </a:lstStyle>
          <a:p>
            <a:pPr>
              <a:defRPr/>
            </a:pPr>
            <a:endParaRPr lang="en-NZ"/>
          </a:p>
        </p:txBody>
      </p:sp>
      <p:sp>
        <p:nvSpPr>
          <p:cNvPr id="5" name="Slide Number Placeholder 5"/>
          <p:cNvSpPr>
            <a:spLocks noGrp="1"/>
          </p:cNvSpPr>
          <p:nvPr>
            <p:ph type="sldNum" sz="quarter" idx="12"/>
          </p:nvPr>
        </p:nvSpPr>
        <p:spPr/>
        <p:txBody>
          <a:bodyPr/>
          <a:lstStyle>
            <a:lvl1pPr>
              <a:defRPr/>
            </a:lvl1pPr>
          </a:lstStyle>
          <a:p>
            <a:pPr>
              <a:defRPr/>
            </a:pPr>
            <a:fld id="{18A44839-B694-4EC6-A048-07C8A6B42ADC}" type="slidenum">
              <a:rPr lang="en-NZ"/>
              <a:pPr>
                <a:defRPr/>
              </a:pPr>
              <a:t>‹nr.›</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04465B2-A5BB-4630-8A4D-26AA148D1A32}" type="datetimeFigureOut">
              <a:rPr lang="en-US"/>
              <a:pPr>
                <a:defRPr/>
              </a:pPr>
              <a:t>4/20/2010</a:t>
            </a:fld>
            <a:endParaRPr lang="en-NZ"/>
          </a:p>
        </p:txBody>
      </p:sp>
      <p:sp>
        <p:nvSpPr>
          <p:cNvPr id="3" name="Footer Placeholder 4"/>
          <p:cNvSpPr>
            <a:spLocks noGrp="1"/>
          </p:cNvSpPr>
          <p:nvPr>
            <p:ph type="ftr" sz="quarter" idx="11"/>
          </p:nvPr>
        </p:nvSpPr>
        <p:spPr/>
        <p:txBody>
          <a:bodyPr/>
          <a:lstStyle>
            <a:lvl1pPr>
              <a:defRPr/>
            </a:lvl1pPr>
          </a:lstStyle>
          <a:p>
            <a:pPr>
              <a:defRPr/>
            </a:pPr>
            <a:endParaRPr lang="en-NZ"/>
          </a:p>
        </p:txBody>
      </p:sp>
      <p:sp>
        <p:nvSpPr>
          <p:cNvPr id="4" name="Slide Number Placeholder 5"/>
          <p:cNvSpPr>
            <a:spLocks noGrp="1"/>
          </p:cNvSpPr>
          <p:nvPr>
            <p:ph type="sldNum" sz="quarter" idx="12"/>
          </p:nvPr>
        </p:nvSpPr>
        <p:spPr/>
        <p:txBody>
          <a:bodyPr/>
          <a:lstStyle>
            <a:lvl1pPr>
              <a:defRPr/>
            </a:lvl1pPr>
          </a:lstStyle>
          <a:p>
            <a:pPr>
              <a:defRPr/>
            </a:pPr>
            <a:fld id="{EE18B6C7-5618-4513-A0F0-3B93D86E0AE6}" type="slidenum">
              <a:rPr lang="en-NZ"/>
              <a:pPr>
                <a:defRPr/>
              </a:pPr>
              <a:t>‹nr.›</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3A63F42-C150-4D2C-95CE-D47E01A69090}" type="datetimeFigureOut">
              <a:rPr lang="en-US"/>
              <a:pPr>
                <a:defRPr/>
              </a:pPr>
              <a:t>4/20/2010</a:t>
            </a:fld>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52F7130C-7FAB-4466-8257-3A24A993A3F0}" type="slidenum">
              <a:rPr lang="en-NZ"/>
              <a:pPr>
                <a:defRPr/>
              </a:pPr>
              <a:t>‹nr.›</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07C9423-3F7A-4537-BBFF-BC186D03C679}" type="datetimeFigureOut">
              <a:rPr lang="en-US"/>
              <a:pPr>
                <a:defRPr/>
              </a:pPr>
              <a:t>4/20/2010</a:t>
            </a:fld>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8026C28C-C6C3-45B5-A325-824B785A358D}" type="slidenum">
              <a:rPr lang="en-NZ"/>
              <a:pPr>
                <a:defRPr/>
              </a:pPr>
              <a:t>‹nr.›</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NZ"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3DA2D4F-D777-4780-AAA7-ED9B5347E14B}" type="datetimeFigureOut">
              <a:rPr lang="en-US"/>
              <a:pPr>
                <a:defRPr/>
              </a:pPr>
              <a:t>4/20/2010</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91E4CD0-33D5-40B8-9FF9-76C5987A931D}" type="slidenum">
              <a:rPr lang="en-NZ"/>
              <a:pPr>
                <a:defRPr/>
              </a:pPr>
              <a:t>‹nr.›</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sheeran@essex.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eaLnBrk="1" hangingPunct="1"/>
            <a:r>
              <a:rPr lang="en-NZ" sz="4000" b="1" smtClean="0"/>
              <a:t/>
            </a:r>
            <a:br>
              <a:rPr lang="en-NZ" sz="4000" b="1" smtClean="0"/>
            </a:br>
            <a:r>
              <a:rPr lang="en-NZ" sz="4000" b="1" smtClean="0"/>
              <a:t/>
            </a:r>
            <a:br>
              <a:rPr lang="en-NZ" sz="4000" b="1" smtClean="0"/>
            </a:br>
            <a:r>
              <a:rPr lang="en-NZ" sz="4000" b="1" smtClean="0"/>
              <a:t/>
            </a:r>
            <a:br>
              <a:rPr lang="en-NZ" sz="4000" b="1" smtClean="0"/>
            </a:br>
            <a:r>
              <a:rPr lang="en-NZ" sz="4000" b="1" smtClean="0"/>
              <a:t/>
            </a:r>
            <a:br>
              <a:rPr lang="en-NZ" sz="4000" b="1" smtClean="0"/>
            </a:br>
            <a:r>
              <a:rPr lang="en-NZ" sz="4000" b="1" smtClean="0"/>
              <a:t/>
            </a:r>
            <a:br>
              <a:rPr lang="en-NZ" sz="4000" b="1" smtClean="0"/>
            </a:br>
            <a:r>
              <a:rPr lang="en-NZ" sz="4000" b="1" smtClean="0"/>
              <a:t>United Nations Peacekeeping Law Reform Project</a:t>
            </a:r>
            <a:r>
              <a:rPr lang="en-NZ" sz="4000" smtClean="0"/>
              <a:t/>
            </a:r>
            <a:br>
              <a:rPr lang="en-NZ" sz="4000" smtClean="0"/>
            </a:br>
            <a:r>
              <a:rPr lang="en-NZ" sz="4000" smtClean="0"/>
              <a:t/>
            </a:r>
            <a:br>
              <a:rPr lang="en-NZ" sz="4000" smtClean="0"/>
            </a:br>
            <a:r>
              <a:rPr lang="en-NZ" sz="2000" smtClean="0"/>
              <a:t/>
            </a:r>
            <a:br>
              <a:rPr lang="en-NZ" sz="2000" smtClean="0"/>
            </a:br>
            <a:r>
              <a:rPr lang="en-NZ" sz="3000" smtClean="0"/>
              <a:t>School of Law and Human Rights Centre</a:t>
            </a:r>
            <a:br>
              <a:rPr lang="en-NZ" sz="3000" smtClean="0"/>
            </a:br>
            <a:r>
              <a:rPr lang="en-NZ" sz="3000" smtClean="0"/>
              <a:t>University of Essex </a:t>
            </a:r>
            <a:br>
              <a:rPr lang="en-NZ" sz="3000" smtClean="0"/>
            </a:br>
            <a:r>
              <a:rPr lang="en-NZ" sz="3000" smtClean="0"/>
              <a:t>United Kingdom</a:t>
            </a:r>
            <a:r>
              <a:rPr lang="en-NZ" sz="4000" smtClean="0"/>
              <a:t/>
            </a:r>
            <a:br>
              <a:rPr lang="en-NZ" sz="4000" smtClean="0"/>
            </a:br>
            <a:endParaRPr lang="en-NZ" sz="4000"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NZ" dirty="0" smtClean="0"/>
          </a:p>
        </p:txBody>
      </p:sp>
      <p:pic>
        <p:nvPicPr>
          <p:cNvPr id="2053" name="Picture 5" descr="Essex header"/>
          <p:cNvPicPr>
            <a:picLocks noChangeAspect="1" noChangeArrowheads="1"/>
          </p:cNvPicPr>
          <p:nvPr/>
        </p:nvPicPr>
        <p:blipFill>
          <a:blip r:embed="rId2" cstate="print"/>
          <a:srcRect/>
          <a:stretch>
            <a:fillRect/>
          </a:stretch>
        </p:blipFill>
        <p:spPr bwMode="auto">
          <a:xfrm>
            <a:off x="2700338" y="908050"/>
            <a:ext cx="3744912" cy="11318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t>
            </a:r>
            <a:br>
              <a:rPr lang="en-NZ" sz="4000" b="1" smtClean="0"/>
            </a:br>
            <a:r>
              <a:rPr lang="en-NZ" sz="3500" b="1" smtClean="0"/>
              <a:t>UN peacekeeping and applicable </a:t>
            </a:r>
            <a:br>
              <a:rPr lang="en-NZ" sz="3500" b="1" smtClean="0"/>
            </a:br>
            <a:r>
              <a:rPr lang="en-NZ" sz="3500" b="1" smtClean="0"/>
              <a:t>human rights</a:t>
            </a:r>
            <a:endParaRPr lang="en-NZ" sz="3500" smtClean="0"/>
          </a:p>
        </p:txBody>
      </p:sp>
      <p:sp>
        <p:nvSpPr>
          <p:cNvPr id="3" name="Content Placeholder 2"/>
          <p:cNvSpPr>
            <a:spLocks noGrp="1"/>
          </p:cNvSpPr>
          <p:nvPr>
            <p:ph idx="1"/>
          </p:nvPr>
        </p:nvSpPr>
        <p:spPr/>
        <p:txBody>
          <a:bodyPr>
            <a:normAutofit/>
          </a:bodyPr>
          <a:lstStyle/>
          <a:p>
            <a:pPr eaLnBrk="1" hangingPunct="1">
              <a:lnSpc>
                <a:spcPct val="90000"/>
              </a:lnSpc>
            </a:pPr>
            <a:endParaRPr lang="en-NZ" sz="2800" smtClean="0"/>
          </a:p>
          <a:p>
            <a:pPr eaLnBrk="1" hangingPunct="1">
              <a:lnSpc>
                <a:spcPct val="90000"/>
              </a:lnSpc>
            </a:pPr>
            <a:r>
              <a:rPr lang="en-NZ" sz="2600" smtClean="0"/>
              <a:t>The UN is generally responsible </a:t>
            </a:r>
            <a:r>
              <a:rPr lang="en-NZ" sz="2600" i="1" smtClean="0"/>
              <a:t>at international law</a:t>
            </a:r>
            <a:r>
              <a:rPr lang="en-NZ" sz="2600" smtClean="0"/>
              <a:t> for its UN peacekeeping operations</a:t>
            </a:r>
          </a:p>
          <a:p>
            <a:pPr lvl="1" eaLnBrk="1" hangingPunct="1">
              <a:lnSpc>
                <a:spcPct val="90000"/>
              </a:lnSpc>
            </a:pPr>
            <a:r>
              <a:rPr lang="en-NZ" sz="1800" smtClean="0"/>
              <a:t>e.g. see ILC draft Articles on Responsibility of International Organizations (adopted by ILC on first reading in 2009)</a:t>
            </a:r>
          </a:p>
          <a:p>
            <a:pPr eaLnBrk="1" hangingPunct="1">
              <a:lnSpc>
                <a:spcPct val="90000"/>
              </a:lnSpc>
            </a:pPr>
            <a:r>
              <a:rPr lang="en-NZ" sz="2600" smtClean="0"/>
              <a:t>Focus on clarifying applicable international human rights law for the Organization in its peacekeeping operations </a:t>
            </a:r>
            <a:r>
              <a:rPr lang="en-NZ" sz="1800" smtClean="0"/>
              <a:t>(not transitional administrations) </a:t>
            </a:r>
          </a:p>
          <a:p>
            <a:pPr eaLnBrk="1" hangingPunct="1">
              <a:lnSpc>
                <a:spcPct val="90000"/>
              </a:lnSpc>
            </a:pPr>
            <a:r>
              <a:rPr lang="en-NZ" sz="2600" smtClean="0"/>
              <a:t>Similarities in nature to issues for SG’s Bulletin on IHL</a:t>
            </a:r>
          </a:p>
          <a:p>
            <a:pPr lvl="1" eaLnBrk="1" hangingPunct="1">
              <a:lnSpc>
                <a:spcPct val="90000"/>
              </a:lnSpc>
            </a:pPr>
            <a:r>
              <a:rPr lang="en-NZ" sz="1800" smtClean="0"/>
              <a:t>e.g. clarification, raise awareness</a:t>
            </a:r>
          </a:p>
          <a:p>
            <a:pPr eaLnBrk="1" hangingPunct="1">
              <a:lnSpc>
                <a:spcPct val="90000"/>
              </a:lnSpc>
            </a:pPr>
            <a:r>
              <a:rPr lang="en-NZ" sz="2600" smtClean="0"/>
              <a:t>Not address UN privileges and immunities, which derive from the UN Charter and UN Convention on Privileges and Immunities</a:t>
            </a:r>
          </a:p>
          <a:p>
            <a:pPr eaLnBrk="1" hangingPunct="1">
              <a:lnSpc>
                <a:spcPct val="90000"/>
              </a:lnSpc>
            </a:pPr>
            <a:endParaRPr lang="en-NZ" smtClean="0"/>
          </a:p>
        </p:txBody>
      </p:sp>
      <p:pic>
        <p:nvPicPr>
          <p:cNvPr id="12293"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t>
            </a:r>
            <a:br>
              <a:rPr lang="en-NZ" sz="4000" b="1" smtClean="0"/>
            </a:br>
            <a:r>
              <a:rPr lang="en-NZ" sz="4000" b="1" smtClean="0"/>
              <a:t>Charter of the United Nations</a:t>
            </a:r>
            <a:r>
              <a:rPr lang="en-NZ" sz="4000" smtClean="0"/>
              <a:t/>
            </a:r>
            <a:br>
              <a:rPr lang="en-NZ" sz="4000" smtClean="0"/>
            </a:br>
            <a:endParaRPr lang="en-NZ" sz="4000" smtClean="0"/>
          </a:p>
        </p:txBody>
      </p:sp>
      <p:sp>
        <p:nvSpPr>
          <p:cNvPr id="3" name="Content Placeholder 2"/>
          <p:cNvSpPr>
            <a:spLocks noGrp="1"/>
          </p:cNvSpPr>
          <p:nvPr>
            <p:ph idx="1"/>
          </p:nvPr>
        </p:nvSpPr>
        <p:spPr/>
        <p:txBody>
          <a:bodyPr>
            <a:normAutofit/>
          </a:bodyPr>
          <a:lstStyle/>
          <a:p>
            <a:pPr eaLnBrk="1" hangingPunct="1">
              <a:lnSpc>
                <a:spcPct val="80000"/>
              </a:lnSpc>
              <a:buFont typeface="Arial" charset="0"/>
              <a:buNone/>
            </a:pPr>
            <a:r>
              <a:rPr lang="en-NZ" sz="2500" smtClean="0"/>
              <a:t>Relevant provisions for the SG in his role as ‘Commander-in-Chief’ of UN peacekeeping missions: </a:t>
            </a:r>
          </a:p>
          <a:p>
            <a:pPr eaLnBrk="1" hangingPunct="1">
              <a:lnSpc>
                <a:spcPct val="80000"/>
              </a:lnSpc>
              <a:buFont typeface="Arial" charset="0"/>
              <a:buNone/>
            </a:pPr>
            <a:endParaRPr lang="en-NZ" sz="1200" b="1" smtClean="0"/>
          </a:p>
          <a:p>
            <a:pPr eaLnBrk="1" hangingPunct="1">
              <a:lnSpc>
                <a:spcPct val="80000"/>
              </a:lnSpc>
              <a:buFont typeface="Arial" charset="0"/>
              <a:buNone/>
            </a:pPr>
            <a:r>
              <a:rPr lang="en-NZ" sz="2100" b="1" smtClean="0"/>
              <a:t>Article 1(3) </a:t>
            </a:r>
          </a:p>
          <a:p>
            <a:pPr eaLnBrk="1" hangingPunct="1">
              <a:lnSpc>
                <a:spcPct val="80000"/>
              </a:lnSpc>
              <a:buFont typeface="Arial" charset="0"/>
              <a:buNone/>
            </a:pPr>
            <a:r>
              <a:rPr lang="en-NZ" sz="2000" smtClean="0"/>
              <a:t>	The Purposes of the United Nations are:</a:t>
            </a:r>
            <a:r>
              <a:rPr lang="en-NZ" sz="2000" b="1" smtClean="0"/>
              <a:t> ... </a:t>
            </a:r>
            <a:r>
              <a:rPr lang="en-NZ" sz="2000" smtClean="0"/>
              <a:t>To achieve international co-operation in solving international problems of an economic, social, cultural, or humanitarian character, and in </a:t>
            </a:r>
            <a:r>
              <a:rPr lang="en-NZ" sz="2000" u="sng" smtClean="0"/>
              <a:t>promoting and encouraging respect for human rights and for fundamental freedoms for all</a:t>
            </a:r>
            <a:r>
              <a:rPr lang="en-NZ" sz="2000" smtClean="0"/>
              <a:t> without distinction as to race, sex, language, or religion</a:t>
            </a:r>
          </a:p>
          <a:p>
            <a:pPr eaLnBrk="1" hangingPunct="1">
              <a:lnSpc>
                <a:spcPct val="80000"/>
              </a:lnSpc>
              <a:buFont typeface="Arial" charset="0"/>
              <a:buNone/>
            </a:pPr>
            <a:endParaRPr lang="en-NZ" sz="800" b="1" smtClean="0"/>
          </a:p>
          <a:p>
            <a:pPr eaLnBrk="1" hangingPunct="1">
              <a:lnSpc>
                <a:spcPct val="80000"/>
              </a:lnSpc>
              <a:buFont typeface="Arial" charset="0"/>
              <a:buNone/>
            </a:pPr>
            <a:r>
              <a:rPr lang="en-NZ" sz="2100" b="1" smtClean="0"/>
              <a:t>Article 55(c)</a:t>
            </a:r>
          </a:p>
          <a:p>
            <a:pPr eaLnBrk="1" hangingPunct="1">
              <a:lnSpc>
                <a:spcPct val="80000"/>
              </a:lnSpc>
              <a:buFont typeface="Arial" charset="0"/>
              <a:buNone/>
            </a:pPr>
            <a:r>
              <a:rPr lang="en-NZ" sz="2000" smtClean="0"/>
              <a:t>	With a view to the creation of conditions of stability and well-being which are necessary for peaceful and friendly relations among nations based on respect for the principle of equal rights and self-determination of peoples, the United Nations shall promote: ... </a:t>
            </a:r>
            <a:r>
              <a:rPr lang="en-NZ" sz="2000" u="sng" smtClean="0"/>
              <a:t>universal respect for, and observance of, human rights and fundamental freedoms</a:t>
            </a:r>
            <a:r>
              <a:rPr lang="en-NZ" sz="2000" smtClean="0"/>
              <a:t> for all without distinction as to race, sex, language, or religion.</a:t>
            </a:r>
          </a:p>
        </p:txBody>
      </p:sp>
      <p:pic>
        <p:nvPicPr>
          <p:cNvPr id="13317"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3000" b="1" smtClean="0"/>
              <a:t/>
            </a:r>
            <a:br>
              <a:rPr lang="en-NZ" sz="3000" b="1" smtClean="0"/>
            </a:br>
            <a:r>
              <a:rPr lang="en-NZ" sz="3000" b="1" smtClean="0"/>
              <a:t/>
            </a:r>
            <a:br>
              <a:rPr lang="en-NZ" sz="3000" b="1" smtClean="0"/>
            </a:br>
            <a:r>
              <a:rPr lang="en-NZ" sz="3400" b="1" smtClean="0"/>
              <a:t>Examples of provision for </a:t>
            </a:r>
            <a:br>
              <a:rPr lang="en-NZ" sz="3400" b="1" smtClean="0"/>
            </a:br>
            <a:r>
              <a:rPr lang="en-NZ" sz="3400" b="1" smtClean="0"/>
              <a:t>international human rights obligations</a:t>
            </a:r>
            <a:r>
              <a:rPr lang="en-NZ" sz="3200" smtClean="0"/>
              <a:t/>
            </a:r>
            <a:br>
              <a:rPr lang="en-NZ" sz="3200" smtClean="0"/>
            </a:br>
            <a:endParaRPr lang="en-NZ" sz="3200" smtClean="0"/>
          </a:p>
        </p:txBody>
      </p:sp>
      <p:sp>
        <p:nvSpPr>
          <p:cNvPr id="3" name="Content Placeholder 2"/>
          <p:cNvSpPr>
            <a:spLocks noGrp="1"/>
          </p:cNvSpPr>
          <p:nvPr>
            <p:ph idx="1"/>
          </p:nvPr>
        </p:nvSpPr>
        <p:spPr/>
        <p:txBody>
          <a:bodyPr>
            <a:normAutofit/>
          </a:bodyPr>
          <a:lstStyle/>
          <a:p>
            <a:pPr eaLnBrk="1" hangingPunct="1">
              <a:lnSpc>
                <a:spcPct val="80000"/>
              </a:lnSpc>
              <a:buFont typeface="Arial" charset="0"/>
              <a:buNone/>
            </a:pPr>
            <a:endParaRPr lang="en-NZ" sz="1500" smtClean="0"/>
          </a:p>
          <a:p>
            <a:pPr eaLnBrk="1" hangingPunct="1">
              <a:lnSpc>
                <a:spcPct val="80000"/>
              </a:lnSpc>
              <a:buFont typeface="Arial" charset="0"/>
              <a:buNone/>
            </a:pPr>
            <a:r>
              <a:rPr lang="en-NZ" sz="2100" smtClean="0"/>
              <a:t>Regulations of the UN transitional administrations in Timor-Leste (UNTAET) and Kosovo (UNMIK) applied international human rights law</a:t>
            </a:r>
          </a:p>
          <a:p>
            <a:pPr eaLnBrk="1" hangingPunct="1">
              <a:lnSpc>
                <a:spcPct val="80000"/>
              </a:lnSpc>
              <a:buFont typeface="Arial" charset="0"/>
              <a:buNone/>
            </a:pPr>
            <a:endParaRPr lang="en-NZ" sz="1000" smtClean="0"/>
          </a:p>
          <a:p>
            <a:pPr eaLnBrk="1" hangingPunct="1">
              <a:lnSpc>
                <a:spcPct val="80000"/>
              </a:lnSpc>
              <a:buFont typeface="Arial" charset="0"/>
              <a:buNone/>
            </a:pPr>
            <a:r>
              <a:rPr lang="en-NZ" sz="2100" smtClean="0"/>
              <a:t>‘</a:t>
            </a:r>
            <a:r>
              <a:rPr lang="en-NZ" sz="2100" i="1" smtClean="0"/>
              <a:t>We are United Nations Peacekeeping Personnel</a:t>
            </a:r>
            <a:r>
              <a:rPr lang="en-NZ" sz="2100" smtClean="0"/>
              <a:t>’ (Annex H, COE Manual):</a:t>
            </a:r>
          </a:p>
          <a:p>
            <a:pPr eaLnBrk="1" hangingPunct="1">
              <a:lnSpc>
                <a:spcPct val="80000"/>
              </a:lnSpc>
              <a:buFont typeface="Arial" charset="0"/>
              <a:buNone/>
            </a:pPr>
            <a:r>
              <a:rPr lang="en-NZ" sz="500" smtClean="0"/>
              <a:t>	</a:t>
            </a:r>
          </a:p>
          <a:p>
            <a:pPr eaLnBrk="1" hangingPunct="1">
              <a:lnSpc>
                <a:spcPct val="80000"/>
              </a:lnSpc>
              <a:buFont typeface="Arial" charset="0"/>
              <a:buNone/>
            </a:pPr>
            <a:r>
              <a:rPr lang="en-NZ" sz="2000" smtClean="0"/>
              <a:t>	“</a:t>
            </a:r>
            <a:r>
              <a:rPr lang="en-NZ" sz="2000" u="sng" smtClean="0"/>
              <a:t>We will comply with</a:t>
            </a:r>
            <a:r>
              <a:rPr lang="en-NZ" sz="2000" smtClean="0"/>
              <a:t> the Guidelines on International Humanitarian Law for Forces Undertaking United Nations Peacekeeping Operations and </a:t>
            </a:r>
            <a:r>
              <a:rPr lang="en-NZ" sz="2000" u="sng" smtClean="0"/>
              <a:t>the applicable portions of the Universal Declaration of Human Rights</a:t>
            </a:r>
            <a:r>
              <a:rPr lang="en-NZ" sz="2000" smtClean="0"/>
              <a:t> as the fundamental basis of our standards.”</a:t>
            </a:r>
          </a:p>
          <a:p>
            <a:pPr eaLnBrk="1" hangingPunct="1">
              <a:lnSpc>
                <a:spcPct val="80000"/>
              </a:lnSpc>
              <a:buFont typeface="Arial" charset="0"/>
              <a:buNone/>
            </a:pPr>
            <a:endParaRPr lang="en-NZ" sz="1000" smtClean="0"/>
          </a:p>
          <a:p>
            <a:pPr eaLnBrk="1" hangingPunct="1">
              <a:lnSpc>
                <a:spcPct val="80000"/>
              </a:lnSpc>
              <a:buFont typeface="Arial" charset="0"/>
              <a:buNone/>
            </a:pPr>
            <a:r>
              <a:rPr lang="en-NZ" sz="2100" smtClean="0"/>
              <a:t>Model MoU between the UN and participating States (COE Manual): </a:t>
            </a:r>
          </a:p>
          <a:p>
            <a:pPr eaLnBrk="1" hangingPunct="1">
              <a:lnSpc>
                <a:spcPct val="80000"/>
              </a:lnSpc>
              <a:buFont typeface="Arial" charset="0"/>
              <a:buNone/>
            </a:pPr>
            <a:r>
              <a:rPr lang="en-NZ" sz="500" smtClean="0"/>
              <a:t>	</a:t>
            </a:r>
          </a:p>
          <a:p>
            <a:pPr eaLnBrk="1" hangingPunct="1">
              <a:lnSpc>
                <a:spcPct val="80000"/>
              </a:lnSpc>
              <a:buFont typeface="Arial" charset="0"/>
              <a:buNone/>
            </a:pPr>
            <a:r>
              <a:rPr lang="en-NZ" sz="2000" smtClean="0"/>
              <a:t>	“</a:t>
            </a:r>
            <a:r>
              <a:rPr lang="en-NZ" sz="2000" u="sng" smtClean="0"/>
              <a:t>The Government shall ensure</a:t>
            </a:r>
            <a:r>
              <a:rPr lang="en-NZ" sz="2000" smtClean="0"/>
              <a:t> that all members of the Government’s national contingent </a:t>
            </a:r>
            <a:r>
              <a:rPr lang="en-NZ" sz="2000" u="sng" smtClean="0"/>
              <a:t>are required to comply with the United Nations standards of conduct</a:t>
            </a:r>
            <a:r>
              <a:rPr lang="en-NZ" sz="2000" smtClean="0"/>
              <a:t> set out in annex H to the present memorandum of understanding.”</a:t>
            </a:r>
          </a:p>
          <a:p>
            <a:pPr eaLnBrk="1" hangingPunct="1">
              <a:lnSpc>
                <a:spcPct val="80000"/>
              </a:lnSpc>
              <a:buFont typeface="Arial" charset="0"/>
              <a:buNone/>
            </a:pPr>
            <a:endParaRPr lang="en-NZ" sz="500" smtClean="0"/>
          </a:p>
          <a:p>
            <a:pPr eaLnBrk="1" hangingPunct="1">
              <a:lnSpc>
                <a:spcPct val="80000"/>
              </a:lnSpc>
              <a:buFont typeface="Arial" charset="0"/>
              <a:buNone/>
            </a:pPr>
            <a:r>
              <a:rPr lang="en-NZ" sz="1800" smtClean="0"/>
              <a:t>	 [The sole document in Annex H is ‘We are United Nations Peacekeeping Personnel’]</a:t>
            </a:r>
          </a:p>
          <a:p>
            <a:pPr eaLnBrk="1" hangingPunct="1">
              <a:lnSpc>
                <a:spcPct val="80000"/>
              </a:lnSpc>
            </a:pPr>
            <a:endParaRPr lang="en-NZ" sz="1800" smtClean="0"/>
          </a:p>
        </p:txBody>
      </p:sp>
      <p:pic>
        <p:nvPicPr>
          <p:cNvPr id="14341"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3000" b="1" smtClean="0"/>
              <a:t>Example of Universal Declaration of Human Rights</a:t>
            </a:r>
            <a:endParaRPr lang="en-NZ" sz="3000" smtClean="0"/>
          </a:p>
        </p:txBody>
      </p:sp>
      <p:sp>
        <p:nvSpPr>
          <p:cNvPr id="3" name="Content Placeholder 2"/>
          <p:cNvSpPr>
            <a:spLocks noGrp="1"/>
          </p:cNvSpPr>
          <p:nvPr>
            <p:ph idx="1"/>
          </p:nvPr>
        </p:nvSpPr>
        <p:spPr/>
        <p:txBody>
          <a:bodyPr>
            <a:normAutofit/>
          </a:bodyPr>
          <a:lstStyle/>
          <a:p>
            <a:pPr eaLnBrk="1" hangingPunct="1">
              <a:lnSpc>
                <a:spcPct val="80000"/>
              </a:lnSpc>
            </a:pPr>
            <a:r>
              <a:rPr lang="en-GB" sz="2500" smtClean="0"/>
              <a:t>Thirty articles in UDHR with a number of sub-clauses, eg: </a:t>
            </a:r>
          </a:p>
          <a:p>
            <a:pPr eaLnBrk="1" hangingPunct="1">
              <a:lnSpc>
                <a:spcPct val="80000"/>
              </a:lnSpc>
            </a:pPr>
            <a:endParaRPr lang="en-NZ" sz="1500" smtClean="0"/>
          </a:p>
          <a:p>
            <a:pPr lvl="1" eaLnBrk="1" hangingPunct="1">
              <a:lnSpc>
                <a:spcPct val="80000"/>
              </a:lnSpc>
            </a:pPr>
            <a:r>
              <a:rPr lang="en-GB" sz="2200" b="1" smtClean="0"/>
              <a:t>Article 5 </a:t>
            </a:r>
            <a:r>
              <a:rPr lang="en-GB" sz="2200" smtClean="0"/>
              <a:t>– No one shall be subjected to torture or to cruel, inhuman or degrading treatment or punishment.</a:t>
            </a:r>
          </a:p>
          <a:p>
            <a:pPr lvl="1" eaLnBrk="1" hangingPunct="1">
              <a:lnSpc>
                <a:spcPct val="80000"/>
              </a:lnSpc>
            </a:pPr>
            <a:endParaRPr lang="en-NZ" sz="400" smtClean="0"/>
          </a:p>
          <a:p>
            <a:pPr lvl="1" eaLnBrk="1" hangingPunct="1">
              <a:lnSpc>
                <a:spcPct val="80000"/>
              </a:lnSpc>
            </a:pPr>
            <a:r>
              <a:rPr lang="en-GB" sz="2200" b="1" smtClean="0"/>
              <a:t>Article 9 </a:t>
            </a:r>
            <a:r>
              <a:rPr lang="en-GB" sz="2200" smtClean="0"/>
              <a:t>– No one shall be subjected to arbitrary arrest, detention or exile.</a:t>
            </a:r>
            <a:endParaRPr lang="en-NZ" sz="2200" smtClean="0"/>
          </a:p>
          <a:p>
            <a:pPr lvl="1" eaLnBrk="1" hangingPunct="1">
              <a:lnSpc>
                <a:spcPct val="80000"/>
              </a:lnSpc>
            </a:pPr>
            <a:endParaRPr lang="en-GB" sz="400" b="1" smtClean="0"/>
          </a:p>
          <a:p>
            <a:pPr lvl="1" eaLnBrk="1" hangingPunct="1">
              <a:lnSpc>
                <a:spcPct val="80000"/>
              </a:lnSpc>
            </a:pPr>
            <a:r>
              <a:rPr lang="en-GB" sz="2200" b="1" smtClean="0"/>
              <a:t>Article 17(2) </a:t>
            </a:r>
            <a:r>
              <a:rPr lang="en-GB" sz="2200" smtClean="0"/>
              <a:t>– No one shall be arbitrarily deprived of his property.</a:t>
            </a:r>
            <a:endParaRPr lang="en-NZ" sz="2200" smtClean="0"/>
          </a:p>
          <a:p>
            <a:pPr lvl="1" eaLnBrk="1" hangingPunct="1">
              <a:lnSpc>
                <a:spcPct val="80000"/>
              </a:lnSpc>
            </a:pPr>
            <a:endParaRPr lang="en-NZ" sz="400" b="1" smtClean="0"/>
          </a:p>
          <a:p>
            <a:pPr lvl="1" eaLnBrk="1" hangingPunct="1">
              <a:lnSpc>
                <a:spcPct val="80000"/>
              </a:lnSpc>
            </a:pPr>
            <a:r>
              <a:rPr lang="en-NZ" sz="2200" b="1" smtClean="0"/>
              <a:t>Article 25(1) </a:t>
            </a:r>
            <a:r>
              <a:rPr lang="en-GB" sz="2200" smtClean="0"/>
              <a:t>–</a:t>
            </a:r>
            <a:r>
              <a:rPr lang="en-GB" sz="2200" b="1" smtClean="0"/>
              <a:t> </a:t>
            </a:r>
            <a:r>
              <a:rPr lang="en-GB" sz="2200" smtClean="0"/>
              <a:t>Everyone has the right to a standard of living adequate for the health and well-being of himself and of his family, including food, clothing, housing and medical care and necessary social services, and the right to security in the event of unemployment, sickness, disability, widowhood, old age or other lack of livelihood in circumstances beyond his control.</a:t>
            </a:r>
            <a:endParaRPr lang="en-NZ" sz="2200" smtClean="0"/>
          </a:p>
        </p:txBody>
      </p:sp>
      <p:pic>
        <p:nvPicPr>
          <p:cNvPr id="15365"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t>
            </a:r>
            <a:br>
              <a:rPr lang="en-NZ" sz="4000" b="1" smtClean="0"/>
            </a:br>
            <a:r>
              <a:rPr lang="en-NZ" sz="4000" b="1" smtClean="0"/>
              <a:t>             </a:t>
            </a:r>
            <a:br>
              <a:rPr lang="en-NZ" sz="4000" b="1" smtClean="0"/>
            </a:br>
            <a:r>
              <a:rPr lang="en-NZ" sz="3300" b="1" smtClean="0"/>
              <a:t>Challenges for understanding which obligations are applicable</a:t>
            </a:r>
            <a:r>
              <a:rPr lang="en-NZ" sz="3300" smtClean="0"/>
              <a:t/>
            </a:r>
            <a:br>
              <a:rPr lang="en-NZ" sz="3300" smtClean="0"/>
            </a:br>
            <a:endParaRPr lang="en-NZ" sz="3300" smtClean="0"/>
          </a:p>
        </p:txBody>
      </p:sp>
      <p:sp>
        <p:nvSpPr>
          <p:cNvPr id="3" name="Content Placeholder 2"/>
          <p:cNvSpPr>
            <a:spLocks noGrp="1"/>
          </p:cNvSpPr>
          <p:nvPr>
            <p:ph idx="1"/>
          </p:nvPr>
        </p:nvSpPr>
        <p:spPr/>
        <p:txBody>
          <a:bodyPr>
            <a:normAutofit/>
          </a:bodyPr>
          <a:lstStyle/>
          <a:p>
            <a:pPr eaLnBrk="1" hangingPunct="1">
              <a:lnSpc>
                <a:spcPct val="90000"/>
              </a:lnSpc>
              <a:buFont typeface="Arial" charset="0"/>
              <a:buNone/>
            </a:pPr>
            <a:endParaRPr lang="en-NZ" smtClean="0"/>
          </a:p>
          <a:p>
            <a:pPr eaLnBrk="1" hangingPunct="1">
              <a:lnSpc>
                <a:spcPct val="90000"/>
              </a:lnSpc>
            </a:pPr>
            <a:r>
              <a:rPr lang="en-NZ" sz="2200" smtClean="0"/>
              <a:t>Which particular human rights are reflected in doctrine, training materials, operating procedures?</a:t>
            </a:r>
          </a:p>
          <a:p>
            <a:pPr eaLnBrk="1" hangingPunct="1">
              <a:lnSpc>
                <a:spcPct val="90000"/>
              </a:lnSpc>
            </a:pPr>
            <a:r>
              <a:rPr lang="en-NZ" sz="2200" smtClean="0"/>
              <a:t>No clear guidance on this issue</a:t>
            </a:r>
          </a:p>
          <a:p>
            <a:pPr eaLnBrk="1" hangingPunct="1">
              <a:lnSpc>
                <a:spcPct val="90000"/>
              </a:lnSpc>
            </a:pPr>
            <a:r>
              <a:rPr lang="en-NZ" sz="2200" smtClean="0"/>
              <a:t>Full range of human rights obviously not applicable in traditional UN peacekeeping operation</a:t>
            </a:r>
          </a:p>
          <a:p>
            <a:pPr lvl="1" eaLnBrk="1" hangingPunct="1">
              <a:lnSpc>
                <a:spcPct val="90000"/>
              </a:lnSpc>
            </a:pPr>
            <a:r>
              <a:rPr lang="en-NZ" sz="1900" smtClean="0"/>
              <a:t>Host State sovereignty </a:t>
            </a:r>
          </a:p>
          <a:p>
            <a:pPr lvl="1" eaLnBrk="1" hangingPunct="1">
              <a:lnSpc>
                <a:spcPct val="90000"/>
              </a:lnSpc>
            </a:pPr>
            <a:r>
              <a:rPr lang="en-NZ" sz="1900" smtClean="0"/>
              <a:t>Different legal personality - UN is not a State</a:t>
            </a:r>
          </a:p>
          <a:p>
            <a:pPr lvl="1" eaLnBrk="1" hangingPunct="1">
              <a:lnSpc>
                <a:spcPct val="90000"/>
              </a:lnSpc>
            </a:pPr>
            <a:r>
              <a:rPr lang="en-NZ" sz="1900" smtClean="0"/>
              <a:t>UN legal personality relates to its ‘functions’</a:t>
            </a:r>
          </a:p>
          <a:p>
            <a:pPr eaLnBrk="1" hangingPunct="1">
              <a:lnSpc>
                <a:spcPct val="90000"/>
              </a:lnSpc>
            </a:pPr>
            <a:r>
              <a:rPr lang="en-NZ" sz="2200" smtClean="0"/>
              <a:t>Process of clarifying applicable obligations was a key benefit of the SG’s Bulletin on IHL</a:t>
            </a:r>
          </a:p>
          <a:p>
            <a:pPr eaLnBrk="1" hangingPunct="1">
              <a:lnSpc>
                <a:spcPct val="90000"/>
              </a:lnSpc>
            </a:pPr>
            <a:r>
              <a:rPr lang="en-NZ" sz="2200" smtClean="0"/>
              <a:t>Significant technical and legal issues to consider</a:t>
            </a:r>
          </a:p>
          <a:p>
            <a:pPr eaLnBrk="1" hangingPunct="1">
              <a:lnSpc>
                <a:spcPct val="90000"/>
              </a:lnSpc>
            </a:pPr>
            <a:endParaRPr lang="en-NZ" sz="2200" smtClean="0"/>
          </a:p>
        </p:txBody>
      </p:sp>
      <p:pic>
        <p:nvPicPr>
          <p:cNvPr id="16389" name="Picture 5" descr="Essex header"/>
          <p:cNvPicPr>
            <a:picLocks noChangeAspect="1" noChangeArrowheads="1"/>
          </p:cNvPicPr>
          <p:nvPr/>
        </p:nvPicPr>
        <p:blipFill>
          <a:blip r:embed="rId2" cstate="print"/>
          <a:srcRect/>
          <a:stretch>
            <a:fillRect/>
          </a:stretch>
        </p:blipFill>
        <p:spPr bwMode="auto">
          <a:xfrm>
            <a:off x="0" y="0"/>
            <a:ext cx="1873250" cy="61912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NZ" b="1" smtClean="0"/>
              <a:t>  Summary</a:t>
            </a:r>
            <a:endParaRPr lang="en-NZ" smtClean="0"/>
          </a:p>
        </p:txBody>
      </p:sp>
      <p:sp>
        <p:nvSpPr>
          <p:cNvPr id="3" name="Content Placeholder 2"/>
          <p:cNvSpPr>
            <a:spLocks noGrp="1"/>
          </p:cNvSpPr>
          <p:nvPr>
            <p:ph idx="1"/>
          </p:nvPr>
        </p:nvSpPr>
        <p:spPr/>
        <p:txBody>
          <a:bodyPr>
            <a:normAutofit/>
          </a:bodyPr>
          <a:lstStyle/>
          <a:p>
            <a:pPr eaLnBrk="1" hangingPunct="1">
              <a:lnSpc>
                <a:spcPct val="80000"/>
              </a:lnSpc>
            </a:pPr>
            <a:r>
              <a:rPr lang="en-NZ" sz="2600" smtClean="0"/>
              <a:t>Exploratory study of two key interesting issues </a:t>
            </a:r>
          </a:p>
          <a:p>
            <a:pPr eaLnBrk="1" hangingPunct="1">
              <a:lnSpc>
                <a:spcPct val="80000"/>
              </a:lnSpc>
            </a:pPr>
            <a:r>
              <a:rPr lang="en-NZ" sz="2600" smtClean="0"/>
              <a:t>Objective to provide greater certainty and effectiveness to assist UN peacekeeping</a:t>
            </a:r>
          </a:p>
          <a:p>
            <a:pPr eaLnBrk="1" hangingPunct="1">
              <a:lnSpc>
                <a:spcPct val="80000"/>
              </a:lnSpc>
            </a:pPr>
            <a:r>
              <a:rPr lang="en-NZ" sz="2600" smtClean="0"/>
              <a:t>Study leading to informational reports for benefit of all stakeholders in UN peacekeeping </a:t>
            </a:r>
          </a:p>
          <a:p>
            <a:pPr eaLnBrk="1" hangingPunct="1">
              <a:lnSpc>
                <a:spcPct val="80000"/>
              </a:lnSpc>
            </a:pPr>
            <a:r>
              <a:rPr lang="en-NZ" sz="2600" smtClean="0"/>
              <a:t>All input into the project is welcomed</a:t>
            </a:r>
          </a:p>
          <a:p>
            <a:pPr eaLnBrk="1" hangingPunct="1">
              <a:lnSpc>
                <a:spcPct val="80000"/>
              </a:lnSpc>
            </a:pPr>
            <a:r>
              <a:rPr lang="en-NZ" sz="2600" smtClean="0"/>
              <a:t>Website to be established shortly</a:t>
            </a:r>
          </a:p>
          <a:p>
            <a:pPr eaLnBrk="1" hangingPunct="1">
              <a:lnSpc>
                <a:spcPct val="80000"/>
              </a:lnSpc>
            </a:pPr>
            <a:r>
              <a:rPr lang="en-NZ" sz="2600" smtClean="0"/>
              <a:t>Contact point: </a:t>
            </a:r>
          </a:p>
          <a:p>
            <a:pPr lvl="1" eaLnBrk="1" hangingPunct="1">
              <a:lnSpc>
                <a:spcPct val="80000"/>
              </a:lnSpc>
            </a:pPr>
            <a:r>
              <a:rPr lang="en-NZ" sz="2600" smtClean="0"/>
              <a:t>Scott Sheeran, University of Essex (</a:t>
            </a:r>
            <a:r>
              <a:rPr lang="en-NZ" sz="2200" u="sng" smtClean="0">
                <a:hlinkClick r:id="rId2"/>
              </a:rPr>
              <a:t>ssheeran@essex.ac.uk</a:t>
            </a:r>
            <a:r>
              <a:rPr lang="en-NZ" sz="2600" smtClean="0"/>
              <a:t>) </a:t>
            </a:r>
          </a:p>
          <a:p>
            <a:pPr eaLnBrk="1" hangingPunct="1">
              <a:lnSpc>
                <a:spcPct val="80000"/>
              </a:lnSpc>
            </a:pPr>
            <a:endParaRPr lang="en-NZ" sz="2600" smtClean="0"/>
          </a:p>
        </p:txBody>
      </p:sp>
      <p:pic>
        <p:nvPicPr>
          <p:cNvPr id="17413" name="Picture 5" descr="Essex header"/>
          <p:cNvPicPr>
            <a:picLocks noChangeAspect="1" noChangeArrowheads="1"/>
          </p:cNvPicPr>
          <p:nvPr/>
        </p:nvPicPr>
        <p:blipFill>
          <a:blip r:embed="rId3" cstate="print"/>
          <a:srcRect/>
          <a:stretch>
            <a:fillRect/>
          </a:stretch>
        </p:blipFill>
        <p:spPr bwMode="auto">
          <a:xfrm>
            <a:off x="0" y="0"/>
            <a:ext cx="2047875" cy="6191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r>
            <a:br>
              <a:rPr lang="en-NZ" sz="4000" b="1" smtClean="0"/>
            </a:br>
            <a:r>
              <a:rPr lang="en-NZ" sz="4000" b="1" smtClean="0"/>
              <a:t>What is the Project? </a:t>
            </a:r>
            <a:r>
              <a:rPr lang="en-NZ" sz="4000" smtClean="0"/>
              <a:t/>
            </a:r>
            <a:br>
              <a:rPr lang="en-NZ" sz="4000" smtClean="0"/>
            </a:br>
            <a:endParaRPr lang="en-NZ" sz="4000" smtClean="0"/>
          </a:p>
        </p:txBody>
      </p:sp>
      <p:sp>
        <p:nvSpPr>
          <p:cNvPr id="3075" name="Content Placeholder 2"/>
          <p:cNvSpPr>
            <a:spLocks noGrp="1"/>
          </p:cNvSpPr>
          <p:nvPr>
            <p:ph idx="1"/>
          </p:nvPr>
        </p:nvSpPr>
        <p:spPr/>
        <p:txBody>
          <a:bodyPr/>
          <a:lstStyle/>
          <a:p>
            <a:pPr eaLnBrk="1" hangingPunct="1"/>
            <a:r>
              <a:rPr lang="en-NZ" sz="2800" smtClean="0"/>
              <a:t>University research project</a:t>
            </a:r>
          </a:p>
          <a:p>
            <a:pPr eaLnBrk="1" hangingPunct="1"/>
            <a:r>
              <a:rPr lang="en-NZ" sz="2800" smtClean="0"/>
              <a:t>Challenges faced by UN peacekeeping</a:t>
            </a:r>
          </a:p>
          <a:p>
            <a:pPr eaLnBrk="1" hangingPunct="1"/>
            <a:r>
              <a:rPr lang="en-NZ" sz="2800" smtClean="0"/>
              <a:t>Exploratory study of key issues </a:t>
            </a:r>
          </a:p>
          <a:p>
            <a:pPr eaLnBrk="1" hangingPunct="1"/>
            <a:r>
              <a:rPr lang="en-NZ" sz="2800" smtClean="0"/>
              <a:t>Study of issues that require significant time and effort </a:t>
            </a:r>
          </a:p>
          <a:p>
            <a:pPr eaLnBrk="1" hangingPunct="1"/>
            <a:r>
              <a:rPr lang="en-NZ" sz="2800" smtClean="0"/>
              <a:t>Drawing on views and experience of States, the UN, and civil society</a:t>
            </a:r>
          </a:p>
          <a:p>
            <a:pPr eaLnBrk="1" hangingPunct="1"/>
            <a:r>
              <a:rPr lang="en-NZ" sz="2800" smtClean="0"/>
              <a:t>Provide information for stakeholders of UN peacekeeping</a:t>
            </a:r>
          </a:p>
          <a:p>
            <a:pPr eaLnBrk="1" hangingPunct="1"/>
            <a:endParaRPr lang="en-NZ" sz="3000" smtClean="0"/>
          </a:p>
        </p:txBody>
      </p:sp>
      <p:pic>
        <p:nvPicPr>
          <p:cNvPr id="3077"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r>
            <a:br>
              <a:rPr lang="en-NZ" sz="4000" b="1" smtClean="0"/>
            </a:br>
            <a:r>
              <a:rPr lang="en-NZ" sz="4000" b="1" smtClean="0"/>
              <a:t>Why legal issues? </a:t>
            </a:r>
            <a:r>
              <a:rPr lang="en-NZ" sz="4000" smtClean="0"/>
              <a:t/>
            </a:r>
            <a:br>
              <a:rPr lang="en-NZ" sz="4000" smtClean="0"/>
            </a:br>
            <a:endParaRPr lang="en-NZ" sz="4000" smtClean="0"/>
          </a:p>
        </p:txBody>
      </p:sp>
      <p:sp>
        <p:nvSpPr>
          <p:cNvPr id="4099" name="Content Placeholder 2"/>
          <p:cNvSpPr>
            <a:spLocks noGrp="1"/>
          </p:cNvSpPr>
          <p:nvPr>
            <p:ph idx="1"/>
          </p:nvPr>
        </p:nvSpPr>
        <p:spPr/>
        <p:txBody>
          <a:bodyPr/>
          <a:lstStyle/>
          <a:p>
            <a:pPr eaLnBrk="1" hangingPunct="1"/>
            <a:r>
              <a:rPr lang="en-NZ" smtClean="0"/>
              <a:t>Not a traditional focus, such as policy and operational issues </a:t>
            </a:r>
          </a:p>
          <a:p>
            <a:pPr eaLnBrk="1" hangingPunct="1"/>
            <a:r>
              <a:rPr lang="en-NZ" smtClean="0"/>
              <a:t>Yet may contribute to more effective UN peacekeeping</a:t>
            </a:r>
          </a:p>
          <a:p>
            <a:pPr eaLnBrk="1" hangingPunct="1"/>
            <a:r>
              <a:rPr lang="en-NZ" smtClean="0"/>
              <a:t>More clarity and sounder arrangements for UN peacekeeping</a:t>
            </a:r>
          </a:p>
          <a:p>
            <a:pPr eaLnBrk="1" hangingPunct="1"/>
            <a:r>
              <a:rPr lang="en-NZ" smtClean="0"/>
              <a:t>A range of expertise required to consider the issues</a:t>
            </a:r>
          </a:p>
          <a:p>
            <a:pPr eaLnBrk="1" hangingPunct="1"/>
            <a:endParaRPr lang="en-NZ" smtClean="0"/>
          </a:p>
        </p:txBody>
      </p:sp>
      <p:pic>
        <p:nvPicPr>
          <p:cNvPr id="4101" name="Picture 5" descr="Essex header"/>
          <p:cNvPicPr>
            <a:picLocks noChangeAspect="1" noChangeArrowheads="1"/>
          </p:cNvPicPr>
          <p:nvPr/>
        </p:nvPicPr>
        <p:blipFill>
          <a:blip r:embed="rId2" cstate="print"/>
          <a:srcRect/>
          <a:stretch>
            <a:fillRect/>
          </a:stretch>
        </p:blipFill>
        <p:spPr bwMode="auto">
          <a:xfrm>
            <a:off x="323850" y="188913"/>
            <a:ext cx="2047875" cy="6191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t>
            </a:r>
            <a:br>
              <a:rPr lang="en-NZ" sz="4000" b="1" smtClean="0"/>
            </a:br>
            <a:r>
              <a:rPr lang="en-NZ" sz="4000" b="1" smtClean="0"/>
              <a:t>Why the University of Essex?</a:t>
            </a:r>
            <a:r>
              <a:rPr lang="en-NZ" sz="4000" smtClean="0"/>
              <a:t/>
            </a:r>
            <a:br>
              <a:rPr lang="en-NZ" sz="4000" smtClean="0"/>
            </a:br>
            <a:endParaRPr lang="en-NZ" sz="4000" smtClean="0"/>
          </a:p>
        </p:txBody>
      </p:sp>
      <p:sp>
        <p:nvSpPr>
          <p:cNvPr id="5123" name="Content Placeholder 2"/>
          <p:cNvSpPr>
            <a:spLocks noGrp="1"/>
          </p:cNvSpPr>
          <p:nvPr>
            <p:ph idx="1"/>
          </p:nvPr>
        </p:nvSpPr>
        <p:spPr/>
        <p:txBody>
          <a:bodyPr/>
          <a:lstStyle/>
          <a:p>
            <a:pPr eaLnBrk="1" hangingPunct="1"/>
            <a:endParaRPr lang="en-NZ" sz="1600" smtClean="0"/>
          </a:p>
          <a:p>
            <a:pPr eaLnBrk="1" hangingPunct="1"/>
            <a:r>
              <a:rPr lang="en-NZ" smtClean="0"/>
              <a:t>One of the only universities globally to teach ‘Law of International Peacekeeping’</a:t>
            </a:r>
          </a:p>
          <a:p>
            <a:pPr eaLnBrk="1" hangingPunct="1"/>
            <a:r>
              <a:rPr lang="en-NZ" smtClean="0"/>
              <a:t>Staff with UN Special Rapporteur and UN Expert Committee experience</a:t>
            </a:r>
          </a:p>
          <a:p>
            <a:pPr eaLnBrk="1" hangingPunct="1"/>
            <a:r>
              <a:rPr lang="en-NZ" smtClean="0"/>
              <a:t>Home to an overarching project entitled the Transitional Justice Network</a:t>
            </a:r>
          </a:p>
          <a:p>
            <a:pPr eaLnBrk="1" hangingPunct="1"/>
            <a:r>
              <a:rPr lang="en-NZ" smtClean="0"/>
              <a:t>Prepared to research and undertake consultations</a:t>
            </a:r>
          </a:p>
          <a:p>
            <a:pPr eaLnBrk="1" hangingPunct="1"/>
            <a:endParaRPr lang="en-NZ" smtClean="0"/>
          </a:p>
        </p:txBody>
      </p:sp>
      <p:pic>
        <p:nvPicPr>
          <p:cNvPr id="5125"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r>
            <a:br>
              <a:rPr lang="en-NZ" sz="4000" b="1" smtClean="0"/>
            </a:br>
            <a:r>
              <a:rPr lang="en-NZ" sz="4000" b="1" smtClean="0"/>
              <a:t>Focus of this Project</a:t>
            </a:r>
            <a:r>
              <a:rPr lang="en-NZ" sz="4000" smtClean="0"/>
              <a:t/>
            </a:r>
            <a:br>
              <a:rPr lang="en-NZ" sz="4000" smtClean="0"/>
            </a:br>
            <a:endParaRPr lang="en-NZ" sz="4000" smtClean="0"/>
          </a:p>
        </p:txBody>
      </p:sp>
      <p:sp>
        <p:nvSpPr>
          <p:cNvPr id="3" name="Content Placeholder 2"/>
          <p:cNvSpPr>
            <a:spLocks noGrp="1"/>
          </p:cNvSpPr>
          <p:nvPr>
            <p:ph idx="1"/>
          </p:nvPr>
        </p:nvSpPr>
        <p:spPr/>
        <p:txBody>
          <a:bodyPr>
            <a:normAutofit/>
          </a:bodyPr>
          <a:lstStyle/>
          <a:p>
            <a:pPr eaLnBrk="1" hangingPunct="1">
              <a:lnSpc>
                <a:spcPct val="90000"/>
              </a:lnSpc>
            </a:pPr>
            <a:r>
              <a:rPr lang="en-NZ" sz="3000" smtClean="0"/>
              <a:t>Identification of two issues for in-depth study:</a:t>
            </a:r>
          </a:p>
          <a:p>
            <a:pPr lvl="1" eaLnBrk="1" hangingPunct="1">
              <a:lnSpc>
                <a:spcPct val="90000"/>
              </a:lnSpc>
              <a:buFont typeface="Arial" charset="0"/>
              <a:buNone/>
            </a:pPr>
            <a:r>
              <a:rPr lang="en-NZ" sz="2600" smtClean="0"/>
              <a:t>	1. SOFA - considering if there is reason to update the 1990 UN Model SOFA (A/45/594) based on practice of the last 20 years to reflect the contemporary needs of UN peacekeeping</a:t>
            </a:r>
          </a:p>
          <a:p>
            <a:pPr lvl="1" eaLnBrk="1" hangingPunct="1">
              <a:lnSpc>
                <a:spcPct val="90000"/>
              </a:lnSpc>
              <a:buFont typeface="Arial" charset="0"/>
              <a:buNone/>
            </a:pPr>
            <a:r>
              <a:rPr lang="en-NZ" sz="2600" smtClean="0"/>
              <a:t>	2.  Human rights - clarifying the international human rights law that applies to the Organization and its peacekeeping operations</a:t>
            </a:r>
          </a:p>
          <a:p>
            <a:pPr eaLnBrk="1" hangingPunct="1">
              <a:lnSpc>
                <a:spcPct val="90000"/>
              </a:lnSpc>
            </a:pPr>
            <a:r>
              <a:rPr lang="en-NZ" sz="3000" smtClean="0"/>
              <a:t>Goal: two informational reports, based on extensive consultation, for benefit of stakeholders in UN peacekeeping</a:t>
            </a:r>
          </a:p>
          <a:p>
            <a:pPr eaLnBrk="1" hangingPunct="1">
              <a:lnSpc>
                <a:spcPct val="90000"/>
              </a:lnSpc>
            </a:pPr>
            <a:endParaRPr lang="en-NZ" sz="3000" smtClean="0"/>
          </a:p>
        </p:txBody>
      </p:sp>
      <p:pic>
        <p:nvPicPr>
          <p:cNvPr id="6149"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dirty="0" smtClean="0"/>
              <a:t/>
            </a:r>
            <a:br>
              <a:rPr lang="en-NZ" sz="4000" b="1" dirty="0" smtClean="0"/>
            </a:br>
            <a:r>
              <a:rPr lang="en-NZ" sz="4000" b="1" dirty="0" smtClean="0"/>
              <a:t>      </a:t>
            </a:r>
            <a:br>
              <a:rPr lang="en-NZ" sz="4000" b="1" dirty="0" smtClean="0"/>
            </a:br>
            <a:r>
              <a:rPr lang="en-NZ" sz="4000" b="1" dirty="0" smtClean="0"/>
              <a:t>Key Timeline Points </a:t>
            </a:r>
            <a:r>
              <a:rPr lang="en-NZ" sz="4000" dirty="0" smtClean="0"/>
              <a:t/>
            </a:r>
            <a:br>
              <a:rPr lang="en-NZ" sz="4000" dirty="0" smtClean="0"/>
            </a:br>
            <a:endParaRPr lang="en-NZ" sz="4000" dirty="0" smtClean="0"/>
          </a:p>
        </p:txBody>
      </p:sp>
      <p:sp>
        <p:nvSpPr>
          <p:cNvPr id="3" name="Content Placeholder 2"/>
          <p:cNvSpPr>
            <a:spLocks noGrp="1"/>
          </p:cNvSpPr>
          <p:nvPr>
            <p:ph idx="1"/>
          </p:nvPr>
        </p:nvSpPr>
        <p:spPr/>
        <p:txBody>
          <a:bodyPr>
            <a:normAutofit/>
          </a:bodyPr>
          <a:lstStyle/>
          <a:p>
            <a:pPr eaLnBrk="1" hangingPunct="1">
              <a:lnSpc>
                <a:spcPct val="90000"/>
              </a:lnSpc>
            </a:pPr>
            <a:endParaRPr lang="en-NZ" sz="2700" u="sng" dirty="0" smtClean="0"/>
          </a:p>
          <a:p>
            <a:pPr eaLnBrk="1" hangingPunct="1">
              <a:lnSpc>
                <a:spcPct val="90000"/>
              </a:lnSpc>
            </a:pPr>
            <a:r>
              <a:rPr lang="en-NZ" sz="2700" b="1" dirty="0" smtClean="0"/>
              <a:t>March 2010 </a:t>
            </a:r>
            <a:r>
              <a:rPr lang="en-NZ" sz="2700" dirty="0" smtClean="0"/>
              <a:t>– UN Member State briefing in New York </a:t>
            </a:r>
          </a:p>
          <a:p>
            <a:pPr eaLnBrk="1" hangingPunct="1">
              <a:lnSpc>
                <a:spcPct val="90000"/>
              </a:lnSpc>
            </a:pPr>
            <a:r>
              <a:rPr lang="en-NZ" sz="2700" b="1" dirty="0" smtClean="0"/>
              <a:t>June 2010 </a:t>
            </a:r>
            <a:r>
              <a:rPr lang="en-NZ" sz="2700" dirty="0" smtClean="0"/>
              <a:t>– preliminary reports completed, including with identification of some key issues</a:t>
            </a:r>
          </a:p>
          <a:p>
            <a:pPr eaLnBrk="1" hangingPunct="1">
              <a:lnSpc>
                <a:spcPct val="90000"/>
              </a:lnSpc>
            </a:pPr>
            <a:r>
              <a:rPr lang="en-NZ" sz="2700" b="1" dirty="0" smtClean="0"/>
              <a:t>End of August 2010 </a:t>
            </a:r>
            <a:r>
              <a:rPr lang="en-NZ" sz="2700" dirty="0" smtClean="0"/>
              <a:t>– Experts Workshop in London</a:t>
            </a:r>
          </a:p>
          <a:p>
            <a:pPr eaLnBrk="1" hangingPunct="1">
              <a:lnSpc>
                <a:spcPct val="90000"/>
              </a:lnSpc>
            </a:pPr>
            <a:r>
              <a:rPr lang="en-NZ" sz="2700" b="1" dirty="0" smtClean="0"/>
              <a:t>October 2010 </a:t>
            </a:r>
            <a:r>
              <a:rPr lang="en-NZ" sz="2700" dirty="0" smtClean="0"/>
              <a:t>– UN Member State briefing in Geneva</a:t>
            </a:r>
          </a:p>
          <a:p>
            <a:pPr eaLnBrk="1" hangingPunct="1">
              <a:lnSpc>
                <a:spcPct val="90000"/>
              </a:lnSpc>
            </a:pPr>
            <a:r>
              <a:rPr lang="en-NZ" sz="2700" b="1" dirty="0" smtClean="0"/>
              <a:t>Late 2010 </a:t>
            </a:r>
            <a:r>
              <a:rPr lang="en-NZ" sz="2700" dirty="0" smtClean="0"/>
              <a:t>– final draft reports completed </a:t>
            </a:r>
          </a:p>
          <a:p>
            <a:pPr eaLnBrk="1" hangingPunct="1">
              <a:lnSpc>
                <a:spcPct val="90000"/>
              </a:lnSpc>
            </a:pPr>
            <a:r>
              <a:rPr lang="en-NZ" sz="2700" b="1" dirty="0" smtClean="0"/>
              <a:t>Beginning 2011 </a:t>
            </a:r>
            <a:r>
              <a:rPr lang="en-NZ" sz="2700" dirty="0" smtClean="0"/>
              <a:t>– formal presentation of final draft reports to UN Member States in New York </a:t>
            </a:r>
          </a:p>
          <a:p>
            <a:pPr eaLnBrk="1" hangingPunct="1">
              <a:lnSpc>
                <a:spcPct val="90000"/>
              </a:lnSpc>
            </a:pPr>
            <a:endParaRPr lang="en-NZ" sz="2700" dirty="0" smtClean="0"/>
          </a:p>
        </p:txBody>
      </p:sp>
      <p:pic>
        <p:nvPicPr>
          <p:cNvPr id="7173"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r>
            <a:br>
              <a:rPr lang="en-NZ" sz="4000" b="1" smtClean="0"/>
            </a:br>
            <a:r>
              <a:rPr lang="en-NZ" sz="4000" b="1" smtClean="0"/>
              <a:t>        UN Model SOFA </a:t>
            </a:r>
            <a:r>
              <a:rPr lang="en-NZ" sz="2000" smtClean="0"/>
              <a:t>(A/45/594)</a:t>
            </a:r>
            <a:r>
              <a:rPr lang="en-NZ" sz="4000" smtClean="0"/>
              <a:t/>
            </a:r>
            <a:br>
              <a:rPr lang="en-NZ" sz="4000" smtClean="0"/>
            </a:br>
            <a:endParaRPr lang="en-NZ" sz="4000" smtClean="0"/>
          </a:p>
        </p:txBody>
      </p:sp>
      <p:sp>
        <p:nvSpPr>
          <p:cNvPr id="3" name="Content Placeholder 2"/>
          <p:cNvSpPr>
            <a:spLocks noGrp="1"/>
          </p:cNvSpPr>
          <p:nvPr>
            <p:ph idx="1"/>
          </p:nvPr>
        </p:nvSpPr>
        <p:spPr/>
        <p:txBody>
          <a:bodyPr>
            <a:normAutofit/>
          </a:bodyPr>
          <a:lstStyle/>
          <a:p>
            <a:pPr eaLnBrk="1" hangingPunct="1">
              <a:lnSpc>
                <a:spcPct val="90000"/>
              </a:lnSpc>
            </a:pPr>
            <a:endParaRPr lang="en-NZ" sz="1400" smtClean="0"/>
          </a:p>
          <a:p>
            <a:pPr eaLnBrk="1" hangingPunct="1">
              <a:lnSpc>
                <a:spcPct val="90000"/>
              </a:lnSpc>
            </a:pPr>
            <a:r>
              <a:rPr lang="en-NZ" sz="2800" smtClean="0"/>
              <a:t>Prepared in 1990 by the Secretary-General</a:t>
            </a:r>
          </a:p>
          <a:p>
            <a:pPr eaLnBrk="1" hangingPunct="1">
              <a:lnSpc>
                <a:spcPct val="90000"/>
              </a:lnSpc>
            </a:pPr>
            <a:r>
              <a:rPr lang="en-NZ" sz="2800" smtClean="0"/>
              <a:t>Sets out legal arrangements between the UN peacekeeping mission and host State</a:t>
            </a:r>
          </a:p>
          <a:p>
            <a:pPr eaLnBrk="1" hangingPunct="1">
              <a:lnSpc>
                <a:spcPct val="90000"/>
              </a:lnSpc>
            </a:pPr>
            <a:r>
              <a:rPr lang="en-NZ" sz="2800" smtClean="0"/>
              <a:t>Often applied provisionally by the Security Council in the first stages of a UN peacekeeping mission</a:t>
            </a:r>
          </a:p>
          <a:p>
            <a:pPr lvl="1" eaLnBrk="1" hangingPunct="1">
              <a:lnSpc>
                <a:spcPct val="90000"/>
              </a:lnSpc>
            </a:pPr>
            <a:r>
              <a:rPr lang="en-NZ" sz="2400" smtClean="0"/>
              <a:t>Ceases to apply once a SOFA is agreed between the UN peacekeeping mission and host State</a:t>
            </a:r>
          </a:p>
          <a:p>
            <a:pPr eaLnBrk="1" hangingPunct="1"/>
            <a:r>
              <a:rPr lang="en-NZ" sz="2800" smtClean="0"/>
              <a:t>Many developments in UN peacekeeping since 1990</a:t>
            </a:r>
          </a:p>
          <a:p>
            <a:pPr eaLnBrk="1" hangingPunct="1"/>
            <a:r>
              <a:rPr lang="en-NZ" sz="2800" smtClean="0"/>
              <a:t>Goal of study to review UN </a:t>
            </a:r>
            <a:r>
              <a:rPr lang="en-NZ" sz="2800" i="1" smtClean="0"/>
              <a:t>practice </a:t>
            </a:r>
            <a:r>
              <a:rPr lang="en-NZ" sz="2800" smtClean="0"/>
              <a:t>and </a:t>
            </a:r>
            <a:r>
              <a:rPr lang="en-NZ" sz="2800" i="1" smtClean="0"/>
              <a:t>developments </a:t>
            </a:r>
            <a:r>
              <a:rPr lang="en-NZ" sz="2800" smtClean="0"/>
              <a:t>of last 20 years</a:t>
            </a:r>
          </a:p>
          <a:p>
            <a:pPr eaLnBrk="1" hangingPunct="1">
              <a:lnSpc>
                <a:spcPct val="90000"/>
              </a:lnSpc>
            </a:pPr>
            <a:endParaRPr lang="en-NZ" sz="2800" smtClean="0"/>
          </a:p>
        </p:txBody>
      </p:sp>
      <p:pic>
        <p:nvPicPr>
          <p:cNvPr id="8197"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t>
            </a:r>
            <a:br>
              <a:rPr lang="en-NZ" sz="4000" b="1" smtClean="0"/>
            </a:br>
            <a:r>
              <a:rPr lang="en-NZ" sz="4000" b="1" smtClean="0"/>
              <a:t>Examples of developments </a:t>
            </a:r>
            <a:r>
              <a:rPr lang="en-NZ" sz="4000" smtClean="0"/>
              <a:t/>
            </a:r>
            <a:br>
              <a:rPr lang="en-NZ" sz="4000" smtClean="0"/>
            </a:br>
            <a:endParaRPr lang="en-NZ" sz="4000" smtClean="0"/>
          </a:p>
        </p:txBody>
      </p:sp>
      <p:sp>
        <p:nvSpPr>
          <p:cNvPr id="3" name="Content Placeholder 2"/>
          <p:cNvSpPr>
            <a:spLocks noGrp="1"/>
          </p:cNvSpPr>
          <p:nvPr>
            <p:ph idx="1"/>
          </p:nvPr>
        </p:nvSpPr>
        <p:spPr/>
        <p:txBody>
          <a:bodyPr>
            <a:normAutofit/>
          </a:bodyPr>
          <a:lstStyle/>
          <a:p>
            <a:pPr eaLnBrk="1" hangingPunct="1">
              <a:lnSpc>
                <a:spcPct val="80000"/>
              </a:lnSpc>
            </a:pPr>
            <a:r>
              <a:rPr lang="en-GB" sz="2500" smtClean="0"/>
              <a:t>SG’s Bulletin on the Observance by United Nations Forces of International Humanitarian Law (1999)  </a:t>
            </a:r>
            <a:r>
              <a:rPr lang="en-GB" sz="1800" smtClean="0"/>
              <a:t>ST/SGB/1999/13</a:t>
            </a:r>
          </a:p>
          <a:p>
            <a:pPr eaLnBrk="1" hangingPunct="1">
              <a:lnSpc>
                <a:spcPct val="80000"/>
              </a:lnSpc>
            </a:pPr>
            <a:endParaRPr lang="en-NZ" sz="500" smtClean="0"/>
          </a:p>
          <a:p>
            <a:pPr eaLnBrk="1" hangingPunct="1">
              <a:lnSpc>
                <a:spcPct val="80000"/>
              </a:lnSpc>
            </a:pPr>
            <a:r>
              <a:rPr lang="en-NZ" sz="2500" smtClean="0"/>
              <a:t>GA resolution 52/247 on ‘Third-party liability: temporal and financial limitations’ arising from UN peacekeeping operations (1998)</a:t>
            </a:r>
          </a:p>
          <a:p>
            <a:pPr eaLnBrk="1" hangingPunct="1">
              <a:lnSpc>
                <a:spcPct val="80000"/>
              </a:lnSpc>
            </a:pPr>
            <a:endParaRPr lang="en-NZ" sz="500" smtClean="0"/>
          </a:p>
          <a:p>
            <a:pPr eaLnBrk="1" hangingPunct="1">
              <a:lnSpc>
                <a:spcPct val="80000"/>
              </a:lnSpc>
            </a:pPr>
            <a:r>
              <a:rPr lang="en-GB" sz="2500" smtClean="0"/>
              <a:t>SG’s Bulletin on Special measures for protection from sexual exploitation</a:t>
            </a:r>
            <a:r>
              <a:rPr lang="en-GB" sz="2500" b="1" smtClean="0"/>
              <a:t> </a:t>
            </a:r>
            <a:r>
              <a:rPr lang="en-GB" sz="2500" smtClean="0"/>
              <a:t>and</a:t>
            </a:r>
            <a:r>
              <a:rPr lang="en-GB" sz="2500" b="1" smtClean="0"/>
              <a:t> </a:t>
            </a:r>
            <a:r>
              <a:rPr lang="en-GB" sz="2500" smtClean="0"/>
              <a:t>sexual abuse (2003)</a:t>
            </a:r>
            <a:r>
              <a:rPr lang="en-GB" sz="2500" b="1" smtClean="0"/>
              <a:t>  </a:t>
            </a:r>
            <a:r>
              <a:rPr lang="en-GB" sz="1800" smtClean="0"/>
              <a:t>ST/SGB/2003/13</a:t>
            </a:r>
          </a:p>
          <a:p>
            <a:pPr eaLnBrk="1" hangingPunct="1">
              <a:lnSpc>
                <a:spcPct val="80000"/>
              </a:lnSpc>
            </a:pPr>
            <a:endParaRPr lang="en-NZ" sz="500" smtClean="0"/>
          </a:p>
          <a:p>
            <a:pPr eaLnBrk="1" hangingPunct="1">
              <a:lnSpc>
                <a:spcPct val="80000"/>
              </a:lnSpc>
            </a:pPr>
            <a:r>
              <a:rPr lang="en-GB" sz="2500" smtClean="0"/>
              <a:t>Updates to the Model MoU between the UN and participating States in the </a:t>
            </a:r>
            <a:r>
              <a:rPr lang="en-NZ" sz="2500" smtClean="0"/>
              <a:t>Contingent-Owned Equipment Manual 2008   </a:t>
            </a:r>
            <a:r>
              <a:rPr lang="en-NZ" sz="1800" smtClean="0"/>
              <a:t>A/C.5/63/18</a:t>
            </a:r>
          </a:p>
          <a:p>
            <a:pPr eaLnBrk="1" hangingPunct="1">
              <a:lnSpc>
                <a:spcPct val="80000"/>
              </a:lnSpc>
            </a:pPr>
            <a:endParaRPr lang="en-NZ" sz="1800" smtClean="0"/>
          </a:p>
          <a:p>
            <a:pPr eaLnBrk="1" hangingPunct="1">
              <a:lnSpc>
                <a:spcPct val="80000"/>
              </a:lnSpc>
            </a:pPr>
            <a:endParaRPr lang="en-NZ" sz="2500" smtClean="0"/>
          </a:p>
        </p:txBody>
      </p:sp>
      <p:pic>
        <p:nvPicPr>
          <p:cNvPr id="10245"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NZ" sz="4000" b="1" smtClean="0"/>
              <a:t>          </a:t>
            </a:r>
            <a:br>
              <a:rPr lang="en-NZ" sz="4000" b="1" smtClean="0"/>
            </a:br>
            <a:r>
              <a:rPr lang="en-NZ" sz="4000" b="1" smtClean="0"/>
              <a:t>Reviewing the UN practice </a:t>
            </a:r>
            <a:r>
              <a:rPr lang="en-NZ" sz="4000" smtClean="0"/>
              <a:t/>
            </a:r>
            <a:br>
              <a:rPr lang="en-NZ" sz="4000" smtClean="0"/>
            </a:br>
            <a:endParaRPr lang="en-NZ" sz="4000" smtClean="0"/>
          </a:p>
        </p:txBody>
      </p:sp>
      <p:sp>
        <p:nvSpPr>
          <p:cNvPr id="11267" name="Content Placeholder 2"/>
          <p:cNvSpPr>
            <a:spLocks noGrp="1"/>
          </p:cNvSpPr>
          <p:nvPr>
            <p:ph idx="1"/>
          </p:nvPr>
        </p:nvSpPr>
        <p:spPr/>
        <p:txBody>
          <a:bodyPr/>
          <a:lstStyle/>
          <a:p>
            <a:pPr eaLnBrk="1" hangingPunct="1"/>
            <a:r>
              <a:rPr lang="en-NZ" sz="2800" smtClean="0"/>
              <a:t>Peacekeeping missions post-1990 have evolved and developed from pre-1990</a:t>
            </a:r>
          </a:p>
          <a:p>
            <a:pPr eaLnBrk="1" hangingPunct="1"/>
            <a:r>
              <a:rPr lang="en-NZ" sz="2800" smtClean="0"/>
              <a:t>Analytical review of the last 20 years’ of SOFAs </a:t>
            </a:r>
          </a:p>
          <a:p>
            <a:pPr eaLnBrk="1" hangingPunct="1"/>
            <a:r>
              <a:rPr lang="en-NZ" sz="2800" smtClean="0"/>
              <a:t>In the order of 70+ SOFAs from the UN Treaty Series</a:t>
            </a:r>
          </a:p>
          <a:p>
            <a:pPr eaLnBrk="1" hangingPunct="1"/>
            <a:r>
              <a:rPr lang="en-NZ" sz="2800" smtClean="0"/>
              <a:t>Review to consider trends and consistent practices</a:t>
            </a:r>
          </a:p>
          <a:p>
            <a:pPr eaLnBrk="1" hangingPunct="1"/>
            <a:r>
              <a:rPr lang="en-NZ" sz="2800" smtClean="0"/>
              <a:t>In light of this practice, is the model SOFA out of date?  Does it still fulfil its role as a model?</a:t>
            </a:r>
          </a:p>
          <a:p>
            <a:pPr eaLnBrk="1" hangingPunct="1"/>
            <a:endParaRPr lang="en-NZ" sz="2800" smtClean="0"/>
          </a:p>
        </p:txBody>
      </p:sp>
      <p:pic>
        <p:nvPicPr>
          <p:cNvPr id="11269" name="Picture 5" descr="Essex header"/>
          <p:cNvPicPr>
            <a:picLocks noChangeAspect="1" noChangeArrowheads="1"/>
          </p:cNvPicPr>
          <p:nvPr/>
        </p:nvPicPr>
        <p:blipFill>
          <a:blip r:embed="rId2" cstate="print"/>
          <a:srcRect/>
          <a:stretch>
            <a:fillRect/>
          </a:stretch>
        </p:blipFill>
        <p:spPr bwMode="auto">
          <a:xfrm>
            <a:off x="0" y="0"/>
            <a:ext cx="2047875" cy="61912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3D1B0E3111916468A3BBC15A5FD4016" ma:contentTypeVersion="0" ma:contentTypeDescription="Create a new document." ma:contentTypeScope="" ma:versionID="4ee77434cea311e6ea5fb89857cba96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0C72FB6-E647-433B-8021-C06FD5419344}">
  <ds:schemaRefs>
    <ds:schemaRef ds:uri="http://schemas.microsoft.com/office/2006/metadata/properties"/>
  </ds:schemaRefs>
</ds:datastoreItem>
</file>

<file path=customXml/itemProps2.xml><?xml version="1.0" encoding="utf-8"?>
<ds:datastoreItem xmlns:ds="http://schemas.openxmlformats.org/officeDocument/2006/customXml" ds:itemID="{2573E36E-41C4-4344-9EBB-695E01FFABBE}">
  <ds:schemaRefs>
    <ds:schemaRef ds:uri="http://schemas.microsoft.com/sharepoint/v3/contenttype/forms"/>
  </ds:schemaRefs>
</ds:datastoreItem>
</file>

<file path=customXml/itemProps3.xml><?xml version="1.0" encoding="utf-8"?>
<ds:datastoreItem xmlns:ds="http://schemas.openxmlformats.org/officeDocument/2006/customXml" ds:itemID="{AEC91DB2-C99B-4F72-B0F2-21C954E0F0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137</TotalTime>
  <Words>823</Words>
  <Application>Microsoft Office PowerPoint</Application>
  <PresentationFormat>Diavoorstelling (4:3)</PresentationFormat>
  <Paragraphs>111</Paragraphs>
  <Slides>15</Slides>
  <Notes>0</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Office Theme</vt:lpstr>
      <vt:lpstr>     United Nations Peacekeeping Law Reform Project   School of Law and Human Rights Centre University of Essex  United Kingdom </vt:lpstr>
      <vt:lpstr> What is the Project?  </vt:lpstr>
      <vt:lpstr> Why legal issues?  </vt:lpstr>
      <vt:lpstr>              Why the University of Essex? </vt:lpstr>
      <vt:lpstr> Focus of this Project </vt:lpstr>
      <vt:lpstr>        Key Timeline Points  </vt:lpstr>
      <vt:lpstr>         UN Model SOFA (A/45/594) </vt:lpstr>
      <vt:lpstr>             Examples of developments  </vt:lpstr>
      <vt:lpstr>           Reviewing the UN practice  </vt:lpstr>
      <vt:lpstr>                  UN peacekeeping and applicable  human rights</vt:lpstr>
      <vt:lpstr>                Charter of the United Nations </vt:lpstr>
      <vt:lpstr>  Examples of provision for  international human rights obligations </vt:lpstr>
      <vt:lpstr>Example of Universal Declaration of Human Rights</vt:lpstr>
      <vt:lpstr>                             Challenges for understanding which obligations are applicable </vt:lpstr>
      <vt:lpstr>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dc:creator>
  <cp:lastModifiedBy>Charline</cp:lastModifiedBy>
  <cp:revision>16</cp:revision>
  <dcterms:created xsi:type="dcterms:W3CDTF">2010-03-30T13:01:27Z</dcterms:created>
  <dcterms:modified xsi:type="dcterms:W3CDTF">2010-04-20T14:58:32Z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0x010100B3D1B0E3111916468A3BBC15A5FD4016</vt:lpwstr>
  </property>
</Properties>
</file>