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4"/>
    <p:sldMasterId id="2147483697" r:id="rId5"/>
  </p:sldMasterIdLst>
  <p:notesMasterIdLst>
    <p:notesMasterId r:id="rId35"/>
  </p:notesMasterIdLst>
  <p:handoutMasterIdLst>
    <p:handoutMasterId r:id="rId36"/>
  </p:handoutMasterIdLst>
  <p:sldIdLst>
    <p:sldId id="347" r:id="rId6"/>
    <p:sldId id="269" r:id="rId7"/>
    <p:sldId id="346" r:id="rId8"/>
    <p:sldId id="348" r:id="rId9"/>
    <p:sldId id="366" r:id="rId10"/>
    <p:sldId id="352" r:id="rId11"/>
    <p:sldId id="368" r:id="rId12"/>
    <p:sldId id="351" r:id="rId13"/>
    <p:sldId id="350" r:id="rId14"/>
    <p:sldId id="265" r:id="rId15"/>
    <p:sldId id="353" r:id="rId16"/>
    <p:sldId id="354" r:id="rId17"/>
    <p:sldId id="339" r:id="rId18"/>
    <p:sldId id="340" r:id="rId19"/>
    <p:sldId id="272" r:id="rId20"/>
    <p:sldId id="342" r:id="rId21"/>
    <p:sldId id="355" r:id="rId22"/>
    <p:sldId id="356" r:id="rId23"/>
    <p:sldId id="357" r:id="rId24"/>
    <p:sldId id="343" r:id="rId25"/>
    <p:sldId id="291" r:id="rId26"/>
    <p:sldId id="361" r:id="rId27"/>
    <p:sldId id="359" r:id="rId28"/>
    <p:sldId id="358" r:id="rId29"/>
    <p:sldId id="360" r:id="rId30"/>
    <p:sldId id="362" r:id="rId31"/>
    <p:sldId id="364" r:id="rId32"/>
    <p:sldId id="367" r:id="rId33"/>
    <p:sldId id="365" r:id="rId34"/>
  </p:sldIdLst>
  <p:sldSz cx="9144000" cy="6858000" type="screen4x3"/>
  <p:notesSz cx="6797675" cy="9926638"/>
  <p:defaultTextStyle>
    <a:defPPr>
      <a:defRPr lang="en-US"/>
    </a:defPPr>
    <a:lvl1pPr algn="l" rtl="0" eaLnBrk="0" fontAlgn="base" hangingPunct="0">
      <a:spcBef>
        <a:spcPct val="0"/>
      </a:spcBef>
      <a:spcAft>
        <a:spcPct val="0"/>
      </a:spcAft>
      <a:defRPr sz="2400" kern="1200">
        <a:solidFill>
          <a:schemeClr val="tx1"/>
        </a:solidFill>
        <a:latin typeface="Times" charset="0"/>
        <a:ea typeface="MS PGothic" pitchFamily="34" charset="-128"/>
        <a:cs typeface="+mn-cs"/>
      </a:defRPr>
    </a:lvl1pPr>
    <a:lvl2pPr marL="457200" algn="l" rtl="0" eaLnBrk="0" fontAlgn="base" hangingPunct="0">
      <a:spcBef>
        <a:spcPct val="0"/>
      </a:spcBef>
      <a:spcAft>
        <a:spcPct val="0"/>
      </a:spcAft>
      <a:defRPr sz="2400" kern="1200">
        <a:solidFill>
          <a:schemeClr val="tx1"/>
        </a:solidFill>
        <a:latin typeface="Times" charset="0"/>
        <a:ea typeface="MS PGothic" pitchFamily="34" charset="-128"/>
        <a:cs typeface="+mn-cs"/>
      </a:defRPr>
    </a:lvl2pPr>
    <a:lvl3pPr marL="914400" algn="l" rtl="0" eaLnBrk="0" fontAlgn="base" hangingPunct="0">
      <a:spcBef>
        <a:spcPct val="0"/>
      </a:spcBef>
      <a:spcAft>
        <a:spcPct val="0"/>
      </a:spcAft>
      <a:defRPr sz="2400" kern="1200">
        <a:solidFill>
          <a:schemeClr val="tx1"/>
        </a:solidFill>
        <a:latin typeface="Times" charset="0"/>
        <a:ea typeface="MS PGothic" pitchFamily="34" charset="-128"/>
        <a:cs typeface="+mn-cs"/>
      </a:defRPr>
    </a:lvl3pPr>
    <a:lvl4pPr marL="1371600" algn="l" rtl="0" eaLnBrk="0" fontAlgn="base" hangingPunct="0">
      <a:spcBef>
        <a:spcPct val="0"/>
      </a:spcBef>
      <a:spcAft>
        <a:spcPct val="0"/>
      </a:spcAft>
      <a:defRPr sz="2400" kern="1200">
        <a:solidFill>
          <a:schemeClr val="tx1"/>
        </a:solidFill>
        <a:latin typeface="Times" charset="0"/>
        <a:ea typeface="MS PGothic" pitchFamily="34" charset="-128"/>
        <a:cs typeface="+mn-cs"/>
      </a:defRPr>
    </a:lvl4pPr>
    <a:lvl5pPr marL="1828800" algn="l" rtl="0" eaLnBrk="0" fontAlgn="base" hangingPunct="0">
      <a:spcBef>
        <a:spcPct val="0"/>
      </a:spcBef>
      <a:spcAft>
        <a:spcPct val="0"/>
      </a:spcAft>
      <a:defRPr sz="2400" kern="1200">
        <a:solidFill>
          <a:schemeClr val="tx1"/>
        </a:solidFill>
        <a:latin typeface="Times" charset="0"/>
        <a:ea typeface="MS PGothic" pitchFamily="34" charset="-128"/>
        <a:cs typeface="+mn-cs"/>
      </a:defRPr>
    </a:lvl5pPr>
    <a:lvl6pPr marL="2286000" algn="l" defTabSz="914400" rtl="0" eaLnBrk="1" latinLnBrk="0" hangingPunct="1">
      <a:defRPr sz="2400" kern="1200">
        <a:solidFill>
          <a:schemeClr val="tx1"/>
        </a:solidFill>
        <a:latin typeface="Times" charset="0"/>
        <a:ea typeface="MS PGothic" pitchFamily="34" charset="-128"/>
        <a:cs typeface="+mn-cs"/>
      </a:defRPr>
    </a:lvl6pPr>
    <a:lvl7pPr marL="2743200" algn="l" defTabSz="914400" rtl="0" eaLnBrk="1" latinLnBrk="0" hangingPunct="1">
      <a:defRPr sz="2400" kern="1200">
        <a:solidFill>
          <a:schemeClr val="tx1"/>
        </a:solidFill>
        <a:latin typeface="Times" charset="0"/>
        <a:ea typeface="MS PGothic" pitchFamily="34" charset="-128"/>
        <a:cs typeface="+mn-cs"/>
      </a:defRPr>
    </a:lvl7pPr>
    <a:lvl8pPr marL="3200400" algn="l" defTabSz="914400" rtl="0" eaLnBrk="1" latinLnBrk="0" hangingPunct="1">
      <a:defRPr sz="2400" kern="1200">
        <a:solidFill>
          <a:schemeClr val="tx1"/>
        </a:solidFill>
        <a:latin typeface="Times" charset="0"/>
        <a:ea typeface="MS PGothic" pitchFamily="34" charset="-128"/>
        <a:cs typeface="+mn-cs"/>
      </a:defRPr>
    </a:lvl8pPr>
    <a:lvl9pPr marL="3657600" algn="l" defTabSz="914400" rtl="0" eaLnBrk="1" latinLnBrk="0" hangingPunct="1">
      <a:defRPr sz="2400" kern="1200">
        <a:solidFill>
          <a:schemeClr val="tx1"/>
        </a:solidFill>
        <a:latin typeface="Times" charset="0"/>
        <a:ea typeface="MS PGothic" pitchFamily="34" charset="-128"/>
        <a:cs typeface="+mn-cs"/>
      </a:defRPr>
    </a:lvl9pPr>
  </p:defaultTextStyle>
  <p:extLst>
    <p:ext uri="{521415D9-36F7-43E2-AB2F-B90AF26B5E84}">
      <p14:sectionLst xmlns:p14="http://schemas.microsoft.com/office/powerpoint/2010/main">
        <p14:section name="Default Section" id="{6A54D4A5-0F87-4A67-9754-26F7A6D86928}">
          <p14:sldIdLst>
            <p14:sldId id="347"/>
            <p14:sldId id="269"/>
            <p14:sldId id="346"/>
            <p14:sldId id="348"/>
            <p14:sldId id="366"/>
            <p14:sldId id="352"/>
            <p14:sldId id="368"/>
          </p14:sldIdLst>
        </p14:section>
        <p14:section name="Timeline" id="{2F37137A-9160-8F4B-9259-89EEEE8EC7A2}">
          <p14:sldIdLst>
            <p14:sldId id="351"/>
            <p14:sldId id="350"/>
          </p14:sldIdLst>
        </p14:section>
        <p14:section name="Stakeholders" id="{7FC60732-9DCA-DC4D-8376-D9A95CB07245}">
          <p14:sldIdLst>
            <p14:sldId id="265"/>
            <p14:sldId id="353"/>
          </p14:sldIdLst>
        </p14:section>
        <p14:section name="Logic Model" id="{E458B934-3577-B94F-BC72-A3645541B6D9}">
          <p14:sldIdLst>
            <p14:sldId id="354"/>
            <p14:sldId id="339"/>
            <p14:sldId id="340"/>
            <p14:sldId id="272"/>
            <p14:sldId id="342"/>
            <p14:sldId id="355"/>
            <p14:sldId id="356"/>
            <p14:sldId id="357"/>
          </p14:sldIdLst>
        </p14:section>
        <p14:section name="Evidence and Measurement" id="{6B45D864-44F1-4B43-91F3-CA169957FC99}">
          <p14:sldIdLst>
            <p14:sldId id="343"/>
            <p14:sldId id="291"/>
            <p14:sldId id="361"/>
            <p14:sldId id="359"/>
            <p14:sldId id="358"/>
            <p14:sldId id="360"/>
            <p14:sldId id="362"/>
            <p14:sldId id="364"/>
            <p14:sldId id="367"/>
            <p14:sldId id="365"/>
          </p14:sldIdLst>
        </p14:section>
      </p14:sectionLst>
    </p:ext>
    <p:ext uri="{EFAFB233-063F-42B5-8137-9DF3F51BA10A}">
      <p15:sldGuideLst xmlns:p15="http://schemas.microsoft.com/office/powerpoint/2012/main">
        <p15:guide id="1" orient="horz" pos="1616" userDrawn="1">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3CF45"/>
    <a:srgbClr val="0033A0"/>
    <a:srgbClr val="00205B"/>
    <a:srgbClr val="682560"/>
    <a:srgbClr val="8C4799"/>
    <a:srgbClr val="6A3460"/>
    <a:srgbClr val="7A9A01"/>
    <a:srgbClr val="CE0058"/>
    <a:srgbClr val="773141"/>
    <a:srgbClr val="5D4F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884" autoAdjust="0"/>
    <p:restoredTop sz="89660" autoAdjust="0"/>
  </p:normalViewPr>
  <p:slideViewPr>
    <p:cSldViewPr>
      <p:cViewPr varScale="1">
        <p:scale>
          <a:sx n="79" d="100"/>
          <a:sy n="79" d="100"/>
        </p:scale>
        <p:origin x="1238" y="62"/>
      </p:cViewPr>
      <p:guideLst>
        <p:guide orient="horz" pos="1616"/>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7806"/>
    </p:cViewPr>
  </p:sorterViewPr>
  <p:notesViewPr>
    <p:cSldViewPr>
      <p:cViewPr varScale="1">
        <p:scale>
          <a:sx n="57" d="100"/>
          <a:sy n="57" d="100"/>
        </p:scale>
        <p:origin x="2832" y="72"/>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theme" Target="theme/theme1.xml"/><Relationship Id="rId21" Type="http://schemas.openxmlformats.org/officeDocument/2006/relationships/slide" Target="slides/slide16.xml"/><Relationship Id="rId34" Type="http://schemas.openxmlformats.org/officeDocument/2006/relationships/slide" Target="slides/slide29.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notesMaster" Target="notesMasters/notesMaster1.xml"/><Relationship Id="rId8" Type="http://schemas.openxmlformats.org/officeDocument/2006/relationships/slide" Target="slides/slide3.xml"/><Relationship Id="rId3" Type="http://schemas.openxmlformats.org/officeDocument/2006/relationships/customXml" Target="../customXml/item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a:defRPr sz="1200">
                <a:ea typeface="ＭＳ Ｐゴシック" charset="0"/>
              </a:defRPr>
            </a:lvl1pPr>
          </a:lstStyle>
          <a:p>
            <a:pPr>
              <a:defRPr/>
            </a:pPr>
            <a:endParaRPr lang="en-US"/>
          </a:p>
        </p:txBody>
      </p:sp>
      <p:sp>
        <p:nvSpPr>
          <p:cNvPr id="5123" name="Rectangle 3"/>
          <p:cNvSpPr>
            <a:spLocks noGrp="1" noChangeArrowheads="1"/>
          </p:cNvSpPr>
          <p:nvPr>
            <p:ph type="dt" sz="quarter" idx="1"/>
          </p:nvPr>
        </p:nvSpPr>
        <p:spPr bwMode="auto">
          <a:xfrm>
            <a:off x="3852016"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algn="r">
              <a:defRPr sz="1200">
                <a:ea typeface="ＭＳ Ｐゴシック" charset="0"/>
              </a:defRPr>
            </a:lvl1pPr>
          </a:lstStyle>
          <a:p>
            <a:pPr>
              <a:defRPr/>
            </a:pPr>
            <a:endParaRPr lang="en-US"/>
          </a:p>
        </p:txBody>
      </p:sp>
      <p:sp>
        <p:nvSpPr>
          <p:cNvPr id="5124" name="Rectangle 4"/>
          <p:cNvSpPr>
            <a:spLocks noGrp="1" noChangeArrowheads="1"/>
          </p:cNvSpPr>
          <p:nvPr>
            <p:ph type="ftr" sz="quarter" idx="2"/>
          </p:nvPr>
        </p:nvSpPr>
        <p:spPr bwMode="auto">
          <a:xfrm>
            <a:off x="0" y="9430306"/>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b" anchorCtr="0" compatLnSpc="1">
            <a:prstTxWarp prst="textNoShape">
              <a:avLst/>
            </a:prstTxWarp>
          </a:bodyPr>
          <a:lstStyle>
            <a:lvl1pPr>
              <a:defRPr sz="1200">
                <a:ea typeface="ＭＳ Ｐゴシック" charset="0"/>
              </a:defRPr>
            </a:lvl1pPr>
          </a:lstStyle>
          <a:p>
            <a:pPr>
              <a:defRPr/>
            </a:pPr>
            <a:endParaRPr lang="en-US"/>
          </a:p>
        </p:txBody>
      </p:sp>
      <p:sp>
        <p:nvSpPr>
          <p:cNvPr id="5125" name="Rectangle 5"/>
          <p:cNvSpPr>
            <a:spLocks noGrp="1" noChangeArrowheads="1"/>
          </p:cNvSpPr>
          <p:nvPr>
            <p:ph type="sldNum" sz="quarter" idx="3"/>
          </p:nvPr>
        </p:nvSpPr>
        <p:spPr bwMode="auto">
          <a:xfrm>
            <a:off x="3852016" y="9430306"/>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CA76C424-72E7-44F4-AEE2-E8C0645FEBC6}" type="slidenum">
              <a:rPr lang="en-US"/>
              <a:pPr>
                <a:defRPr/>
              </a:pPr>
              <a:t>‹#›</a:t>
            </a:fld>
            <a:endParaRPr lang="en-US"/>
          </a:p>
        </p:txBody>
      </p:sp>
    </p:spTree>
    <p:extLst>
      <p:ext uri="{BB962C8B-B14F-4D97-AF65-F5344CB8AC3E}">
        <p14:creationId xmlns:p14="http://schemas.microsoft.com/office/powerpoint/2010/main" val="308148859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386" name="Rectangle 2"/>
          <p:cNvSpPr>
            <a:spLocks noGrp="1" noChangeArrowheads="1"/>
          </p:cNvSpPr>
          <p:nvPr>
            <p:ph type="hdr" sz="quarter"/>
          </p:nvPr>
        </p:nvSpPr>
        <p:spPr bwMode="auto">
          <a:xfrm>
            <a:off x="0"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a:defRPr sz="1200">
                <a:ea typeface="ＭＳ Ｐゴシック" charset="0"/>
              </a:defRPr>
            </a:lvl1pPr>
          </a:lstStyle>
          <a:p>
            <a:pPr>
              <a:defRPr/>
            </a:pPr>
            <a:endParaRPr lang="en-US"/>
          </a:p>
        </p:txBody>
      </p:sp>
      <p:sp>
        <p:nvSpPr>
          <p:cNvPr id="16387" name="Rectangle 3"/>
          <p:cNvSpPr>
            <a:spLocks noGrp="1" noChangeArrowheads="1"/>
          </p:cNvSpPr>
          <p:nvPr>
            <p:ph type="dt" idx="1"/>
          </p:nvPr>
        </p:nvSpPr>
        <p:spPr bwMode="auto">
          <a:xfrm>
            <a:off x="3852016" y="0"/>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lvl1pPr algn="r">
              <a:defRPr sz="1200">
                <a:ea typeface="ＭＳ Ｐゴシック" charset="0"/>
              </a:defRPr>
            </a:lvl1pPr>
          </a:lstStyle>
          <a:p>
            <a:pPr>
              <a:defRPr/>
            </a:pPr>
            <a:endParaRPr lang="en-US"/>
          </a:p>
        </p:txBody>
      </p:sp>
      <p:sp>
        <p:nvSpPr>
          <p:cNvPr id="16388"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16389" name="Rectangle 5"/>
          <p:cNvSpPr>
            <a:spLocks noGrp="1" noChangeArrowheads="1"/>
          </p:cNvSpPr>
          <p:nvPr>
            <p:ph type="body" sz="quarter" idx="3"/>
          </p:nvPr>
        </p:nvSpPr>
        <p:spPr bwMode="auto">
          <a:xfrm>
            <a:off x="906357" y="4715153"/>
            <a:ext cx="4984962" cy="44669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6390" name="Rectangle 6"/>
          <p:cNvSpPr>
            <a:spLocks noGrp="1" noChangeArrowheads="1"/>
          </p:cNvSpPr>
          <p:nvPr>
            <p:ph type="ftr" sz="quarter" idx="4"/>
          </p:nvPr>
        </p:nvSpPr>
        <p:spPr bwMode="auto">
          <a:xfrm>
            <a:off x="0" y="9430306"/>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b" anchorCtr="0" compatLnSpc="1">
            <a:prstTxWarp prst="textNoShape">
              <a:avLst/>
            </a:prstTxWarp>
          </a:bodyPr>
          <a:lstStyle>
            <a:lvl1pPr>
              <a:defRPr sz="1200">
                <a:ea typeface="ＭＳ Ｐゴシック" charset="0"/>
              </a:defRPr>
            </a:lvl1pPr>
          </a:lstStyle>
          <a:p>
            <a:pPr>
              <a:defRPr/>
            </a:pPr>
            <a:endParaRPr lang="en-US"/>
          </a:p>
        </p:txBody>
      </p:sp>
      <p:sp>
        <p:nvSpPr>
          <p:cNvPr id="16391" name="Rectangle 7"/>
          <p:cNvSpPr>
            <a:spLocks noGrp="1" noChangeArrowheads="1"/>
          </p:cNvSpPr>
          <p:nvPr>
            <p:ph type="sldNum" sz="quarter" idx="5"/>
          </p:nvPr>
        </p:nvSpPr>
        <p:spPr bwMode="auto">
          <a:xfrm>
            <a:off x="3852016" y="9430306"/>
            <a:ext cx="2945659" cy="496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86DD214E-EFA1-4449-A914-56417C3A9286}" type="slidenum">
              <a:rPr lang="en-US"/>
              <a:pPr>
                <a:defRPr/>
              </a:pPr>
              <a:t>‹#›</a:t>
            </a:fld>
            <a:endParaRPr lang="en-US"/>
          </a:p>
        </p:txBody>
      </p:sp>
    </p:spTree>
    <p:extLst>
      <p:ext uri="{BB962C8B-B14F-4D97-AF65-F5344CB8AC3E}">
        <p14:creationId xmlns:p14="http://schemas.microsoft.com/office/powerpoint/2010/main" val="48233709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charset="0"/>
        <a:ea typeface="MS PGothic" pitchFamily="34" charset="-128"/>
        <a:cs typeface="+mn-cs"/>
      </a:defRPr>
    </a:lvl1pPr>
    <a:lvl2pPr marL="457200" algn="l" rtl="0" eaLnBrk="0" fontAlgn="base" hangingPunct="0">
      <a:spcBef>
        <a:spcPct val="30000"/>
      </a:spcBef>
      <a:spcAft>
        <a:spcPct val="0"/>
      </a:spcAft>
      <a:defRPr sz="1200" kern="1200">
        <a:solidFill>
          <a:schemeClr val="tx1"/>
        </a:solidFill>
        <a:latin typeface="Times" charset="0"/>
        <a:ea typeface="MS PGothic" pitchFamily="34" charset="-128"/>
        <a:cs typeface="+mn-cs"/>
      </a:defRPr>
    </a:lvl2pPr>
    <a:lvl3pPr marL="914400" algn="l" rtl="0" eaLnBrk="0" fontAlgn="base" hangingPunct="0">
      <a:spcBef>
        <a:spcPct val="30000"/>
      </a:spcBef>
      <a:spcAft>
        <a:spcPct val="0"/>
      </a:spcAft>
      <a:defRPr sz="1200" kern="1200">
        <a:solidFill>
          <a:schemeClr val="tx1"/>
        </a:solidFill>
        <a:latin typeface="Times" charset="0"/>
        <a:ea typeface="MS PGothic" pitchFamily="34" charset="-128"/>
        <a:cs typeface="+mn-cs"/>
      </a:defRPr>
    </a:lvl3pPr>
    <a:lvl4pPr marL="1371600" algn="l" rtl="0" eaLnBrk="0" fontAlgn="base" hangingPunct="0">
      <a:spcBef>
        <a:spcPct val="30000"/>
      </a:spcBef>
      <a:spcAft>
        <a:spcPct val="0"/>
      </a:spcAft>
      <a:defRPr sz="1200" kern="1200">
        <a:solidFill>
          <a:schemeClr val="tx1"/>
        </a:solidFill>
        <a:latin typeface="Times" charset="0"/>
        <a:ea typeface="MS PGothic" pitchFamily="34" charset="-128"/>
        <a:cs typeface="+mn-cs"/>
      </a:defRPr>
    </a:lvl4pPr>
    <a:lvl5pPr marL="1828800" algn="l" rtl="0" eaLnBrk="0" fontAlgn="base" hangingPunct="0">
      <a:spcBef>
        <a:spcPct val="30000"/>
      </a:spcBef>
      <a:spcAft>
        <a:spcPct val="0"/>
      </a:spcAft>
      <a:defRPr sz="1200" kern="1200">
        <a:solidFill>
          <a:schemeClr val="tx1"/>
        </a:solidFill>
        <a:latin typeface="Times" charset="0"/>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86DD214E-EFA1-4449-A914-56417C3A9286}" type="slidenum">
              <a:rPr lang="en-US" smtClean="0"/>
              <a:pPr>
                <a:defRPr/>
              </a:pPr>
              <a:t>2</a:t>
            </a:fld>
            <a:endParaRPr lang="en-US"/>
          </a:p>
        </p:txBody>
      </p:sp>
    </p:spTree>
    <p:extLst>
      <p:ext uri="{BB962C8B-B14F-4D97-AF65-F5344CB8AC3E}">
        <p14:creationId xmlns:p14="http://schemas.microsoft.com/office/powerpoint/2010/main" val="285469620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86DD214E-EFA1-4449-A914-56417C3A9286}" type="slidenum">
              <a:rPr lang="en-US" smtClean="0"/>
              <a:pPr>
                <a:defRPr/>
              </a:pPr>
              <a:t>18</a:t>
            </a:fld>
            <a:endParaRPr lang="en-US"/>
          </a:p>
        </p:txBody>
      </p:sp>
    </p:spTree>
    <p:extLst>
      <p:ext uri="{BB962C8B-B14F-4D97-AF65-F5344CB8AC3E}">
        <p14:creationId xmlns:p14="http://schemas.microsoft.com/office/powerpoint/2010/main" val="18571577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86DD214E-EFA1-4449-A914-56417C3A9286}" type="slidenum">
              <a:rPr lang="en-US" smtClean="0"/>
              <a:pPr>
                <a:defRPr/>
              </a:pPr>
              <a:t>20</a:t>
            </a:fld>
            <a:endParaRPr lang="en-US"/>
          </a:p>
        </p:txBody>
      </p:sp>
    </p:spTree>
    <p:extLst>
      <p:ext uri="{BB962C8B-B14F-4D97-AF65-F5344CB8AC3E}">
        <p14:creationId xmlns:p14="http://schemas.microsoft.com/office/powerpoint/2010/main" val="306417590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736AD4-A3D7-4607-BDF9-62720767FBF4}"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762396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736AD4-A3D7-4607-BDF9-62720767FBF4}"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2408725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86DD214E-EFA1-4449-A914-56417C3A9286}" type="slidenum">
              <a:rPr lang="en-US" smtClean="0"/>
              <a:pPr>
                <a:defRPr/>
              </a:pPr>
              <a:t>23</a:t>
            </a:fld>
            <a:endParaRPr lang="en-US"/>
          </a:p>
        </p:txBody>
      </p:sp>
    </p:spTree>
    <p:extLst>
      <p:ext uri="{BB962C8B-B14F-4D97-AF65-F5344CB8AC3E}">
        <p14:creationId xmlns:p14="http://schemas.microsoft.com/office/powerpoint/2010/main" val="85991832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736AD4-A3D7-4607-BDF9-62720767FBF4}"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6499293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86DD214E-EFA1-4449-A914-56417C3A9286}" type="slidenum">
              <a:rPr lang="en-US" smtClean="0"/>
              <a:pPr>
                <a:defRPr/>
              </a:pPr>
              <a:t>25</a:t>
            </a:fld>
            <a:endParaRPr lang="en-US"/>
          </a:p>
        </p:txBody>
      </p:sp>
    </p:spTree>
    <p:extLst>
      <p:ext uri="{BB962C8B-B14F-4D97-AF65-F5344CB8AC3E}">
        <p14:creationId xmlns:p14="http://schemas.microsoft.com/office/powerpoint/2010/main" val="13579449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86DD214E-EFA1-4449-A914-56417C3A9286}" type="slidenum">
              <a:rPr lang="en-US" smtClean="0"/>
              <a:pPr>
                <a:defRPr/>
              </a:pPr>
              <a:t>26</a:t>
            </a:fld>
            <a:endParaRPr lang="en-US"/>
          </a:p>
        </p:txBody>
      </p:sp>
    </p:spTree>
    <p:extLst>
      <p:ext uri="{BB962C8B-B14F-4D97-AF65-F5344CB8AC3E}">
        <p14:creationId xmlns:p14="http://schemas.microsoft.com/office/powerpoint/2010/main" val="382407583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86DD214E-EFA1-4449-A914-56417C3A9286}" type="slidenum">
              <a:rPr lang="en-US" smtClean="0"/>
              <a:pPr>
                <a:defRPr/>
              </a:pPr>
              <a:t>27</a:t>
            </a:fld>
            <a:endParaRPr lang="en-US"/>
          </a:p>
        </p:txBody>
      </p:sp>
    </p:spTree>
    <p:extLst>
      <p:ext uri="{BB962C8B-B14F-4D97-AF65-F5344CB8AC3E}">
        <p14:creationId xmlns:p14="http://schemas.microsoft.com/office/powerpoint/2010/main" val="371785177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A0736AD4-A3D7-4607-BDF9-62720767FBF4}"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776487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86DD214E-EFA1-4449-A914-56417C3A9286}" type="slidenum">
              <a:rPr lang="en-US" smtClean="0"/>
              <a:pPr>
                <a:defRPr/>
              </a:pPr>
              <a:t>8</a:t>
            </a:fld>
            <a:endParaRPr lang="en-US"/>
          </a:p>
        </p:txBody>
      </p:sp>
    </p:spTree>
    <p:extLst>
      <p:ext uri="{BB962C8B-B14F-4D97-AF65-F5344CB8AC3E}">
        <p14:creationId xmlns:p14="http://schemas.microsoft.com/office/powerpoint/2010/main" val="13772999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86DD214E-EFA1-4449-A914-56417C3A9286}" type="slidenum">
              <a:rPr lang="en-US" smtClean="0"/>
              <a:pPr>
                <a:defRPr/>
              </a:pPr>
              <a:t>9</a:t>
            </a:fld>
            <a:endParaRPr lang="en-US"/>
          </a:p>
        </p:txBody>
      </p:sp>
    </p:spTree>
    <p:extLst>
      <p:ext uri="{BB962C8B-B14F-4D97-AF65-F5344CB8AC3E}">
        <p14:creationId xmlns:p14="http://schemas.microsoft.com/office/powerpoint/2010/main" val="290530907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86DD214E-EFA1-4449-A914-56417C3A9286}" type="slidenum">
              <a:rPr lang="en-US" smtClean="0"/>
              <a:pPr>
                <a:defRPr/>
              </a:pPr>
              <a:t>10</a:t>
            </a:fld>
            <a:endParaRPr lang="en-US"/>
          </a:p>
        </p:txBody>
      </p:sp>
    </p:spTree>
    <p:extLst>
      <p:ext uri="{BB962C8B-B14F-4D97-AF65-F5344CB8AC3E}">
        <p14:creationId xmlns:p14="http://schemas.microsoft.com/office/powerpoint/2010/main" val="27991442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86DD214E-EFA1-4449-A914-56417C3A9286}" type="slidenum">
              <a:rPr lang="en-US" smtClean="0"/>
              <a:pPr>
                <a:defRPr/>
              </a:pPr>
              <a:t>11</a:t>
            </a:fld>
            <a:endParaRPr lang="en-US"/>
          </a:p>
        </p:txBody>
      </p:sp>
    </p:spTree>
    <p:extLst>
      <p:ext uri="{BB962C8B-B14F-4D97-AF65-F5344CB8AC3E}">
        <p14:creationId xmlns:p14="http://schemas.microsoft.com/office/powerpoint/2010/main" val="40404872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86DD214E-EFA1-4449-A914-56417C3A9286}" type="slidenum">
              <a:rPr lang="en-US" smtClean="0"/>
              <a:pPr>
                <a:defRPr/>
              </a:pPr>
              <a:t>13</a:t>
            </a:fld>
            <a:endParaRPr lang="en-US"/>
          </a:p>
        </p:txBody>
      </p:sp>
    </p:spTree>
    <p:extLst>
      <p:ext uri="{BB962C8B-B14F-4D97-AF65-F5344CB8AC3E}">
        <p14:creationId xmlns:p14="http://schemas.microsoft.com/office/powerpoint/2010/main" val="6602931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86DD214E-EFA1-4449-A914-56417C3A9286}" type="slidenum">
              <a:rPr lang="en-US" smtClean="0"/>
              <a:pPr>
                <a:defRPr/>
              </a:pPr>
              <a:t>14</a:t>
            </a:fld>
            <a:endParaRPr lang="en-US"/>
          </a:p>
        </p:txBody>
      </p:sp>
    </p:spTree>
    <p:extLst>
      <p:ext uri="{BB962C8B-B14F-4D97-AF65-F5344CB8AC3E}">
        <p14:creationId xmlns:p14="http://schemas.microsoft.com/office/powerpoint/2010/main" val="265801151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86DD214E-EFA1-4449-A914-56417C3A9286}" type="slidenum">
              <a:rPr lang="en-US" smtClean="0"/>
              <a:pPr>
                <a:defRPr/>
              </a:pPr>
              <a:t>15</a:t>
            </a:fld>
            <a:endParaRPr lang="en-US"/>
          </a:p>
        </p:txBody>
      </p:sp>
    </p:spTree>
    <p:extLst>
      <p:ext uri="{BB962C8B-B14F-4D97-AF65-F5344CB8AC3E}">
        <p14:creationId xmlns:p14="http://schemas.microsoft.com/office/powerpoint/2010/main" val="39553393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a:defRPr/>
            </a:pPr>
            <a:fld id="{86DD214E-EFA1-4449-A914-56417C3A9286}" type="slidenum">
              <a:rPr lang="en-US" smtClean="0"/>
              <a:pPr>
                <a:defRPr/>
              </a:pPr>
              <a:t>16</a:t>
            </a:fld>
            <a:endParaRPr lang="en-US"/>
          </a:p>
        </p:txBody>
      </p:sp>
    </p:spTree>
    <p:extLst>
      <p:ext uri="{BB962C8B-B14F-4D97-AF65-F5344CB8AC3E}">
        <p14:creationId xmlns:p14="http://schemas.microsoft.com/office/powerpoint/2010/main" val="28136410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rgbClr val="682560"/>
        </a:solidFill>
        <a:effectLst/>
      </p:bgPr>
    </p:bg>
    <p:spTree>
      <p:nvGrpSpPr>
        <p:cNvPr id="1" name=""/>
        <p:cNvGrpSpPr/>
        <p:nvPr/>
      </p:nvGrpSpPr>
      <p:grpSpPr>
        <a:xfrm>
          <a:off x="0" y="0"/>
          <a:ext cx="0" cy="0"/>
          <a:chOff x="0" y="0"/>
          <a:chExt cx="0" cy="0"/>
        </a:xfrm>
      </p:grpSpPr>
      <p:sp>
        <p:nvSpPr>
          <p:cNvPr id="7171" name="Rectangle 3"/>
          <p:cNvSpPr>
            <a:spLocks noGrp="1" noChangeArrowheads="1"/>
          </p:cNvSpPr>
          <p:nvPr>
            <p:ph type="ctrTitle" hasCustomPrompt="1"/>
          </p:nvPr>
        </p:nvSpPr>
        <p:spPr>
          <a:xfrm>
            <a:off x="467544" y="1752600"/>
            <a:ext cx="8208144" cy="1388368"/>
          </a:xfrm>
          <a:prstGeom prst="rect">
            <a:avLst/>
          </a:prstGeom>
        </p:spPr>
        <p:txBody>
          <a:bodyPr/>
          <a:lstStyle>
            <a:lvl1pPr>
              <a:defRPr sz="4400" b="1" baseline="0">
                <a:solidFill>
                  <a:schemeClr val="tx1"/>
                </a:solidFill>
                <a:latin typeface="Arial Bold" panose="020B0704020202020204" pitchFamily="34" charset="0"/>
                <a:cs typeface="Arial Bold" panose="020B0704020202020204" pitchFamily="34" charset="0"/>
              </a:defRPr>
            </a:lvl1pPr>
          </a:lstStyle>
          <a:p>
            <a:pPr lvl="0"/>
            <a:r>
              <a:rPr lang="en-US" noProof="0" dirty="0"/>
              <a:t>Click to add title</a:t>
            </a:r>
          </a:p>
        </p:txBody>
      </p:sp>
      <p:sp>
        <p:nvSpPr>
          <p:cNvPr id="7172" name="Rectangle 4"/>
          <p:cNvSpPr>
            <a:spLocks noGrp="1" noChangeArrowheads="1"/>
          </p:cNvSpPr>
          <p:nvPr>
            <p:ph type="subTitle" idx="1" hasCustomPrompt="1"/>
          </p:nvPr>
        </p:nvSpPr>
        <p:spPr>
          <a:xfrm>
            <a:off x="467544" y="1303784"/>
            <a:ext cx="8208144" cy="448816"/>
          </a:xfrm>
          <a:prstGeom prst="rect">
            <a:avLst/>
          </a:prstGeom>
        </p:spPr>
        <p:txBody>
          <a:bodyPr/>
          <a:lstStyle>
            <a:lvl1pPr marL="0" indent="0">
              <a:buFontTx/>
              <a:buNone/>
              <a:defRPr sz="2000" b="0">
                <a:solidFill>
                  <a:schemeClr val="tx1"/>
                </a:solidFill>
                <a:latin typeface="+mn-lt"/>
                <a:cs typeface="Arial Bold" panose="020B0704020202020204" pitchFamily="34" charset="0"/>
              </a:defRPr>
            </a:lvl1pPr>
          </a:lstStyle>
          <a:p>
            <a:pPr lvl="0"/>
            <a:r>
              <a:rPr lang="en-US" noProof="0" dirty="0"/>
              <a:t>Click to add Service / Team</a:t>
            </a:r>
          </a:p>
        </p:txBody>
      </p:sp>
      <p:sp>
        <p:nvSpPr>
          <p:cNvPr id="7" name="Text Placeholder 6"/>
          <p:cNvSpPr>
            <a:spLocks noGrp="1"/>
          </p:cNvSpPr>
          <p:nvPr>
            <p:ph type="body" sz="quarter" idx="11" hasCustomPrompt="1"/>
          </p:nvPr>
        </p:nvSpPr>
        <p:spPr>
          <a:xfrm>
            <a:off x="467544" y="3593070"/>
            <a:ext cx="8208144" cy="1708138"/>
          </a:xfrm>
          <a:prstGeom prst="rect">
            <a:avLst/>
          </a:prstGeom>
        </p:spPr>
        <p:txBody>
          <a:bodyPr/>
          <a:lstStyle>
            <a:lvl1pPr marL="0" indent="0">
              <a:buNone/>
              <a:defRPr sz="1800" baseline="0">
                <a:solidFill>
                  <a:schemeClr val="tx1"/>
                </a:solidFill>
              </a:defRPr>
            </a:lvl1pPr>
          </a:lstStyle>
          <a:p>
            <a:pPr lvl="0"/>
            <a:r>
              <a:rPr lang="en-GB" dirty="0"/>
              <a:t>You can change a slide’s background colour, but always remember to consider accessibility!</a:t>
            </a:r>
          </a:p>
        </p:txBody>
      </p:sp>
      <p:pic>
        <p:nvPicPr>
          <p:cNvPr id="8" name="Picture 7" descr="ECC_Primary_Logo_White.eps"/>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524328" y="5949280"/>
            <a:ext cx="1169369" cy="568882"/>
          </a:xfrm>
          <a:prstGeom prst="rect">
            <a:avLst/>
          </a:prstGeom>
        </p:spPr>
      </p:pic>
    </p:spTree>
    <p:extLst>
      <p:ext uri="{BB962C8B-B14F-4D97-AF65-F5344CB8AC3E}">
        <p14:creationId xmlns:p14="http://schemas.microsoft.com/office/powerpoint/2010/main" val="1274250663"/>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5/27/2021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extLst>
      <p:ext uri="{BB962C8B-B14F-4D97-AF65-F5344CB8AC3E}">
        <p14:creationId xmlns:p14="http://schemas.microsoft.com/office/powerpoint/2010/main" val="34795863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200150" y="2386744"/>
            <a:ext cx="6743700" cy="1645920"/>
          </a:xfrm>
          <a:solidFill>
            <a:srgbClr val="FFFFFF"/>
          </a:solidFill>
          <a:ln w="38100">
            <a:solidFill>
              <a:srgbClr val="404040"/>
            </a:solidFill>
          </a:ln>
        </p:spPr>
        <p:txBody>
          <a:bodyPr lIns="274320" rIns="274320" anchor="ctr" anchorCtr="1">
            <a:normAutofit/>
          </a:bodyPr>
          <a:lstStyle>
            <a:lvl1pPr>
              <a:defRPr sz="285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021396" y="4352465"/>
            <a:ext cx="5101209" cy="1265082"/>
          </a:xfrm>
        </p:spPr>
        <p:txBody>
          <a:bodyPr anchor="t" anchorCtr="1">
            <a:normAutofit/>
          </a:bodyPr>
          <a:lstStyle>
            <a:lvl1pPr marL="0" indent="0">
              <a:buNone/>
              <a:defRPr sz="15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5/27/2021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extLst>
      <p:ext uri="{BB962C8B-B14F-4D97-AF65-F5344CB8AC3E}">
        <p14:creationId xmlns:p14="http://schemas.microsoft.com/office/powerpoint/2010/main" val="3453376591"/>
      </p:ext>
    </p:extLst>
  </p:cSld>
  <p:clrMapOvr>
    <a:overrideClrMapping bg1="dk1" tx1="lt1" bg2="dk2" tx2="lt2" accent1="accent1" accent2="accent2" accent3="accent3" accent4="accent4" accent5="accent5" accent6="accent6" hlink="hlink" folHlink="folHlink"/>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98227" y="2638044"/>
            <a:ext cx="3592036" cy="310198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753737" y="2638044"/>
            <a:ext cx="3589775" cy="310198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8" name="Date Placeholder 7"/>
          <p:cNvSpPr>
            <a:spLocks noGrp="1"/>
          </p:cNvSpPr>
          <p:nvPr>
            <p:ph type="dt" sz="half" idx="10"/>
          </p:nvPr>
        </p:nvSpPr>
        <p:spPr/>
        <p:txBody>
          <a:bodyPr/>
          <a:lstStyle/>
          <a:p>
            <a:fld id="{AB134690-1557-4C89-A502-4959FE7FAD70}" type="datetimeFigureOut">
              <a:rPr lang="en-US" dirty="0"/>
              <a:t>5/27/2021</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extLst>
      <p:ext uri="{BB962C8B-B14F-4D97-AF65-F5344CB8AC3E}">
        <p14:creationId xmlns:p14="http://schemas.microsoft.com/office/powerpoint/2010/main" val="8081644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992902" y="2313434"/>
            <a:ext cx="3202686" cy="704087"/>
          </a:xfrm>
        </p:spPr>
        <p:txBody>
          <a:bodyPr anchor="b" anchorCtr="1">
            <a:normAutofit/>
          </a:bodyPr>
          <a:lstStyle>
            <a:lvl1pPr marL="0" indent="0" algn="ctr">
              <a:buNone/>
              <a:defRPr sz="1425" b="0" cap="all" spc="75" baseline="0">
                <a:solidFill>
                  <a:schemeClr val="accent2">
                    <a:lumMod val="75000"/>
                  </a:schemeClr>
                </a:solidFill>
              </a:defRPr>
            </a:lvl1pPr>
            <a:lvl2pPr marL="342900" indent="0">
              <a:buNone/>
              <a:defRPr sz="1425"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4" name="Content Placeholder 3"/>
          <p:cNvSpPr>
            <a:spLocks noGrp="1"/>
          </p:cNvSpPr>
          <p:nvPr>
            <p:ph sz="half" idx="2"/>
          </p:nvPr>
        </p:nvSpPr>
        <p:spPr>
          <a:xfrm>
            <a:off x="798226" y="3143250"/>
            <a:ext cx="3592037" cy="259677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4753737" y="3143250"/>
            <a:ext cx="3589775" cy="2596776"/>
          </a:xfrm>
        </p:spPr>
        <p:txBody>
          <a:bodyPr/>
          <a:lstStyle>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4947281" y="2313434"/>
            <a:ext cx="3202686" cy="704087"/>
          </a:xfrm>
        </p:spPr>
        <p:txBody>
          <a:bodyPr anchor="b" anchorCtr="1">
            <a:normAutofit/>
          </a:bodyPr>
          <a:lstStyle>
            <a:lvl1pPr marL="0" indent="0" algn="ctr">
              <a:buNone/>
              <a:defRPr sz="1425" b="0" cap="all" spc="75" baseline="0">
                <a:solidFill>
                  <a:schemeClr val="accent2">
                    <a:lumMod val="75000"/>
                  </a:schemeClr>
                </a:solidFill>
              </a:defRPr>
            </a:lvl1pPr>
            <a:lvl2pPr marL="342900" indent="0">
              <a:buNone/>
              <a:defRPr sz="1425"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5/27/2021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25673998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5/27/2021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extLst>
      <p:ext uri="{BB962C8B-B14F-4D97-AF65-F5344CB8AC3E}">
        <p14:creationId xmlns:p14="http://schemas.microsoft.com/office/powerpoint/2010/main" val="22626538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5/27/2021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extLst>
      <p:ext uri="{BB962C8B-B14F-4D97-AF65-F5344CB8AC3E}">
        <p14:creationId xmlns:p14="http://schemas.microsoft.com/office/powerpoint/2010/main" val="424043962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457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603504" y="2243829"/>
            <a:ext cx="3364992" cy="1141497"/>
          </a:xfrm>
          <a:solidFill>
            <a:srgbClr val="FFFFFF"/>
          </a:solidFill>
          <a:ln>
            <a:solidFill>
              <a:srgbClr val="404040"/>
            </a:solidFill>
          </a:ln>
        </p:spPr>
        <p:txBody>
          <a:bodyPr anchor="ctr" anchorCtr="1">
            <a:normAutofit/>
          </a:bodyPr>
          <a:lstStyle>
            <a:lvl1pPr>
              <a:defRPr sz="165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5052060" y="804672"/>
            <a:ext cx="3611880" cy="5248656"/>
          </a:xfrm>
        </p:spPr>
        <p:txBody>
          <a:bodyPr>
            <a:normAutofit/>
          </a:bodyPr>
          <a:lstStyle>
            <a:lvl1pPr>
              <a:defRPr sz="1425">
                <a:solidFill>
                  <a:schemeClr val="tx1"/>
                </a:solidFill>
              </a:defRPr>
            </a:lvl1pPr>
            <a:lvl2pPr>
              <a:defRPr sz="1200">
                <a:solidFill>
                  <a:schemeClr val="tx1"/>
                </a:solidFill>
              </a:defRPr>
            </a:lvl2pPr>
            <a:lvl3pPr>
              <a:defRPr sz="1200">
                <a:solidFill>
                  <a:schemeClr val="tx1"/>
                </a:solidFill>
              </a:defRPr>
            </a:lvl3pPr>
            <a:lvl4pPr>
              <a:defRPr sz="1200">
                <a:solidFill>
                  <a:schemeClr val="tx1"/>
                </a:solidFill>
              </a:defRPr>
            </a:lvl4pPr>
            <a:lvl5pPr>
              <a:defRPr sz="1200">
                <a:solidFill>
                  <a:schemeClr val="tx1"/>
                </a:solidFill>
              </a:defRPr>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6676" y="3549918"/>
            <a:ext cx="2846070" cy="2194036"/>
          </a:xfrm>
        </p:spPr>
        <p:txBody>
          <a:bodyPr anchor="t" anchorCtr="1">
            <a:normAutofit/>
          </a:bodyPr>
          <a:lstStyle>
            <a:lvl1pPr marL="0" indent="0" algn="ctr">
              <a:buNone/>
              <a:defRPr sz="1125">
                <a:solidFill>
                  <a:srgbClr val="FFFFFF"/>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5/27/2021</a:t>
            </a:fld>
            <a:endParaRPr lang="en-US" dirty="0"/>
          </a:p>
        </p:txBody>
      </p:sp>
      <p:sp>
        <p:nvSpPr>
          <p:cNvPr id="10" name="Footer Placeholder 9"/>
          <p:cNvSpPr>
            <a:spLocks noGrp="1"/>
          </p:cNvSpPr>
          <p:nvPr>
            <p:ph type="ftr" sz="quarter" idx="11"/>
          </p:nvPr>
        </p:nvSpPr>
        <p:spPr>
          <a:xfrm>
            <a:off x="603504" y="6236208"/>
            <a:ext cx="3843598"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extLst>
      <p:ext uri="{BB962C8B-B14F-4D97-AF65-F5344CB8AC3E}">
        <p14:creationId xmlns:p14="http://schemas.microsoft.com/office/powerpoint/2010/main" val="309094938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1" y="0"/>
            <a:ext cx="4571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606392" y="2243828"/>
            <a:ext cx="3371249" cy="1134640"/>
          </a:xfrm>
          <a:solidFill>
            <a:srgbClr val="FFFFFF"/>
          </a:solidFill>
          <a:ln>
            <a:solidFill>
              <a:srgbClr val="404040"/>
            </a:solidFill>
          </a:ln>
        </p:spPr>
        <p:txBody>
          <a:bodyPr anchor="ctr" anchorCtr="1">
            <a:noAutofit/>
          </a:bodyPr>
          <a:lstStyle>
            <a:lvl1pPr>
              <a:defRPr sz="165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572000" y="0"/>
            <a:ext cx="4576573" cy="6858000"/>
          </a:xfrm>
          <a:solidFill>
            <a:schemeClr val="bg1">
              <a:lumMod val="75000"/>
            </a:schemeClr>
          </a:solidFill>
        </p:spPr>
        <p:txBody>
          <a:bodyPr anchor="t"/>
          <a:lstStyle>
            <a:lvl1pPr marL="0" indent="0">
              <a:buNone/>
              <a:defRPr sz="2400">
                <a:solidFill>
                  <a:schemeClr val="bg1">
                    <a:lumMod val="85000"/>
                    <a:lumOff val="15000"/>
                  </a:schemeClr>
                </a:solidFill>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p:cNvSpPr>
            <a:spLocks noGrp="1"/>
          </p:cNvSpPr>
          <p:nvPr>
            <p:ph type="body" sz="half" idx="2"/>
          </p:nvPr>
        </p:nvSpPr>
        <p:spPr>
          <a:xfrm>
            <a:off x="836676" y="3549919"/>
            <a:ext cx="2846070" cy="2194037"/>
          </a:xfrm>
        </p:spPr>
        <p:txBody>
          <a:bodyPr anchor="t" anchorCtr="1">
            <a:normAutofit/>
          </a:bodyPr>
          <a:lstStyle>
            <a:lvl1pPr marL="0" indent="0" algn="ctr">
              <a:buNone/>
              <a:defRPr sz="1125">
                <a:solidFill>
                  <a:srgbClr val="FFFFFF"/>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5/27/2021</a:t>
            </a:fld>
            <a:endParaRPr lang="en-US" dirty="0"/>
          </a:p>
        </p:txBody>
      </p:sp>
      <p:sp>
        <p:nvSpPr>
          <p:cNvPr id="9" name="Footer Placeholder 8"/>
          <p:cNvSpPr>
            <a:spLocks noGrp="1"/>
          </p:cNvSpPr>
          <p:nvPr>
            <p:ph type="ftr" sz="quarter" idx="11"/>
          </p:nvPr>
        </p:nvSpPr>
        <p:spPr>
          <a:xfrm>
            <a:off x="603504" y="6236208"/>
            <a:ext cx="3843598"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extLst>
      <p:ext uri="{BB962C8B-B14F-4D97-AF65-F5344CB8AC3E}">
        <p14:creationId xmlns:p14="http://schemas.microsoft.com/office/powerpoint/2010/main" val="335989279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5/27/2021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extLst>
      <p:ext uri="{BB962C8B-B14F-4D97-AF65-F5344CB8AC3E}">
        <p14:creationId xmlns:p14="http://schemas.microsoft.com/office/powerpoint/2010/main" val="198291428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89834" y="937260"/>
            <a:ext cx="973956"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673352" y="937260"/>
            <a:ext cx="4648867" cy="498348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5/27/2021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extLst>
      <p:ext uri="{BB962C8B-B14F-4D97-AF65-F5344CB8AC3E}">
        <p14:creationId xmlns:p14="http://schemas.microsoft.com/office/powerpoint/2010/main" val="1458736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content and bullets">
    <p:bg>
      <p:bgRef idx="1001">
        <a:schemeClr val="bg1"/>
      </p:bgRef>
    </p:bg>
    <p:spTree>
      <p:nvGrpSpPr>
        <p:cNvPr id="1" name=""/>
        <p:cNvGrpSpPr/>
        <p:nvPr/>
      </p:nvGrpSpPr>
      <p:grpSpPr>
        <a:xfrm>
          <a:off x="0" y="0"/>
          <a:ext cx="0" cy="0"/>
          <a:chOff x="0" y="0"/>
          <a:chExt cx="0" cy="0"/>
        </a:xfrm>
      </p:grpSpPr>
      <p:sp>
        <p:nvSpPr>
          <p:cNvPr id="18" name="Content Placeholder 17"/>
          <p:cNvSpPr>
            <a:spLocks noGrp="1"/>
          </p:cNvSpPr>
          <p:nvPr>
            <p:ph sz="quarter" idx="10" hasCustomPrompt="1"/>
          </p:nvPr>
        </p:nvSpPr>
        <p:spPr>
          <a:xfrm>
            <a:off x="467544" y="1268189"/>
            <a:ext cx="8207375" cy="1224632"/>
          </a:xfrm>
          <a:prstGeom prst="rect">
            <a:avLst/>
          </a:prstGeom>
        </p:spPr>
        <p:txBody>
          <a:bodyPr/>
          <a:lstStyle>
            <a:lvl1pPr marL="0" indent="0">
              <a:buNone/>
              <a:defRPr sz="1800" baseline="0"/>
            </a:lvl1pPr>
          </a:lstStyle>
          <a:p>
            <a:pPr lvl="0"/>
            <a:r>
              <a:rPr lang="en-US" dirty="0"/>
              <a:t>Always use at least size 18 font </a:t>
            </a:r>
          </a:p>
        </p:txBody>
      </p:sp>
      <p:sp>
        <p:nvSpPr>
          <p:cNvPr id="21" name="Title 20"/>
          <p:cNvSpPr>
            <a:spLocks noGrp="1"/>
          </p:cNvSpPr>
          <p:nvPr>
            <p:ph type="title"/>
          </p:nvPr>
        </p:nvSpPr>
        <p:spPr>
          <a:xfrm>
            <a:off x="468313" y="404664"/>
            <a:ext cx="8222679" cy="648072"/>
          </a:xfrm>
          <a:prstGeom prst="rect">
            <a:avLst/>
          </a:prstGeom>
        </p:spPr>
        <p:txBody>
          <a:bodyPr/>
          <a:lstStyle>
            <a:lvl1pPr>
              <a:defRPr sz="3200" b="1">
                <a:solidFill>
                  <a:schemeClr val="tx1"/>
                </a:solidFill>
              </a:defRPr>
            </a:lvl1pPr>
          </a:lstStyle>
          <a:p>
            <a:r>
              <a:rPr lang="en-US"/>
              <a:t>Click to edit Master title style</a:t>
            </a:r>
            <a:endParaRPr lang="en-GB" dirty="0"/>
          </a:p>
        </p:txBody>
      </p:sp>
      <p:sp>
        <p:nvSpPr>
          <p:cNvPr id="3" name="Content Placeholder 2"/>
          <p:cNvSpPr>
            <a:spLocks noGrp="1"/>
          </p:cNvSpPr>
          <p:nvPr>
            <p:ph sz="quarter" idx="13" hasCustomPrompt="1"/>
          </p:nvPr>
        </p:nvSpPr>
        <p:spPr>
          <a:xfrm>
            <a:off x="467544" y="2708274"/>
            <a:ext cx="8223448" cy="3815752"/>
          </a:xfrm>
          <a:prstGeom prst="rect">
            <a:avLst/>
          </a:prstGeom>
        </p:spPr>
        <p:txBody>
          <a:bodyPr/>
          <a:lstStyle>
            <a:lvl1pPr>
              <a:defRPr sz="1800" b="1">
                <a:solidFill>
                  <a:schemeClr val="tx1"/>
                </a:solidFill>
              </a:defRPr>
            </a:lvl1pPr>
            <a:lvl2pPr>
              <a:defRPr sz="1700" b="1">
                <a:solidFill>
                  <a:schemeClr val="tx2"/>
                </a:solidFill>
              </a:defRPr>
            </a:lvl2pPr>
            <a:lvl3pPr>
              <a:defRPr sz="1700" b="1">
                <a:solidFill>
                  <a:schemeClr val="tx2"/>
                </a:solidFill>
              </a:defRPr>
            </a:lvl3pPr>
            <a:lvl4pPr>
              <a:defRPr sz="1700" b="1">
                <a:solidFill>
                  <a:schemeClr val="tx2"/>
                </a:solidFill>
              </a:defRPr>
            </a:lvl4pPr>
            <a:lvl5pPr>
              <a:defRPr sz="1700" b="1">
                <a:solidFill>
                  <a:schemeClr val="tx2"/>
                </a:solidFill>
              </a:defRPr>
            </a:lvl5pPr>
          </a:lstStyle>
          <a:p>
            <a:pPr lvl="0"/>
            <a:r>
              <a:rPr lang="en-US" dirty="0"/>
              <a:t>Always use at least size 18 font </a:t>
            </a:r>
          </a:p>
        </p:txBody>
      </p:sp>
    </p:spTree>
    <p:extLst>
      <p:ext uri="{BB962C8B-B14F-4D97-AF65-F5344CB8AC3E}">
        <p14:creationId xmlns:p14="http://schemas.microsoft.com/office/powerpoint/2010/main" val="809068003"/>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799" userDrawn="1">
          <p15:clr>
            <a:srgbClr val="FBAE40"/>
          </p15:clr>
        </p15:guide>
        <p15:guide id="2" pos="2880" userDrawn="1">
          <p15:clr>
            <a:srgbClr val="FBAE40"/>
          </p15:clr>
        </p15:guide>
        <p15:guide id="3" orient="horz" pos="1706"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two content">
    <p:bg>
      <p:bgRef idx="1001">
        <a:schemeClr val="bg1"/>
      </p:bgRef>
    </p:bg>
    <p:spTree>
      <p:nvGrpSpPr>
        <p:cNvPr id="1" name=""/>
        <p:cNvGrpSpPr/>
        <p:nvPr/>
      </p:nvGrpSpPr>
      <p:grpSpPr>
        <a:xfrm>
          <a:off x="0" y="0"/>
          <a:ext cx="0" cy="0"/>
          <a:chOff x="0" y="0"/>
          <a:chExt cx="0" cy="0"/>
        </a:xfrm>
      </p:grpSpPr>
      <p:sp>
        <p:nvSpPr>
          <p:cNvPr id="18" name="Content Placeholder 17"/>
          <p:cNvSpPr>
            <a:spLocks noGrp="1"/>
          </p:cNvSpPr>
          <p:nvPr>
            <p:ph sz="quarter" idx="10" hasCustomPrompt="1"/>
          </p:nvPr>
        </p:nvSpPr>
        <p:spPr>
          <a:xfrm>
            <a:off x="467544" y="1268413"/>
            <a:ext cx="3958208" cy="5256931"/>
          </a:xfrm>
          <a:prstGeom prst="rect">
            <a:avLst/>
          </a:prstGeom>
        </p:spPr>
        <p:txBody>
          <a:bodyPr/>
          <a:lstStyle>
            <a:lvl1pPr marL="285750" indent="-285750">
              <a:buFont typeface="Arial" panose="020B0604020202020204" pitchFamily="34" charset="0"/>
              <a:buChar char="•"/>
              <a:defRPr sz="1800"/>
            </a:lvl1pPr>
          </a:lstStyle>
          <a:p>
            <a:pPr lvl="0"/>
            <a:r>
              <a:rPr lang="en-US" dirty="0"/>
              <a:t>Always use at least size 18 font </a:t>
            </a:r>
          </a:p>
        </p:txBody>
      </p:sp>
      <p:sp>
        <p:nvSpPr>
          <p:cNvPr id="21" name="Title 20"/>
          <p:cNvSpPr>
            <a:spLocks noGrp="1"/>
          </p:cNvSpPr>
          <p:nvPr>
            <p:ph type="title"/>
          </p:nvPr>
        </p:nvSpPr>
        <p:spPr>
          <a:xfrm>
            <a:off x="467544" y="404664"/>
            <a:ext cx="8206680" cy="648072"/>
          </a:xfrm>
          <a:prstGeom prst="rect">
            <a:avLst/>
          </a:prstGeom>
        </p:spPr>
        <p:txBody>
          <a:bodyPr/>
          <a:lstStyle>
            <a:lvl1pPr>
              <a:defRPr sz="3200" b="1">
                <a:solidFill>
                  <a:schemeClr val="tx1"/>
                </a:solidFill>
              </a:defRPr>
            </a:lvl1pPr>
          </a:lstStyle>
          <a:p>
            <a:r>
              <a:rPr lang="en-US"/>
              <a:t>Click to edit Master title style</a:t>
            </a:r>
            <a:endParaRPr lang="en-GB" dirty="0"/>
          </a:p>
        </p:txBody>
      </p:sp>
      <p:sp>
        <p:nvSpPr>
          <p:cNvPr id="9" name="Content Placeholder 17"/>
          <p:cNvSpPr>
            <a:spLocks noGrp="1"/>
          </p:cNvSpPr>
          <p:nvPr>
            <p:ph sz="quarter" idx="13" hasCustomPrompt="1"/>
          </p:nvPr>
        </p:nvSpPr>
        <p:spPr>
          <a:xfrm>
            <a:off x="4716016" y="1268413"/>
            <a:ext cx="3958208" cy="5256931"/>
          </a:xfrm>
          <a:prstGeom prst="rect">
            <a:avLst/>
          </a:prstGeom>
        </p:spPr>
        <p:txBody>
          <a:bodyPr/>
          <a:lstStyle>
            <a:lvl1pPr marL="285750" indent="-285750">
              <a:buFont typeface="Arial" panose="020B0604020202020204" pitchFamily="34" charset="0"/>
              <a:buChar char="•"/>
              <a:defRPr sz="1800"/>
            </a:lvl1pPr>
          </a:lstStyle>
          <a:p>
            <a:pPr lvl="0"/>
            <a:r>
              <a:rPr lang="en-US" dirty="0"/>
              <a:t>Always use at least size 18 font </a:t>
            </a:r>
          </a:p>
        </p:txBody>
      </p:sp>
    </p:spTree>
    <p:extLst>
      <p:ext uri="{BB962C8B-B14F-4D97-AF65-F5344CB8AC3E}">
        <p14:creationId xmlns:p14="http://schemas.microsoft.com/office/powerpoint/2010/main" val="281849691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1" orient="horz" pos="2160" userDrawn="1">
          <p15:clr>
            <a:srgbClr val="FBAE40"/>
          </p15:clr>
        </p15:guide>
        <p15:guide id="2" pos="288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18" name="Content Placeholder 17"/>
          <p:cNvSpPr>
            <a:spLocks noGrp="1"/>
          </p:cNvSpPr>
          <p:nvPr>
            <p:ph sz="quarter" idx="10" hasCustomPrompt="1"/>
          </p:nvPr>
        </p:nvSpPr>
        <p:spPr>
          <a:xfrm>
            <a:off x="467544" y="1268413"/>
            <a:ext cx="8208144" cy="5256931"/>
          </a:xfrm>
          <a:prstGeom prst="rect">
            <a:avLst/>
          </a:prstGeom>
        </p:spPr>
        <p:txBody>
          <a:bodyPr/>
          <a:lstStyle>
            <a:lvl1pPr marL="285750" indent="-285750">
              <a:buFont typeface="Arial" panose="020B0604020202020204" pitchFamily="34" charset="0"/>
              <a:buChar char="•"/>
              <a:defRPr sz="1800"/>
            </a:lvl1pPr>
          </a:lstStyle>
          <a:p>
            <a:pPr lvl="0"/>
            <a:r>
              <a:rPr lang="en-US" dirty="0"/>
              <a:t>Always use at least size 18 font</a:t>
            </a:r>
          </a:p>
        </p:txBody>
      </p:sp>
      <p:sp>
        <p:nvSpPr>
          <p:cNvPr id="21" name="Title 20"/>
          <p:cNvSpPr>
            <a:spLocks noGrp="1"/>
          </p:cNvSpPr>
          <p:nvPr>
            <p:ph type="title"/>
          </p:nvPr>
        </p:nvSpPr>
        <p:spPr>
          <a:xfrm>
            <a:off x="467544" y="404664"/>
            <a:ext cx="8208144" cy="648072"/>
          </a:xfrm>
          <a:prstGeom prst="rect">
            <a:avLst/>
          </a:prstGeom>
        </p:spPr>
        <p:txBody>
          <a:bodyPr/>
          <a:lstStyle>
            <a:lvl1pPr>
              <a:defRPr sz="3200" b="1">
                <a:solidFill>
                  <a:schemeClr val="tx1"/>
                </a:solidFill>
              </a:defRPr>
            </a:lvl1pPr>
          </a:lstStyle>
          <a:p>
            <a:r>
              <a:rPr lang="en-US"/>
              <a:t>Click to edit Master title style</a:t>
            </a:r>
            <a:endParaRPr lang="en-GB" dirty="0"/>
          </a:p>
        </p:txBody>
      </p:sp>
    </p:spTree>
    <p:extLst>
      <p:ext uri="{BB962C8B-B14F-4D97-AF65-F5344CB8AC3E}">
        <p14:creationId xmlns:p14="http://schemas.microsoft.com/office/powerpoint/2010/main" val="33393072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pyright Slide">
    <p:spTree>
      <p:nvGrpSpPr>
        <p:cNvPr id="1" name=""/>
        <p:cNvGrpSpPr/>
        <p:nvPr/>
      </p:nvGrpSpPr>
      <p:grpSpPr>
        <a:xfrm>
          <a:off x="0" y="0"/>
          <a:ext cx="0" cy="0"/>
          <a:chOff x="0" y="0"/>
          <a:chExt cx="0" cy="0"/>
        </a:xfrm>
      </p:grpSpPr>
      <p:sp>
        <p:nvSpPr>
          <p:cNvPr id="18" name="Content Placeholder 17"/>
          <p:cNvSpPr>
            <a:spLocks noGrp="1"/>
          </p:cNvSpPr>
          <p:nvPr>
            <p:ph sz="quarter" idx="10" hasCustomPrompt="1"/>
          </p:nvPr>
        </p:nvSpPr>
        <p:spPr>
          <a:xfrm>
            <a:off x="467544" y="1268413"/>
            <a:ext cx="8208144" cy="5256931"/>
          </a:xfrm>
          <a:prstGeom prst="rect">
            <a:avLst/>
          </a:prstGeom>
        </p:spPr>
        <p:txBody>
          <a:bodyPr/>
          <a:lstStyle>
            <a:lvl1pPr marL="285750" indent="-285750">
              <a:buFont typeface="Arial" panose="020B0604020202020204" pitchFamily="34" charset="0"/>
              <a:buChar char="•"/>
              <a:defRPr sz="1800"/>
            </a:lvl1pPr>
          </a:lstStyle>
          <a:p>
            <a:pPr lvl="0"/>
            <a:r>
              <a:rPr lang="en-US" dirty="0"/>
              <a:t>Always use at least size 18 font</a:t>
            </a:r>
          </a:p>
        </p:txBody>
      </p:sp>
      <p:sp>
        <p:nvSpPr>
          <p:cNvPr id="21" name="Title 20"/>
          <p:cNvSpPr>
            <a:spLocks noGrp="1"/>
          </p:cNvSpPr>
          <p:nvPr>
            <p:ph type="title"/>
          </p:nvPr>
        </p:nvSpPr>
        <p:spPr>
          <a:xfrm>
            <a:off x="467544" y="404664"/>
            <a:ext cx="8208144" cy="648072"/>
          </a:xfrm>
          <a:prstGeom prst="rect">
            <a:avLst/>
          </a:prstGeom>
        </p:spPr>
        <p:txBody>
          <a:bodyPr/>
          <a:lstStyle>
            <a:lvl1pPr>
              <a:defRPr sz="3200" b="1">
                <a:solidFill>
                  <a:schemeClr val="tx1"/>
                </a:solidFill>
              </a:defRPr>
            </a:lvl1pPr>
          </a:lstStyle>
          <a:p>
            <a:r>
              <a:rPr lang="en-US"/>
              <a:t>Click to edit Master title style</a:t>
            </a:r>
            <a:endParaRPr lang="en-GB" dirty="0"/>
          </a:p>
        </p:txBody>
      </p:sp>
      <p:sp>
        <p:nvSpPr>
          <p:cNvPr id="4" name="TextBox 3"/>
          <p:cNvSpPr txBox="1"/>
          <p:nvPr userDrawn="1"/>
        </p:nvSpPr>
        <p:spPr>
          <a:xfrm>
            <a:off x="7524328" y="6597352"/>
            <a:ext cx="1296144" cy="216024"/>
          </a:xfrm>
          <a:prstGeom prst="rect">
            <a:avLst/>
          </a:prstGeom>
          <a:noFill/>
        </p:spPr>
        <p:txBody>
          <a:bodyPr wrap="square" rtlCol="0">
            <a:spAutoFit/>
          </a:bodyPr>
          <a:lstStyle/>
          <a:p>
            <a:r>
              <a:rPr lang="en-US" sz="800" dirty="0">
                <a:latin typeface="+mn-lt"/>
              </a:rPr>
              <a:t>© Essex County Council</a:t>
            </a:r>
          </a:p>
        </p:txBody>
      </p:sp>
    </p:spTree>
    <p:extLst>
      <p:ext uri="{BB962C8B-B14F-4D97-AF65-F5344CB8AC3E}">
        <p14:creationId xmlns:p14="http://schemas.microsoft.com/office/powerpoint/2010/main" val="39510087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Slide, Black Logo">
    <p:bg>
      <p:bgPr>
        <a:solidFill>
          <a:schemeClr val="tx1"/>
        </a:solidFill>
        <a:effectLst/>
      </p:bgPr>
    </p:bg>
    <p:spTree>
      <p:nvGrpSpPr>
        <p:cNvPr id="1" name=""/>
        <p:cNvGrpSpPr/>
        <p:nvPr/>
      </p:nvGrpSpPr>
      <p:grpSpPr>
        <a:xfrm>
          <a:off x="0" y="0"/>
          <a:ext cx="0" cy="0"/>
          <a:chOff x="0" y="0"/>
          <a:chExt cx="0" cy="0"/>
        </a:xfrm>
      </p:grpSpPr>
      <p:sp>
        <p:nvSpPr>
          <p:cNvPr id="7171" name="Rectangle 3"/>
          <p:cNvSpPr>
            <a:spLocks noGrp="1" noChangeArrowheads="1"/>
          </p:cNvSpPr>
          <p:nvPr>
            <p:ph type="ctrTitle" hasCustomPrompt="1"/>
          </p:nvPr>
        </p:nvSpPr>
        <p:spPr>
          <a:xfrm>
            <a:off x="467544" y="1752600"/>
            <a:ext cx="8208144" cy="1388368"/>
          </a:xfrm>
          <a:prstGeom prst="rect">
            <a:avLst/>
          </a:prstGeom>
        </p:spPr>
        <p:txBody>
          <a:bodyPr/>
          <a:lstStyle>
            <a:lvl1pPr>
              <a:defRPr sz="4400" b="1" baseline="0">
                <a:solidFill>
                  <a:schemeClr val="bg1"/>
                </a:solidFill>
                <a:latin typeface="Arial Bold" panose="020B0704020202020204" pitchFamily="34" charset="0"/>
                <a:cs typeface="Arial Bold" panose="020B0704020202020204" pitchFamily="34" charset="0"/>
              </a:defRPr>
            </a:lvl1pPr>
          </a:lstStyle>
          <a:p>
            <a:pPr lvl="0"/>
            <a:r>
              <a:rPr lang="en-US" noProof="0" dirty="0"/>
              <a:t>Click to add title</a:t>
            </a:r>
          </a:p>
        </p:txBody>
      </p:sp>
      <p:sp>
        <p:nvSpPr>
          <p:cNvPr id="7172" name="Rectangle 4"/>
          <p:cNvSpPr>
            <a:spLocks noGrp="1" noChangeArrowheads="1"/>
          </p:cNvSpPr>
          <p:nvPr>
            <p:ph type="subTitle" idx="1" hasCustomPrompt="1"/>
          </p:nvPr>
        </p:nvSpPr>
        <p:spPr>
          <a:xfrm>
            <a:off x="467544" y="1303784"/>
            <a:ext cx="8208144" cy="448816"/>
          </a:xfrm>
          <a:prstGeom prst="rect">
            <a:avLst/>
          </a:prstGeom>
        </p:spPr>
        <p:txBody>
          <a:bodyPr/>
          <a:lstStyle>
            <a:lvl1pPr marL="0" indent="0">
              <a:buFontTx/>
              <a:buNone/>
              <a:defRPr sz="2000" b="0">
                <a:solidFill>
                  <a:schemeClr val="bg1"/>
                </a:solidFill>
                <a:latin typeface="+mn-lt"/>
                <a:cs typeface="Arial Bold" panose="020B0704020202020204" pitchFamily="34" charset="0"/>
              </a:defRPr>
            </a:lvl1pPr>
          </a:lstStyle>
          <a:p>
            <a:pPr lvl="0"/>
            <a:r>
              <a:rPr lang="en-US" noProof="0" dirty="0"/>
              <a:t>Click to add Service / Team</a:t>
            </a:r>
          </a:p>
        </p:txBody>
      </p:sp>
      <p:sp>
        <p:nvSpPr>
          <p:cNvPr id="7" name="Text Placeholder 6"/>
          <p:cNvSpPr>
            <a:spLocks noGrp="1"/>
          </p:cNvSpPr>
          <p:nvPr>
            <p:ph type="body" sz="quarter" idx="11" hasCustomPrompt="1"/>
          </p:nvPr>
        </p:nvSpPr>
        <p:spPr>
          <a:xfrm>
            <a:off x="467544" y="3593070"/>
            <a:ext cx="8208144" cy="1708138"/>
          </a:xfrm>
          <a:prstGeom prst="rect">
            <a:avLst/>
          </a:prstGeom>
        </p:spPr>
        <p:txBody>
          <a:bodyPr/>
          <a:lstStyle>
            <a:lvl1pPr marL="0" indent="0">
              <a:buNone/>
              <a:defRPr sz="1800" baseline="0">
                <a:solidFill>
                  <a:schemeClr val="bg1"/>
                </a:solidFill>
              </a:defRPr>
            </a:lvl1pPr>
          </a:lstStyle>
          <a:p>
            <a:pPr lvl="0"/>
            <a:r>
              <a:rPr lang="en-GB" dirty="0"/>
              <a:t>You can change a slides background colour, </a:t>
            </a:r>
            <a:br>
              <a:rPr lang="en-GB" dirty="0"/>
            </a:br>
            <a:r>
              <a:rPr lang="en-GB" dirty="0"/>
              <a:t>but always remember to consider accessibility!</a:t>
            </a:r>
          </a:p>
        </p:txBody>
      </p:sp>
      <p:pic>
        <p:nvPicPr>
          <p:cNvPr id="8" name="Picture 7"/>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524328" y="5949280"/>
            <a:ext cx="1169368" cy="568882"/>
          </a:xfrm>
          <a:prstGeom prst="rect">
            <a:avLst/>
          </a:prstGeom>
        </p:spPr>
      </p:pic>
    </p:spTree>
    <p:extLst>
      <p:ext uri="{BB962C8B-B14F-4D97-AF65-F5344CB8AC3E}">
        <p14:creationId xmlns:p14="http://schemas.microsoft.com/office/powerpoint/2010/main" val="3836013202"/>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Slide, Red Logo">
    <p:bg>
      <p:bgRef idx="1001">
        <a:schemeClr val="bg1"/>
      </p:bgRef>
    </p:bg>
    <p:spTree>
      <p:nvGrpSpPr>
        <p:cNvPr id="1" name=""/>
        <p:cNvGrpSpPr/>
        <p:nvPr/>
      </p:nvGrpSpPr>
      <p:grpSpPr>
        <a:xfrm>
          <a:off x="0" y="0"/>
          <a:ext cx="0" cy="0"/>
          <a:chOff x="0" y="0"/>
          <a:chExt cx="0" cy="0"/>
        </a:xfrm>
      </p:grpSpPr>
      <p:sp>
        <p:nvSpPr>
          <p:cNvPr id="7171" name="Rectangle 3"/>
          <p:cNvSpPr>
            <a:spLocks noGrp="1" noChangeArrowheads="1"/>
          </p:cNvSpPr>
          <p:nvPr>
            <p:ph type="ctrTitle" hasCustomPrompt="1"/>
          </p:nvPr>
        </p:nvSpPr>
        <p:spPr>
          <a:xfrm>
            <a:off x="467544" y="1752600"/>
            <a:ext cx="8208144" cy="1388368"/>
          </a:xfrm>
          <a:prstGeom prst="rect">
            <a:avLst/>
          </a:prstGeom>
        </p:spPr>
        <p:txBody>
          <a:bodyPr/>
          <a:lstStyle>
            <a:lvl1pPr>
              <a:defRPr sz="4400" b="1" baseline="0">
                <a:solidFill>
                  <a:schemeClr val="tx1"/>
                </a:solidFill>
                <a:latin typeface="Arial Bold" panose="020B0704020202020204" pitchFamily="34" charset="0"/>
                <a:cs typeface="Arial Bold" panose="020B0704020202020204" pitchFamily="34" charset="0"/>
              </a:defRPr>
            </a:lvl1pPr>
          </a:lstStyle>
          <a:p>
            <a:pPr lvl="0"/>
            <a:r>
              <a:rPr lang="en-US" noProof="0" dirty="0"/>
              <a:t>Click to add title</a:t>
            </a:r>
          </a:p>
        </p:txBody>
      </p:sp>
      <p:sp>
        <p:nvSpPr>
          <p:cNvPr id="7172" name="Rectangle 4"/>
          <p:cNvSpPr>
            <a:spLocks noGrp="1" noChangeArrowheads="1"/>
          </p:cNvSpPr>
          <p:nvPr>
            <p:ph type="subTitle" idx="1" hasCustomPrompt="1"/>
          </p:nvPr>
        </p:nvSpPr>
        <p:spPr>
          <a:xfrm>
            <a:off x="467544" y="1303784"/>
            <a:ext cx="8208144" cy="448816"/>
          </a:xfrm>
          <a:prstGeom prst="rect">
            <a:avLst/>
          </a:prstGeom>
        </p:spPr>
        <p:txBody>
          <a:bodyPr/>
          <a:lstStyle>
            <a:lvl1pPr marL="0" indent="0">
              <a:buFontTx/>
              <a:buNone/>
              <a:defRPr sz="2000" b="0">
                <a:solidFill>
                  <a:schemeClr val="tx1"/>
                </a:solidFill>
                <a:latin typeface="+mn-lt"/>
                <a:cs typeface="Arial Bold" panose="020B0704020202020204" pitchFamily="34" charset="0"/>
              </a:defRPr>
            </a:lvl1pPr>
          </a:lstStyle>
          <a:p>
            <a:pPr lvl="0"/>
            <a:r>
              <a:rPr lang="en-US" noProof="0" dirty="0"/>
              <a:t>Click to add Service / Team</a:t>
            </a:r>
          </a:p>
        </p:txBody>
      </p:sp>
      <p:sp>
        <p:nvSpPr>
          <p:cNvPr id="7" name="Text Placeholder 6"/>
          <p:cNvSpPr>
            <a:spLocks noGrp="1"/>
          </p:cNvSpPr>
          <p:nvPr>
            <p:ph type="body" sz="quarter" idx="11" hasCustomPrompt="1"/>
          </p:nvPr>
        </p:nvSpPr>
        <p:spPr>
          <a:xfrm>
            <a:off x="467544" y="3593070"/>
            <a:ext cx="8208144" cy="1708138"/>
          </a:xfrm>
          <a:prstGeom prst="rect">
            <a:avLst/>
          </a:prstGeom>
        </p:spPr>
        <p:txBody>
          <a:bodyPr/>
          <a:lstStyle>
            <a:lvl1pPr marL="0" indent="0">
              <a:buNone/>
              <a:defRPr sz="1800" baseline="0">
                <a:solidFill>
                  <a:schemeClr val="tx1"/>
                </a:solidFill>
              </a:defRPr>
            </a:lvl1pPr>
          </a:lstStyle>
          <a:p>
            <a:pPr lvl="0"/>
            <a:r>
              <a:rPr lang="en-GB" dirty="0"/>
              <a:t>You can change a slides background colour, </a:t>
            </a:r>
            <a:br>
              <a:rPr lang="en-GB" dirty="0"/>
            </a:br>
            <a:r>
              <a:rPr lang="en-GB" dirty="0"/>
              <a:t>but always remember to consider accessibility!</a:t>
            </a:r>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524328" y="5947334"/>
            <a:ext cx="1169368" cy="568881"/>
          </a:xfrm>
          <a:prstGeom prst="rect">
            <a:avLst/>
          </a:prstGeom>
        </p:spPr>
      </p:pic>
    </p:spTree>
    <p:extLst>
      <p:ext uri="{BB962C8B-B14F-4D97-AF65-F5344CB8AC3E}">
        <p14:creationId xmlns:p14="http://schemas.microsoft.com/office/powerpoint/2010/main" val="3360937091"/>
      </p:ext>
    </p:extLst>
  </p:cSld>
  <p:clrMapOvr>
    <a:overrideClrMapping bg1="lt1" tx1="dk1" bg2="lt2" tx2="dk2" accent1="accent1" accent2="accent2" accent3="accent3" accent4="accent4" accent5="accent5" accent6="accent6" hlink="hlink" folHlink="folHlink"/>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102253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200150" y="2386744"/>
            <a:ext cx="6743700" cy="1645920"/>
          </a:xfrm>
          <a:solidFill>
            <a:srgbClr val="FFFFFF"/>
          </a:solidFill>
          <a:ln w="38100">
            <a:solidFill>
              <a:srgbClr val="404040"/>
            </a:solidFill>
          </a:ln>
        </p:spPr>
        <p:txBody>
          <a:bodyPr lIns="274320" rIns="274320" anchor="ctr" anchorCtr="1">
            <a:normAutofit/>
          </a:bodyPr>
          <a:lstStyle>
            <a:lvl1pPr algn="ctr">
              <a:defRPr sz="285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021396" y="4352544"/>
            <a:ext cx="5101209" cy="1239894"/>
          </a:xfrm>
          <a:noFill/>
        </p:spPr>
        <p:txBody>
          <a:bodyPr>
            <a:normAutofit/>
          </a:bodyPr>
          <a:lstStyle>
            <a:lvl1pPr marL="0" indent="0" algn="ctr">
              <a:buNone/>
              <a:defRPr sz="1500">
                <a:solidFill>
                  <a:schemeClr val="tx1">
                    <a:lumMod val="75000"/>
                    <a:lumOff val="25000"/>
                  </a:schemeClr>
                </a:solidFill>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5/27/2021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extLst>
      <p:ext uri="{BB962C8B-B14F-4D97-AF65-F5344CB8AC3E}">
        <p14:creationId xmlns:p14="http://schemas.microsoft.com/office/powerpoint/2010/main" val="2684154101"/>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6.xml"/><Relationship Id="rId3" Type="http://schemas.openxmlformats.org/officeDocument/2006/relationships/slideLayout" Target="../slideLayouts/slideLayout11.xml"/><Relationship Id="rId7" Type="http://schemas.openxmlformats.org/officeDocument/2006/relationships/slideLayout" Target="../slideLayouts/slideLayout15.xml"/><Relationship Id="rId12" Type="http://schemas.openxmlformats.org/officeDocument/2006/relationships/theme" Target="../theme/theme2.xml"/><Relationship Id="rId2" Type="http://schemas.openxmlformats.org/officeDocument/2006/relationships/slideLayout" Target="../slideLayouts/slideLayout10.xml"/><Relationship Id="rId1" Type="http://schemas.openxmlformats.org/officeDocument/2006/relationships/slideLayout" Target="../slideLayouts/slideLayout9.xml"/><Relationship Id="rId6" Type="http://schemas.openxmlformats.org/officeDocument/2006/relationships/slideLayout" Target="../slideLayouts/slideLayout14.xml"/><Relationship Id="rId11" Type="http://schemas.openxmlformats.org/officeDocument/2006/relationships/slideLayout" Target="../slideLayouts/slideLayout19.xml"/><Relationship Id="rId5" Type="http://schemas.openxmlformats.org/officeDocument/2006/relationships/slideLayout" Target="../slideLayouts/slideLayout13.xml"/><Relationship Id="rId10" Type="http://schemas.openxmlformats.org/officeDocument/2006/relationships/slideLayout" Target="../slideLayouts/slideLayout18.xml"/><Relationship Id="rId4" Type="http://schemas.openxmlformats.org/officeDocument/2006/relationships/slideLayout" Target="../slideLayouts/slideLayout12.xml"/><Relationship Id="rId9" Type="http://schemas.openxmlformats.org/officeDocument/2006/relationships/slideLayout" Target="../slideLayouts/slideLayout1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86" r:id="rId1"/>
    <p:sldLayoutId id="2147483675" r:id="rId2"/>
    <p:sldLayoutId id="2147483689" r:id="rId3"/>
    <p:sldLayoutId id="2147483687" r:id="rId4"/>
    <p:sldLayoutId id="2147483695" r:id="rId5"/>
    <p:sldLayoutId id="2147483693" r:id="rId6"/>
    <p:sldLayoutId id="2147483692" r:id="rId7"/>
    <p:sldLayoutId id="2147483696" r:id="rId8"/>
  </p:sldLayoutIdLst>
  <p:hf hdr="0" ftr="0" dt="0"/>
  <p:txStyles>
    <p:titleStyle>
      <a:lvl1pPr algn="l" rtl="0" eaLnBrk="1" fontAlgn="base" hangingPunct="1">
        <a:spcBef>
          <a:spcPct val="0"/>
        </a:spcBef>
        <a:spcAft>
          <a:spcPct val="0"/>
        </a:spcAft>
        <a:defRPr sz="3500">
          <a:solidFill>
            <a:schemeClr val="tx1"/>
          </a:solidFill>
          <a:latin typeface="+mj-lt"/>
          <a:ea typeface="MS PGothic" pitchFamily="34" charset="-128"/>
          <a:cs typeface="+mj-cs"/>
        </a:defRPr>
      </a:lvl1pPr>
      <a:lvl2pPr algn="l" rtl="0" eaLnBrk="1" fontAlgn="base" hangingPunct="1">
        <a:spcBef>
          <a:spcPct val="0"/>
        </a:spcBef>
        <a:spcAft>
          <a:spcPct val="0"/>
        </a:spcAft>
        <a:defRPr sz="3500">
          <a:solidFill>
            <a:schemeClr val="tx1"/>
          </a:solidFill>
          <a:latin typeface="Arial" charset="0"/>
          <a:ea typeface="MS PGothic" pitchFamily="34" charset="-128"/>
        </a:defRPr>
      </a:lvl2pPr>
      <a:lvl3pPr algn="l" rtl="0" eaLnBrk="1" fontAlgn="base" hangingPunct="1">
        <a:spcBef>
          <a:spcPct val="0"/>
        </a:spcBef>
        <a:spcAft>
          <a:spcPct val="0"/>
        </a:spcAft>
        <a:defRPr sz="3500">
          <a:solidFill>
            <a:schemeClr val="tx1"/>
          </a:solidFill>
          <a:latin typeface="Arial" charset="0"/>
          <a:ea typeface="MS PGothic" pitchFamily="34" charset="-128"/>
        </a:defRPr>
      </a:lvl3pPr>
      <a:lvl4pPr algn="l" rtl="0" eaLnBrk="1" fontAlgn="base" hangingPunct="1">
        <a:spcBef>
          <a:spcPct val="0"/>
        </a:spcBef>
        <a:spcAft>
          <a:spcPct val="0"/>
        </a:spcAft>
        <a:defRPr sz="3500">
          <a:solidFill>
            <a:schemeClr val="tx1"/>
          </a:solidFill>
          <a:latin typeface="Arial" charset="0"/>
          <a:ea typeface="MS PGothic" pitchFamily="34" charset="-128"/>
        </a:defRPr>
      </a:lvl4pPr>
      <a:lvl5pPr algn="l" rtl="0" eaLnBrk="1" fontAlgn="base" hangingPunct="1">
        <a:spcBef>
          <a:spcPct val="0"/>
        </a:spcBef>
        <a:spcAft>
          <a:spcPct val="0"/>
        </a:spcAft>
        <a:defRPr sz="3500">
          <a:solidFill>
            <a:schemeClr val="tx1"/>
          </a:solidFill>
          <a:latin typeface="Arial" charset="0"/>
          <a:ea typeface="MS PGothic" pitchFamily="34" charset="-128"/>
        </a:defRPr>
      </a:lvl5pPr>
      <a:lvl6pPr marL="457200" algn="l" rtl="0" eaLnBrk="1" fontAlgn="base" hangingPunct="1">
        <a:spcBef>
          <a:spcPct val="0"/>
        </a:spcBef>
        <a:spcAft>
          <a:spcPct val="0"/>
        </a:spcAft>
        <a:defRPr sz="3500">
          <a:solidFill>
            <a:schemeClr val="tx1"/>
          </a:solidFill>
          <a:latin typeface="Arial" charset="0"/>
          <a:ea typeface="ＭＳ Ｐゴシック" charset="0"/>
        </a:defRPr>
      </a:lvl6pPr>
      <a:lvl7pPr marL="914400" algn="l" rtl="0" eaLnBrk="1" fontAlgn="base" hangingPunct="1">
        <a:spcBef>
          <a:spcPct val="0"/>
        </a:spcBef>
        <a:spcAft>
          <a:spcPct val="0"/>
        </a:spcAft>
        <a:defRPr sz="3500">
          <a:solidFill>
            <a:schemeClr val="tx1"/>
          </a:solidFill>
          <a:latin typeface="Arial" charset="0"/>
          <a:ea typeface="ＭＳ Ｐゴシック" charset="0"/>
        </a:defRPr>
      </a:lvl7pPr>
      <a:lvl8pPr marL="1371600" algn="l" rtl="0" eaLnBrk="1" fontAlgn="base" hangingPunct="1">
        <a:spcBef>
          <a:spcPct val="0"/>
        </a:spcBef>
        <a:spcAft>
          <a:spcPct val="0"/>
        </a:spcAft>
        <a:defRPr sz="3500">
          <a:solidFill>
            <a:schemeClr val="tx1"/>
          </a:solidFill>
          <a:latin typeface="Arial" charset="0"/>
          <a:ea typeface="ＭＳ Ｐゴシック" charset="0"/>
        </a:defRPr>
      </a:lvl8pPr>
      <a:lvl9pPr marL="1828800" algn="l" rtl="0" eaLnBrk="1" fontAlgn="base" hangingPunct="1">
        <a:spcBef>
          <a:spcPct val="0"/>
        </a:spcBef>
        <a:spcAft>
          <a:spcPct val="0"/>
        </a:spcAft>
        <a:defRPr sz="3500">
          <a:solidFill>
            <a:schemeClr val="tx1"/>
          </a:solidFill>
          <a:latin typeface="Arial" charset="0"/>
          <a:ea typeface="ＭＳ Ｐゴシック" charset="0"/>
        </a:defRPr>
      </a:lvl9pPr>
    </p:titleStyle>
    <p:bodyStyle>
      <a:lvl1pPr marL="342900" indent="-342900" algn="l" rtl="0" eaLnBrk="1" fontAlgn="base" hangingPunct="1">
        <a:spcBef>
          <a:spcPct val="20000"/>
        </a:spcBef>
        <a:spcAft>
          <a:spcPct val="0"/>
        </a:spcAft>
        <a:buChar char="•"/>
        <a:defRPr sz="2000">
          <a:solidFill>
            <a:schemeClr val="tx1"/>
          </a:solidFill>
          <a:latin typeface="+mn-lt"/>
          <a:ea typeface="MS PGothic" pitchFamily="34" charset="-128"/>
          <a:cs typeface="+mn-cs"/>
        </a:defRPr>
      </a:lvl1pPr>
      <a:lvl2pPr marL="742950" indent="-285750" algn="l" rtl="0" eaLnBrk="1" fontAlgn="base" hangingPunct="1">
        <a:spcBef>
          <a:spcPct val="20000"/>
        </a:spcBef>
        <a:spcAft>
          <a:spcPct val="0"/>
        </a:spcAft>
        <a:buChar char="–"/>
        <a:defRPr sz="2000">
          <a:solidFill>
            <a:schemeClr val="tx1"/>
          </a:solidFill>
          <a:latin typeface="+mn-lt"/>
          <a:ea typeface="MS PGothic" pitchFamily="34" charset="-128"/>
        </a:defRPr>
      </a:lvl2pPr>
      <a:lvl3pPr marL="1143000" indent="-228600" algn="l" rtl="0" eaLnBrk="1" fontAlgn="base" hangingPunct="1">
        <a:spcBef>
          <a:spcPct val="20000"/>
        </a:spcBef>
        <a:spcAft>
          <a:spcPct val="0"/>
        </a:spcAft>
        <a:buChar char="•"/>
        <a:defRPr sz="2000">
          <a:solidFill>
            <a:schemeClr val="tx1"/>
          </a:solidFill>
          <a:latin typeface="+mn-lt"/>
          <a:ea typeface="MS PGothic" pitchFamily="34" charset="-128"/>
        </a:defRPr>
      </a:lvl3pPr>
      <a:lvl4pPr marL="1562100" indent="-228600" algn="l" rtl="0" eaLnBrk="1" fontAlgn="base" hangingPunct="1">
        <a:spcBef>
          <a:spcPct val="20000"/>
        </a:spcBef>
        <a:spcAft>
          <a:spcPct val="0"/>
        </a:spcAft>
        <a:buChar char="–"/>
        <a:defRPr sz="2000">
          <a:solidFill>
            <a:schemeClr val="tx1"/>
          </a:solidFill>
          <a:latin typeface="+mn-lt"/>
          <a:ea typeface="MS PGothic" pitchFamily="34" charset="-128"/>
        </a:defRPr>
      </a:lvl4pPr>
      <a:lvl5pPr marL="1981200" indent="-228600" algn="l" rtl="0" eaLnBrk="1" fontAlgn="base" hangingPunct="1">
        <a:spcBef>
          <a:spcPct val="20000"/>
        </a:spcBef>
        <a:spcAft>
          <a:spcPct val="0"/>
        </a:spcAft>
        <a:buChar char="»"/>
        <a:defRPr sz="2000">
          <a:solidFill>
            <a:schemeClr val="tx1"/>
          </a:solidFill>
          <a:latin typeface="+mn-lt"/>
          <a:ea typeface="MS PGothic" pitchFamily="34" charset="-128"/>
        </a:defRPr>
      </a:lvl5pPr>
      <a:lvl6pPr marL="2438400" indent="-228600" algn="l" rtl="0" eaLnBrk="1" fontAlgn="base" hangingPunct="1">
        <a:spcBef>
          <a:spcPct val="20000"/>
        </a:spcBef>
        <a:spcAft>
          <a:spcPct val="0"/>
        </a:spcAft>
        <a:buChar char="»"/>
        <a:defRPr sz="2000">
          <a:solidFill>
            <a:schemeClr val="tx1"/>
          </a:solidFill>
          <a:latin typeface="+mn-lt"/>
          <a:ea typeface="+mn-ea"/>
        </a:defRPr>
      </a:lvl6pPr>
      <a:lvl7pPr marL="2895600" indent="-228600" algn="l" rtl="0" eaLnBrk="1" fontAlgn="base" hangingPunct="1">
        <a:spcBef>
          <a:spcPct val="20000"/>
        </a:spcBef>
        <a:spcAft>
          <a:spcPct val="0"/>
        </a:spcAft>
        <a:buChar char="»"/>
        <a:defRPr sz="2000">
          <a:solidFill>
            <a:schemeClr val="tx1"/>
          </a:solidFill>
          <a:latin typeface="+mn-lt"/>
          <a:ea typeface="+mn-ea"/>
        </a:defRPr>
      </a:lvl7pPr>
      <a:lvl8pPr marL="3352800" indent="-228600" algn="l" rtl="0" eaLnBrk="1" fontAlgn="base" hangingPunct="1">
        <a:spcBef>
          <a:spcPct val="20000"/>
        </a:spcBef>
        <a:spcAft>
          <a:spcPct val="0"/>
        </a:spcAft>
        <a:buChar char="»"/>
        <a:defRPr sz="2000">
          <a:solidFill>
            <a:schemeClr val="tx1"/>
          </a:solidFill>
          <a:latin typeface="+mn-lt"/>
          <a:ea typeface="+mn-ea"/>
        </a:defRPr>
      </a:lvl8pPr>
      <a:lvl9pPr marL="3810000" indent="-228600" algn="l" rtl="0" eaLnBrk="1" fontAlgn="base" hangingPunct="1">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3929" userDrawn="1">
          <p15:clr>
            <a:srgbClr val="F26B43"/>
          </p15:clr>
        </p15:guide>
        <p15:guide id="2" pos="295" userDrawn="1">
          <p15:clr>
            <a:srgbClr val="F26B43"/>
          </p15:clr>
        </p15:guide>
        <p15:guide id="3" pos="5465" userDrawn="1">
          <p15:clr>
            <a:srgbClr val="F26B43"/>
          </p15:clr>
        </p15:guide>
        <p15:guide id="4" orient="horz" pos="799"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1673352" y="964692"/>
            <a:ext cx="5797296"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20711" y="2638045"/>
            <a:ext cx="7522800"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866072" y="6238816"/>
            <a:ext cx="2065310" cy="323968"/>
          </a:xfrm>
          <a:prstGeom prst="rect">
            <a:avLst/>
          </a:prstGeom>
        </p:spPr>
        <p:txBody>
          <a:bodyPr vert="horz" lIns="91440" tIns="45720" rIns="91440" bIns="45720" rtlCol="0" anchor="ctr"/>
          <a:lstStyle>
            <a:lvl1pPr algn="r">
              <a:defRPr sz="788">
                <a:solidFill>
                  <a:schemeClr val="tx1">
                    <a:alpha val="70000"/>
                  </a:schemeClr>
                </a:solidFill>
              </a:defRPr>
            </a:lvl1pPr>
          </a:lstStyle>
          <a:p>
            <a:fld id="{1160EA64-D806-43AC-9DF2-F8C432F32B4C}" type="datetimeFigureOut">
              <a:rPr lang="en-US" dirty="0"/>
              <a:t>5/27/2021</a:t>
            </a:fld>
            <a:endParaRPr lang="en-US" dirty="0"/>
          </a:p>
        </p:txBody>
      </p:sp>
      <p:sp>
        <p:nvSpPr>
          <p:cNvPr id="5" name="Footer Placeholder 4"/>
          <p:cNvSpPr>
            <a:spLocks noGrp="1"/>
          </p:cNvSpPr>
          <p:nvPr>
            <p:ph type="ftr" sz="quarter" idx="3"/>
          </p:nvPr>
        </p:nvSpPr>
        <p:spPr>
          <a:xfrm>
            <a:off x="1200150" y="6236208"/>
            <a:ext cx="4425892" cy="320040"/>
          </a:xfrm>
          <a:prstGeom prst="rect">
            <a:avLst/>
          </a:prstGeom>
        </p:spPr>
        <p:txBody>
          <a:bodyPr vert="horz" lIns="91440" tIns="45720" rIns="91440" bIns="45720" rtlCol="0" anchor="ctr"/>
          <a:lstStyle>
            <a:lvl1pPr algn="l">
              <a:defRPr sz="788">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8069192" y="6217920"/>
            <a:ext cx="274320" cy="365760"/>
          </a:xfrm>
          <a:prstGeom prst="ellipse">
            <a:avLst/>
          </a:prstGeom>
          <a:solidFill>
            <a:srgbClr val="1D1D1D">
              <a:alpha val="70000"/>
            </a:srgbClr>
          </a:solidFill>
        </p:spPr>
        <p:txBody>
          <a:bodyPr vert="horz" lIns="18288" tIns="45720" rIns="18288" bIns="45720" rtlCol="0" anchor="ctr">
            <a:noAutofit/>
          </a:bodyPr>
          <a:lstStyle>
            <a:lvl1pPr algn="ctr">
              <a:defRPr sz="825" spc="0" baseline="0">
                <a:solidFill>
                  <a:srgbClr val="FFFFFF"/>
                </a:solidFill>
              </a:defRPr>
            </a:lvl1pPr>
          </a:lstStyle>
          <a:p>
            <a:fld id="{8A7A6979-0714-4377-B894-6BE4C2D6E202}" type="slidenum">
              <a:rPr lang="en-US" dirty="0"/>
              <a:pPr/>
              <a:t>‹#›</a:t>
            </a:fld>
            <a:endParaRPr lang="en-US" dirty="0"/>
          </a:p>
        </p:txBody>
      </p:sp>
    </p:spTree>
    <p:extLst>
      <p:ext uri="{BB962C8B-B14F-4D97-AF65-F5344CB8AC3E}">
        <p14:creationId xmlns:p14="http://schemas.microsoft.com/office/powerpoint/2010/main" val="140734265"/>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hf sldNum="0" hdr="0" ftr="0" dt="0"/>
  <p:txStyles>
    <p:titleStyle>
      <a:lvl1pPr algn="ctr" defTabSz="685800" rtl="0" eaLnBrk="1" latinLnBrk="0" hangingPunct="1">
        <a:lnSpc>
          <a:spcPct val="90000"/>
        </a:lnSpc>
        <a:spcBef>
          <a:spcPct val="0"/>
        </a:spcBef>
        <a:buNone/>
        <a:defRPr sz="2100" kern="1200" cap="all" spc="150" baseline="0">
          <a:solidFill>
            <a:srgbClr val="262626"/>
          </a:solidFill>
          <a:latin typeface="+mj-lt"/>
          <a:ea typeface="+mj-ea"/>
          <a:cs typeface="+mj-cs"/>
        </a:defRPr>
      </a:lvl1pPr>
    </p:titleStyle>
    <p:bodyStyle>
      <a:lvl1pPr marL="171450" indent="-171450" algn="l" defTabSz="685800" rtl="0" eaLnBrk="1" latinLnBrk="0" hangingPunct="1">
        <a:lnSpc>
          <a:spcPct val="100000"/>
        </a:lnSpc>
        <a:spcBef>
          <a:spcPts val="750"/>
        </a:spcBef>
        <a:buClr>
          <a:schemeClr val="accent2"/>
        </a:buClr>
        <a:buFont typeface="Arial" panose="020B0604020202020204" pitchFamily="34" charset="0"/>
        <a:buChar char="•"/>
        <a:defRPr sz="2100" kern="1200">
          <a:solidFill>
            <a:schemeClr val="tx1">
              <a:lumMod val="85000"/>
              <a:lumOff val="15000"/>
            </a:schemeClr>
          </a:solidFill>
          <a:latin typeface="+mn-lt"/>
          <a:ea typeface="+mn-ea"/>
          <a:cs typeface="+mn-cs"/>
        </a:defRPr>
      </a:lvl1pPr>
      <a:lvl2pPr marL="342900" indent="-171450" algn="l" defTabSz="685800" rtl="0" eaLnBrk="1" latinLnBrk="0" hangingPunct="1">
        <a:lnSpc>
          <a:spcPct val="100000"/>
        </a:lnSpc>
        <a:spcBef>
          <a:spcPts val="75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2pPr>
      <a:lvl3pPr marL="514350" indent="-171450" algn="l" defTabSz="685800" rtl="0" eaLnBrk="1" latinLnBrk="0" hangingPunct="1">
        <a:lnSpc>
          <a:spcPct val="100000"/>
        </a:lnSpc>
        <a:spcBef>
          <a:spcPts val="75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3pPr>
      <a:lvl4pPr marL="685800" indent="-171450" algn="l" defTabSz="685800" rtl="0" eaLnBrk="1" latinLnBrk="0" hangingPunct="1">
        <a:lnSpc>
          <a:spcPct val="100000"/>
        </a:lnSpc>
        <a:spcBef>
          <a:spcPts val="75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4pPr>
      <a:lvl5pPr marL="857250" indent="-171450" algn="l" defTabSz="685800" rtl="0" eaLnBrk="1" latinLnBrk="0" hangingPunct="1">
        <a:lnSpc>
          <a:spcPct val="100000"/>
        </a:lnSpc>
        <a:spcBef>
          <a:spcPts val="75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5pPr>
      <a:lvl6pPr marL="984647" indent="-171450" algn="l" defTabSz="685800" rtl="0" eaLnBrk="1" latinLnBrk="0" hangingPunct="1">
        <a:lnSpc>
          <a:spcPct val="100000"/>
        </a:lnSpc>
        <a:spcBef>
          <a:spcPts val="750"/>
        </a:spcBef>
        <a:buClr>
          <a:schemeClr val="accent2"/>
        </a:buClr>
        <a:buFont typeface="Arial" panose="020B0604020202020204" pitchFamily="34" charset="0"/>
        <a:buChar char="•"/>
        <a:defRPr sz="1200" kern="1200">
          <a:solidFill>
            <a:schemeClr val="tx1"/>
          </a:solidFill>
          <a:latin typeface="+mn-lt"/>
          <a:ea typeface="+mn-ea"/>
          <a:cs typeface="+mn-cs"/>
        </a:defRPr>
      </a:lvl6pPr>
      <a:lvl7pPr marL="1113235" indent="-171450" algn="l" defTabSz="685800" rtl="0" eaLnBrk="1" latinLnBrk="0" hangingPunct="1">
        <a:lnSpc>
          <a:spcPct val="100000"/>
        </a:lnSpc>
        <a:spcBef>
          <a:spcPts val="750"/>
        </a:spcBef>
        <a:buClr>
          <a:schemeClr val="accent2"/>
        </a:buClr>
        <a:buFont typeface="Arial" panose="020B0604020202020204" pitchFamily="34" charset="0"/>
        <a:buChar char="•"/>
        <a:defRPr sz="1200" kern="1200">
          <a:solidFill>
            <a:schemeClr val="tx1"/>
          </a:solidFill>
          <a:latin typeface="+mn-lt"/>
          <a:ea typeface="+mn-ea"/>
          <a:cs typeface="+mn-cs"/>
        </a:defRPr>
      </a:lvl7pPr>
      <a:lvl8pPr marL="1243013" indent="-171450" algn="l" defTabSz="685800" rtl="0" eaLnBrk="1" latinLnBrk="0" hangingPunct="1">
        <a:lnSpc>
          <a:spcPct val="100000"/>
        </a:lnSpc>
        <a:spcBef>
          <a:spcPts val="750"/>
        </a:spcBef>
        <a:buClr>
          <a:schemeClr val="accent2"/>
        </a:buClr>
        <a:buFont typeface="Arial" panose="020B0604020202020204" pitchFamily="34" charset="0"/>
        <a:buChar char="•"/>
        <a:defRPr sz="1200" kern="1200" baseline="0">
          <a:solidFill>
            <a:schemeClr val="tx1"/>
          </a:solidFill>
          <a:latin typeface="+mn-lt"/>
          <a:ea typeface="+mn-ea"/>
          <a:cs typeface="+mn-cs"/>
        </a:defRPr>
      </a:lvl8pPr>
      <a:lvl9pPr marL="1412081" indent="-171450" algn="l" defTabSz="685800" rtl="0" eaLnBrk="1" latinLnBrk="0" hangingPunct="1">
        <a:lnSpc>
          <a:spcPct val="100000"/>
        </a:lnSpc>
        <a:spcBef>
          <a:spcPts val="750"/>
        </a:spcBef>
        <a:buClr>
          <a:schemeClr val="accent2"/>
        </a:buClr>
        <a:buFont typeface="Arial" panose="020B0604020202020204" pitchFamily="34" charset="0"/>
        <a:buChar char="•"/>
        <a:defRPr sz="1200" kern="1200" baseline="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0.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0.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0.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0.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0.xml"/></Relationships>
</file>

<file path=ppt/slides/_rels/slide29.xml.rels><?xml version="1.0" encoding="UTF-8" standalone="yes"?>
<Relationships xmlns="http://schemas.openxmlformats.org/package/2006/relationships"><Relationship Id="rId2" Type="http://schemas.openxmlformats.org/officeDocument/2006/relationships/hyperlink" Target="mailto:iaa@essex.ac.uk" TargetMode="Externa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5" name="Rectangle 44">
            <a:extLst>
              <a:ext uri="{FF2B5EF4-FFF2-40B4-BE49-F238E27FC236}">
                <a16:creationId xmlns:a16="http://schemas.microsoft.com/office/drawing/2014/main" id="{3677BAFB-3BD3-41BB-9107-FAE224AE21C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Oval 46">
            <a:extLst>
              <a:ext uri="{FF2B5EF4-FFF2-40B4-BE49-F238E27FC236}">
                <a16:creationId xmlns:a16="http://schemas.microsoft.com/office/drawing/2014/main" id="{E6823A9B-C188-42D4-847C-3AD928DB145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57088" y="253140"/>
            <a:ext cx="4638416" cy="6184555"/>
          </a:xfrm>
          <a:prstGeom prst="ellipse">
            <a:avLst/>
          </a:prstGeom>
          <a:solidFill>
            <a:srgbClr val="FFFFFF"/>
          </a:solidFill>
          <a:ln w="285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Oval 48">
            <a:extLst>
              <a:ext uri="{FF2B5EF4-FFF2-40B4-BE49-F238E27FC236}">
                <a16:creationId xmlns:a16="http://schemas.microsoft.com/office/drawing/2014/main" id="{34B557F3-1A0C-4749-A6DB-EAC082DF390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43636" y="253140"/>
            <a:ext cx="4638416" cy="6184555"/>
          </a:xfrm>
          <a:prstGeom prst="ellipse">
            <a:avLst/>
          </a:prstGeom>
          <a:solidFill>
            <a:schemeClr val="accent6">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3"/>
              </a:solidFill>
            </a:endParaRPr>
          </a:p>
        </p:txBody>
      </p:sp>
      <p:sp>
        <p:nvSpPr>
          <p:cNvPr id="51" name="Oval 50">
            <a:extLst>
              <a:ext uri="{FF2B5EF4-FFF2-40B4-BE49-F238E27FC236}">
                <a16:creationId xmlns:a16="http://schemas.microsoft.com/office/drawing/2014/main" id="{55D55AA6-3751-494F-868A-DCEDC5CE82B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52792" y="136525"/>
            <a:ext cx="4638416" cy="6184555"/>
          </a:xfrm>
          <a:prstGeom prst="ellipse">
            <a:avLst/>
          </a:prstGeom>
          <a:solidFill>
            <a:schemeClr val="tx1"/>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itle 4">
            <a:extLst>
              <a:ext uri="{FF2B5EF4-FFF2-40B4-BE49-F238E27FC236}">
                <a16:creationId xmlns:a16="http://schemas.microsoft.com/office/drawing/2014/main" id="{EFDD39A9-8A95-C844-8108-9CC7D45C3F57}"/>
              </a:ext>
            </a:extLst>
          </p:cNvPr>
          <p:cNvSpPr txBox="1">
            <a:spLocks noGrp="1"/>
          </p:cNvSpPr>
          <p:nvPr>
            <p:ph type="title"/>
          </p:nvPr>
        </p:nvSpPr>
        <p:spPr>
          <a:xfrm>
            <a:off x="2555776" y="712447"/>
            <a:ext cx="4177656" cy="3160593"/>
          </a:xfrm>
          <a:prstGeom prst="rect">
            <a:avLst/>
          </a:prstGeom>
        </p:spPr>
        <p:txBody>
          <a:bodyPr vert="horz" lIns="91440" tIns="45720" rIns="91440" bIns="45720" rtlCol="0" anchor="b">
            <a:normAutofit/>
          </a:bodyPr>
          <a:lstStyle/>
          <a:p>
            <a:pPr algn="ctr">
              <a:lnSpc>
                <a:spcPct val="90000"/>
              </a:lnSpc>
            </a:pPr>
            <a:r>
              <a:rPr lang="en-US" sz="4300" kern="1200" dirty="0">
                <a:solidFill>
                  <a:schemeClr val="bg1"/>
                </a:solidFill>
                <a:latin typeface="+mj-lt"/>
                <a:ea typeface="+mj-ea"/>
                <a:cs typeface="+mj-cs"/>
              </a:rPr>
              <a:t>Designing Engagement and Evaluation for Impact</a:t>
            </a:r>
          </a:p>
        </p:txBody>
      </p:sp>
      <p:sp>
        <p:nvSpPr>
          <p:cNvPr id="6" name="Content Placeholder 5">
            <a:extLst>
              <a:ext uri="{FF2B5EF4-FFF2-40B4-BE49-F238E27FC236}">
                <a16:creationId xmlns:a16="http://schemas.microsoft.com/office/drawing/2014/main" id="{C868C108-4D5A-6C48-8EE7-200219974B25}"/>
              </a:ext>
            </a:extLst>
          </p:cNvPr>
          <p:cNvSpPr txBox="1">
            <a:spLocks noGrp="1"/>
          </p:cNvSpPr>
          <p:nvPr>
            <p:ph sz="quarter" idx="10"/>
          </p:nvPr>
        </p:nvSpPr>
        <p:spPr>
          <a:xfrm>
            <a:off x="2865612" y="4409960"/>
            <a:ext cx="3650604" cy="1116414"/>
          </a:xfrm>
          <a:prstGeom prst="rect">
            <a:avLst/>
          </a:prstGeom>
        </p:spPr>
        <p:txBody>
          <a:bodyPr vert="horz" lIns="91440" tIns="45720" rIns="91440" bIns="45720" rtlCol="0">
            <a:normAutofit/>
          </a:bodyPr>
          <a:lstStyle/>
          <a:p>
            <a:pPr algn="ctr">
              <a:lnSpc>
                <a:spcPct val="90000"/>
              </a:lnSpc>
              <a:spcBef>
                <a:spcPts val="1000"/>
              </a:spcBef>
            </a:pPr>
            <a:r>
              <a:rPr lang="en-US" sz="1400" kern="1200" dirty="0">
                <a:solidFill>
                  <a:schemeClr val="bg1"/>
                </a:solidFill>
                <a:latin typeface="+mn-lt"/>
                <a:ea typeface="+mn-ea"/>
                <a:cs typeface="+mn-cs"/>
              </a:rPr>
              <a:t>A Framework presented by </a:t>
            </a:r>
          </a:p>
          <a:p>
            <a:pPr algn="ctr">
              <a:lnSpc>
                <a:spcPct val="90000"/>
              </a:lnSpc>
              <a:spcBef>
                <a:spcPts val="1000"/>
              </a:spcBef>
            </a:pPr>
            <a:r>
              <a:rPr lang="en-US" sz="1400" kern="1200" dirty="0">
                <a:solidFill>
                  <a:schemeClr val="bg1"/>
                </a:solidFill>
                <a:latin typeface="+mn-lt"/>
                <a:ea typeface="+mn-ea"/>
                <a:cs typeface="+mn-cs"/>
              </a:rPr>
              <a:t>Dr. Gina Yannitell Reinhardt, PhD, </a:t>
            </a:r>
          </a:p>
          <a:p>
            <a:pPr algn="ctr">
              <a:lnSpc>
                <a:spcPct val="90000"/>
              </a:lnSpc>
              <a:spcBef>
                <a:spcPts val="1000"/>
              </a:spcBef>
            </a:pPr>
            <a:r>
              <a:rPr lang="en-US" sz="1400" kern="1200" dirty="0">
                <a:solidFill>
                  <a:schemeClr val="bg1"/>
                </a:solidFill>
                <a:latin typeface="+mn-lt"/>
                <a:ea typeface="+mn-ea"/>
                <a:cs typeface="+mn-cs"/>
              </a:rPr>
              <a:t>and the ARISE Consultancy</a:t>
            </a:r>
          </a:p>
        </p:txBody>
      </p:sp>
      <p:sp>
        <p:nvSpPr>
          <p:cNvPr id="53" name="Graphic 212">
            <a:extLst>
              <a:ext uri="{FF2B5EF4-FFF2-40B4-BE49-F238E27FC236}">
                <a16:creationId xmlns:a16="http://schemas.microsoft.com/office/drawing/2014/main" id="{4D4C00DC-4DC6-4CD2-9E31-F17E6CEBC5A6}"/>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92206" y="975977"/>
            <a:ext cx="310173" cy="413564"/>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lt1"/>
              </a:solidFill>
            </a:endParaRPr>
          </a:p>
        </p:txBody>
      </p:sp>
      <p:sp>
        <p:nvSpPr>
          <p:cNvPr id="55" name="Graphic 212">
            <a:extLst>
              <a:ext uri="{FF2B5EF4-FFF2-40B4-BE49-F238E27FC236}">
                <a16:creationId xmlns:a16="http://schemas.microsoft.com/office/drawing/2014/main" id="{D82AB1B2-7970-42CF-8BF5-567C69E9FFFB}"/>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692206" y="975977"/>
            <a:ext cx="310173" cy="413564"/>
          </a:xfrm>
          <a:custGeom>
            <a:avLst/>
            <a:gdLst>
              <a:gd name="connsiteX0" fmla="*/ 403574 w 807148"/>
              <a:gd name="connsiteY0" fmla="*/ 0 h 807148"/>
              <a:gd name="connsiteX1" fmla="*/ 0 w 807148"/>
              <a:gd name="connsiteY1" fmla="*/ 403574 h 807148"/>
              <a:gd name="connsiteX2" fmla="*/ 403574 w 807148"/>
              <a:gd name="connsiteY2" fmla="*/ 807149 h 807148"/>
              <a:gd name="connsiteX3" fmla="*/ 807149 w 807148"/>
              <a:gd name="connsiteY3" fmla="*/ 403574 h 807148"/>
              <a:gd name="connsiteX4" fmla="*/ 403574 w 807148"/>
              <a:gd name="connsiteY4" fmla="*/ 0 h 807148"/>
              <a:gd name="connsiteX5" fmla="*/ 403574 w 807148"/>
              <a:gd name="connsiteY5" fmla="*/ 667988 h 807148"/>
              <a:gd name="connsiteX6" fmla="*/ 139160 w 807148"/>
              <a:gd name="connsiteY6" fmla="*/ 403574 h 807148"/>
              <a:gd name="connsiteX7" fmla="*/ 403574 w 807148"/>
              <a:gd name="connsiteY7" fmla="*/ 139160 h 807148"/>
              <a:gd name="connsiteX8" fmla="*/ 667988 w 807148"/>
              <a:gd name="connsiteY8" fmla="*/ 403574 h 807148"/>
              <a:gd name="connsiteX9" fmla="*/ 403574 w 807148"/>
              <a:gd name="connsiteY9" fmla="*/ 667988 h 80714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807148" h="807148">
                <a:moveTo>
                  <a:pt x="403574" y="0"/>
                </a:moveTo>
                <a:cubicBezTo>
                  <a:pt x="180689" y="0"/>
                  <a:pt x="0" y="180689"/>
                  <a:pt x="0" y="403574"/>
                </a:cubicBezTo>
                <a:cubicBezTo>
                  <a:pt x="0" y="626459"/>
                  <a:pt x="180689" y="807149"/>
                  <a:pt x="403574" y="807149"/>
                </a:cubicBezTo>
                <a:cubicBezTo>
                  <a:pt x="626459" y="807149"/>
                  <a:pt x="807149" y="626459"/>
                  <a:pt x="807149" y="403574"/>
                </a:cubicBezTo>
                <a:cubicBezTo>
                  <a:pt x="807149" y="180689"/>
                  <a:pt x="626459" y="0"/>
                  <a:pt x="403574" y="0"/>
                </a:cubicBezTo>
                <a:close/>
                <a:moveTo>
                  <a:pt x="403574" y="667988"/>
                </a:moveTo>
                <a:cubicBezTo>
                  <a:pt x="257556" y="667988"/>
                  <a:pt x="139160" y="549593"/>
                  <a:pt x="139160" y="403574"/>
                </a:cubicBezTo>
                <a:cubicBezTo>
                  <a:pt x="139160" y="257556"/>
                  <a:pt x="257556" y="139160"/>
                  <a:pt x="403574" y="139160"/>
                </a:cubicBezTo>
                <a:cubicBezTo>
                  <a:pt x="549593" y="139160"/>
                  <a:pt x="667988" y="257556"/>
                  <a:pt x="667988" y="403574"/>
                </a:cubicBezTo>
                <a:cubicBezTo>
                  <a:pt x="667988" y="549593"/>
                  <a:pt x="549593" y="667988"/>
                  <a:pt x="403574" y="667988"/>
                </a:cubicBezTo>
                <a:close/>
              </a:path>
            </a:pathLst>
          </a:cu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solidFill>
                <a:schemeClr val="lt1"/>
              </a:solidFill>
            </a:endParaRPr>
          </a:p>
        </p:txBody>
      </p:sp>
      <p:grpSp>
        <p:nvGrpSpPr>
          <p:cNvPr id="57" name="Graphic 190">
            <a:extLst>
              <a:ext uri="{FF2B5EF4-FFF2-40B4-BE49-F238E27FC236}">
                <a16:creationId xmlns:a16="http://schemas.microsoft.com/office/drawing/2014/main" id="{66FB5A75-BDE2-4F12-A95B-C48788A7685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1560710" y="1755501"/>
            <a:ext cx="1199121" cy="531293"/>
            <a:chOff x="2504802" y="1755501"/>
            <a:chExt cx="1598829" cy="531293"/>
          </a:xfrm>
          <a:solidFill>
            <a:schemeClr val="bg1"/>
          </a:solidFill>
        </p:grpSpPr>
        <p:sp>
          <p:nvSpPr>
            <p:cNvPr id="58" name="Freeform: Shape 57">
              <a:extLst>
                <a:ext uri="{FF2B5EF4-FFF2-40B4-BE49-F238E27FC236}">
                  <a16:creationId xmlns:a16="http://schemas.microsoft.com/office/drawing/2014/main" id="{DC86CBC8-A814-4C0C-A287-7C549693D2E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2504802" y="2113855"/>
              <a:ext cx="1598614" cy="172939"/>
            </a:xfrm>
            <a:custGeom>
              <a:avLst/>
              <a:gdLst>
                <a:gd name="connsiteX0" fmla="*/ 1248648 w 1598614"/>
                <a:gd name="connsiteY0" fmla="*/ 172939 h 172939"/>
                <a:gd name="connsiteX1" fmla="*/ 1123031 w 1598614"/>
                <a:gd name="connsiteY1" fmla="*/ 92708 h 172939"/>
                <a:gd name="connsiteX2" fmla="*/ 1024085 w 1598614"/>
                <a:gd name="connsiteY2" fmla="*/ 29469 h 172939"/>
                <a:gd name="connsiteX3" fmla="*/ 925140 w 1598614"/>
                <a:gd name="connsiteY3" fmla="*/ 92708 h 172939"/>
                <a:gd name="connsiteX4" fmla="*/ 799522 w 1598614"/>
                <a:gd name="connsiteY4" fmla="*/ 172939 h 172939"/>
                <a:gd name="connsiteX5" fmla="*/ 799522 w 1598614"/>
                <a:gd name="connsiteY5" fmla="*/ 172939 h 172939"/>
                <a:gd name="connsiteX6" fmla="*/ 673905 w 1598614"/>
                <a:gd name="connsiteY6" fmla="*/ 92708 h 172939"/>
                <a:gd name="connsiteX7" fmla="*/ 574959 w 1598614"/>
                <a:gd name="connsiteY7" fmla="*/ 29469 h 172939"/>
                <a:gd name="connsiteX8" fmla="*/ 476014 w 1598614"/>
                <a:gd name="connsiteY8" fmla="*/ 92708 h 172939"/>
                <a:gd name="connsiteX9" fmla="*/ 350396 w 1598614"/>
                <a:gd name="connsiteY9" fmla="*/ 172939 h 172939"/>
                <a:gd name="connsiteX10" fmla="*/ 224778 w 1598614"/>
                <a:gd name="connsiteY10" fmla="*/ 92708 h 172939"/>
                <a:gd name="connsiteX11" fmla="*/ 125833 w 1598614"/>
                <a:gd name="connsiteY11" fmla="*/ 29469 h 172939"/>
                <a:gd name="connsiteX12" fmla="*/ 26887 w 1598614"/>
                <a:gd name="connsiteY12" fmla="*/ 92708 h 172939"/>
                <a:gd name="connsiteX13" fmla="*/ 0 w 1598614"/>
                <a:gd name="connsiteY13" fmla="*/ 80232 h 172939"/>
                <a:gd name="connsiteX14" fmla="*/ 125618 w 1598614"/>
                <a:gd name="connsiteY14" fmla="*/ 0 h 172939"/>
                <a:gd name="connsiteX15" fmla="*/ 251235 w 1598614"/>
                <a:gd name="connsiteY15" fmla="*/ 80232 h 172939"/>
                <a:gd name="connsiteX16" fmla="*/ 350181 w 1598614"/>
                <a:gd name="connsiteY16" fmla="*/ 143471 h 172939"/>
                <a:gd name="connsiteX17" fmla="*/ 449126 w 1598614"/>
                <a:gd name="connsiteY17" fmla="*/ 80232 h 172939"/>
                <a:gd name="connsiteX18" fmla="*/ 574744 w 1598614"/>
                <a:gd name="connsiteY18" fmla="*/ 0 h 172939"/>
                <a:gd name="connsiteX19" fmla="*/ 700362 w 1598614"/>
                <a:gd name="connsiteY19" fmla="*/ 80232 h 172939"/>
                <a:gd name="connsiteX20" fmla="*/ 799307 w 1598614"/>
                <a:gd name="connsiteY20" fmla="*/ 143471 h 172939"/>
                <a:gd name="connsiteX21" fmla="*/ 799307 w 1598614"/>
                <a:gd name="connsiteY21" fmla="*/ 143471 h 172939"/>
                <a:gd name="connsiteX22" fmla="*/ 898253 w 1598614"/>
                <a:gd name="connsiteY22" fmla="*/ 80232 h 172939"/>
                <a:gd name="connsiteX23" fmla="*/ 1023870 w 1598614"/>
                <a:gd name="connsiteY23" fmla="*/ 0 h 172939"/>
                <a:gd name="connsiteX24" fmla="*/ 1149488 w 1598614"/>
                <a:gd name="connsiteY24" fmla="*/ 80232 h 172939"/>
                <a:gd name="connsiteX25" fmla="*/ 1248433 w 1598614"/>
                <a:gd name="connsiteY25" fmla="*/ 143471 h 172939"/>
                <a:gd name="connsiteX26" fmla="*/ 1347379 w 1598614"/>
                <a:gd name="connsiteY26" fmla="*/ 80232 h 172939"/>
                <a:gd name="connsiteX27" fmla="*/ 1472997 w 1598614"/>
                <a:gd name="connsiteY27" fmla="*/ 0 h 172939"/>
                <a:gd name="connsiteX28" fmla="*/ 1598614 w 1598614"/>
                <a:gd name="connsiteY28" fmla="*/ 80232 h 172939"/>
                <a:gd name="connsiteX29" fmla="*/ 1571942 w 1598614"/>
                <a:gd name="connsiteY29" fmla="*/ 92708 h 172939"/>
                <a:gd name="connsiteX30" fmla="*/ 1472997 w 1598614"/>
                <a:gd name="connsiteY30" fmla="*/ 29469 h 172939"/>
                <a:gd name="connsiteX31" fmla="*/ 1374051 w 1598614"/>
                <a:gd name="connsiteY31" fmla="*/ 92708 h 172939"/>
                <a:gd name="connsiteX32" fmla="*/ 1248648 w 1598614"/>
                <a:gd name="connsiteY32" fmla="*/ 172939 h 1729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598614" h="172939">
                  <a:moveTo>
                    <a:pt x="1248648" y="172939"/>
                  </a:moveTo>
                  <a:cubicBezTo>
                    <a:pt x="1194229" y="172939"/>
                    <a:pt x="1146046" y="142180"/>
                    <a:pt x="1123031" y="92708"/>
                  </a:cubicBezTo>
                  <a:cubicBezTo>
                    <a:pt x="1104962" y="53775"/>
                    <a:pt x="1067105" y="29469"/>
                    <a:pt x="1024085" y="29469"/>
                  </a:cubicBezTo>
                  <a:cubicBezTo>
                    <a:pt x="981066" y="29469"/>
                    <a:pt x="943208" y="53775"/>
                    <a:pt x="925140" y="92708"/>
                  </a:cubicBezTo>
                  <a:cubicBezTo>
                    <a:pt x="902124" y="142180"/>
                    <a:pt x="853942" y="172939"/>
                    <a:pt x="799522" y="172939"/>
                  </a:cubicBezTo>
                  <a:cubicBezTo>
                    <a:pt x="799522" y="172939"/>
                    <a:pt x="799522" y="172939"/>
                    <a:pt x="799522" y="172939"/>
                  </a:cubicBezTo>
                  <a:cubicBezTo>
                    <a:pt x="744887" y="172939"/>
                    <a:pt x="696920" y="142180"/>
                    <a:pt x="673905" y="92708"/>
                  </a:cubicBezTo>
                  <a:cubicBezTo>
                    <a:pt x="655836" y="53775"/>
                    <a:pt x="617979" y="29469"/>
                    <a:pt x="574959" y="29469"/>
                  </a:cubicBezTo>
                  <a:cubicBezTo>
                    <a:pt x="531939" y="29469"/>
                    <a:pt x="494082" y="53775"/>
                    <a:pt x="476014" y="92708"/>
                  </a:cubicBezTo>
                  <a:cubicBezTo>
                    <a:pt x="452998" y="142180"/>
                    <a:pt x="405031" y="172939"/>
                    <a:pt x="350396" y="172939"/>
                  </a:cubicBezTo>
                  <a:cubicBezTo>
                    <a:pt x="295976" y="172939"/>
                    <a:pt x="247794" y="142180"/>
                    <a:pt x="224778" y="92708"/>
                  </a:cubicBezTo>
                  <a:cubicBezTo>
                    <a:pt x="206710" y="53775"/>
                    <a:pt x="168853" y="29469"/>
                    <a:pt x="125833" y="29469"/>
                  </a:cubicBezTo>
                  <a:cubicBezTo>
                    <a:pt x="82813" y="29469"/>
                    <a:pt x="44956" y="53775"/>
                    <a:pt x="26887" y="92708"/>
                  </a:cubicBezTo>
                  <a:lnTo>
                    <a:pt x="0" y="80232"/>
                  </a:lnTo>
                  <a:cubicBezTo>
                    <a:pt x="23016" y="30759"/>
                    <a:pt x="70983" y="0"/>
                    <a:pt x="125618" y="0"/>
                  </a:cubicBezTo>
                  <a:cubicBezTo>
                    <a:pt x="180253" y="0"/>
                    <a:pt x="228220" y="30759"/>
                    <a:pt x="251235" y="80232"/>
                  </a:cubicBezTo>
                  <a:cubicBezTo>
                    <a:pt x="269304" y="119165"/>
                    <a:pt x="307376" y="143471"/>
                    <a:pt x="350181" y="143471"/>
                  </a:cubicBezTo>
                  <a:cubicBezTo>
                    <a:pt x="393201" y="143471"/>
                    <a:pt x="431058" y="119165"/>
                    <a:pt x="449126" y="80232"/>
                  </a:cubicBezTo>
                  <a:cubicBezTo>
                    <a:pt x="472142" y="30759"/>
                    <a:pt x="520324" y="0"/>
                    <a:pt x="574744" y="0"/>
                  </a:cubicBezTo>
                  <a:cubicBezTo>
                    <a:pt x="629164" y="0"/>
                    <a:pt x="677346" y="30759"/>
                    <a:pt x="700362" y="80232"/>
                  </a:cubicBezTo>
                  <a:cubicBezTo>
                    <a:pt x="718430" y="119165"/>
                    <a:pt x="756287" y="143471"/>
                    <a:pt x="799307" y="143471"/>
                  </a:cubicBezTo>
                  <a:lnTo>
                    <a:pt x="799307" y="143471"/>
                  </a:lnTo>
                  <a:cubicBezTo>
                    <a:pt x="842327" y="143471"/>
                    <a:pt x="880184" y="119165"/>
                    <a:pt x="898253" y="80232"/>
                  </a:cubicBezTo>
                  <a:cubicBezTo>
                    <a:pt x="921268" y="30759"/>
                    <a:pt x="969235" y="0"/>
                    <a:pt x="1023870" y="0"/>
                  </a:cubicBezTo>
                  <a:cubicBezTo>
                    <a:pt x="1078505" y="0"/>
                    <a:pt x="1126472" y="30759"/>
                    <a:pt x="1149488" y="80232"/>
                  </a:cubicBezTo>
                  <a:cubicBezTo>
                    <a:pt x="1167556" y="119165"/>
                    <a:pt x="1205414" y="143471"/>
                    <a:pt x="1248433" y="143471"/>
                  </a:cubicBezTo>
                  <a:cubicBezTo>
                    <a:pt x="1291453" y="143471"/>
                    <a:pt x="1329311" y="119165"/>
                    <a:pt x="1347379" y="80232"/>
                  </a:cubicBezTo>
                  <a:cubicBezTo>
                    <a:pt x="1370394" y="30759"/>
                    <a:pt x="1418361" y="0"/>
                    <a:pt x="1472997" y="0"/>
                  </a:cubicBezTo>
                  <a:cubicBezTo>
                    <a:pt x="1527632" y="0"/>
                    <a:pt x="1575814" y="30759"/>
                    <a:pt x="1598614" y="80232"/>
                  </a:cubicBezTo>
                  <a:lnTo>
                    <a:pt x="1571942" y="92708"/>
                  </a:lnTo>
                  <a:cubicBezTo>
                    <a:pt x="1553874" y="53775"/>
                    <a:pt x="1515801" y="29469"/>
                    <a:pt x="1472997" y="29469"/>
                  </a:cubicBezTo>
                  <a:cubicBezTo>
                    <a:pt x="1429977" y="29469"/>
                    <a:pt x="1392119" y="53775"/>
                    <a:pt x="1374051" y="92708"/>
                  </a:cubicBezTo>
                  <a:cubicBezTo>
                    <a:pt x="1351251" y="142180"/>
                    <a:pt x="1303069" y="172939"/>
                    <a:pt x="1248648" y="172939"/>
                  </a:cubicBezTo>
                  <a:close/>
                </a:path>
              </a:pathLst>
            </a:custGeom>
            <a:grpFill/>
            <a:ln w="21496" cap="flat">
              <a:noFill/>
              <a:prstDash val="solid"/>
              <a:miter/>
            </a:ln>
          </p:spPr>
          <p:txBody>
            <a:bodyPr rtlCol="0" anchor="ctr"/>
            <a:lstStyle/>
            <a:p>
              <a:endParaRPr lang="en-US" dirty="0"/>
            </a:p>
          </p:txBody>
        </p:sp>
        <p:sp>
          <p:nvSpPr>
            <p:cNvPr id="59" name="Freeform: Shape 58">
              <a:extLst>
                <a:ext uri="{FF2B5EF4-FFF2-40B4-BE49-F238E27FC236}">
                  <a16:creationId xmlns:a16="http://schemas.microsoft.com/office/drawing/2014/main" id="{6AA52F4F-14E6-402F-A196-668B9CA9BC6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2504802" y="1755501"/>
              <a:ext cx="1598829" cy="172724"/>
            </a:xfrm>
            <a:custGeom>
              <a:avLst/>
              <a:gdLst>
                <a:gd name="connsiteX0" fmla="*/ 1248648 w 1598829"/>
                <a:gd name="connsiteY0" fmla="*/ 172724 h 172724"/>
                <a:gd name="connsiteX1" fmla="*/ 1123031 w 1598829"/>
                <a:gd name="connsiteY1" fmla="*/ 92492 h 172724"/>
                <a:gd name="connsiteX2" fmla="*/ 1024085 w 1598829"/>
                <a:gd name="connsiteY2" fmla="*/ 29253 h 172724"/>
                <a:gd name="connsiteX3" fmla="*/ 925140 w 1598829"/>
                <a:gd name="connsiteY3" fmla="*/ 92492 h 172724"/>
                <a:gd name="connsiteX4" fmla="*/ 799522 w 1598829"/>
                <a:gd name="connsiteY4" fmla="*/ 172724 h 172724"/>
                <a:gd name="connsiteX5" fmla="*/ 799522 w 1598829"/>
                <a:gd name="connsiteY5" fmla="*/ 172724 h 172724"/>
                <a:gd name="connsiteX6" fmla="*/ 673905 w 1598829"/>
                <a:gd name="connsiteY6" fmla="*/ 92492 h 172724"/>
                <a:gd name="connsiteX7" fmla="*/ 574959 w 1598829"/>
                <a:gd name="connsiteY7" fmla="*/ 29253 h 172724"/>
                <a:gd name="connsiteX8" fmla="*/ 476014 w 1598829"/>
                <a:gd name="connsiteY8" fmla="*/ 92492 h 172724"/>
                <a:gd name="connsiteX9" fmla="*/ 350396 w 1598829"/>
                <a:gd name="connsiteY9" fmla="*/ 172724 h 172724"/>
                <a:gd name="connsiteX10" fmla="*/ 224778 w 1598829"/>
                <a:gd name="connsiteY10" fmla="*/ 92492 h 172724"/>
                <a:gd name="connsiteX11" fmla="*/ 125833 w 1598829"/>
                <a:gd name="connsiteY11" fmla="*/ 29253 h 172724"/>
                <a:gd name="connsiteX12" fmla="*/ 26887 w 1598829"/>
                <a:gd name="connsiteY12" fmla="*/ 92492 h 172724"/>
                <a:gd name="connsiteX13" fmla="*/ 0 w 1598829"/>
                <a:gd name="connsiteY13" fmla="*/ 80232 h 172724"/>
                <a:gd name="connsiteX14" fmla="*/ 125618 w 1598829"/>
                <a:gd name="connsiteY14" fmla="*/ 0 h 172724"/>
                <a:gd name="connsiteX15" fmla="*/ 251235 w 1598829"/>
                <a:gd name="connsiteY15" fmla="*/ 80232 h 172724"/>
                <a:gd name="connsiteX16" fmla="*/ 350181 w 1598829"/>
                <a:gd name="connsiteY16" fmla="*/ 143471 h 172724"/>
                <a:gd name="connsiteX17" fmla="*/ 449126 w 1598829"/>
                <a:gd name="connsiteY17" fmla="*/ 80232 h 172724"/>
                <a:gd name="connsiteX18" fmla="*/ 574744 w 1598829"/>
                <a:gd name="connsiteY18" fmla="*/ 0 h 172724"/>
                <a:gd name="connsiteX19" fmla="*/ 700362 w 1598829"/>
                <a:gd name="connsiteY19" fmla="*/ 80232 h 172724"/>
                <a:gd name="connsiteX20" fmla="*/ 799307 w 1598829"/>
                <a:gd name="connsiteY20" fmla="*/ 143471 h 172724"/>
                <a:gd name="connsiteX21" fmla="*/ 799307 w 1598829"/>
                <a:gd name="connsiteY21" fmla="*/ 143471 h 172724"/>
                <a:gd name="connsiteX22" fmla="*/ 898253 w 1598829"/>
                <a:gd name="connsiteY22" fmla="*/ 80232 h 172724"/>
                <a:gd name="connsiteX23" fmla="*/ 1024085 w 1598829"/>
                <a:gd name="connsiteY23" fmla="*/ 0 h 172724"/>
                <a:gd name="connsiteX24" fmla="*/ 1149703 w 1598829"/>
                <a:gd name="connsiteY24" fmla="*/ 80232 h 172724"/>
                <a:gd name="connsiteX25" fmla="*/ 1248648 w 1598829"/>
                <a:gd name="connsiteY25" fmla="*/ 143471 h 172724"/>
                <a:gd name="connsiteX26" fmla="*/ 1347594 w 1598829"/>
                <a:gd name="connsiteY26" fmla="*/ 80232 h 172724"/>
                <a:gd name="connsiteX27" fmla="*/ 1473212 w 1598829"/>
                <a:gd name="connsiteY27" fmla="*/ 0 h 172724"/>
                <a:gd name="connsiteX28" fmla="*/ 1598829 w 1598829"/>
                <a:gd name="connsiteY28" fmla="*/ 80232 h 172724"/>
                <a:gd name="connsiteX29" fmla="*/ 1572157 w 1598829"/>
                <a:gd name="connsiteY29" fmla="*/ 92492 h 172724"/>
                <a:gd name="connsiteX30" fmla="*/ 1473212 w 1598829"/>
                <a:gd name="connsiteY30" fmla="*/ 29253 h 172724"/>
                <a:gd name="connsiteX31" fmla="*/ 1374266 w 1598829"/>
                <a:gd name="connsiteY31" fmla="*/ 92492 h 172724"/>
                <a:gd name="connsiteX32" fmla="*/ 1248648 w 1598829"/>
                <a:gd name="connsiteY32" fmla="*/ 172724 h 17272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1598829" h="172724">
                  <a:moveTo>
                    <a:pt x="1248648" y="172724"/>
                  </a:moveTo>
                  <a:cubicBezTo>
                    <a:pt x="1194229" y="172724"/>
                    <a:pt x="1146046" y="141965"/>
                    <a:pt x="1123031" y="92492"/>
                  </a:cubicBezTo>
                  <a:cubicBezTo>
                    <a:pt x="1104962" y="53560"/>
                    <a:pt x="1067105" y="29253"/>
                    <a:pt x="1024085" y="29253"/>
                  </a:cubicBezTo>
                  <a:cubicBezTo>
                    <a:pt x="981066" y="29253"/>
                    <a:pt x="943208" y="53560"/>
                    <a:pt x="925140" y="92492"/>
                  </a:cubicBezTo>
                  <a:cubicBezTo>
                    <a:pt x="902124" y="141965"/>
                    <a:pt x="853942" y="172724"/>
                    <a:pt x="799522" y="172724"/>
                  </a:cubicBezTo>
                  <a:cubicBezTo>
                    <a:pt x="799522" y="172724"/>
                    <a:pt x="799522" y="172724"/>
                    <a:pt x="799522" y="172724"/>
                  </a:cubicBezTo>
                  <a:cubicBezTo>
                    <a:pt x="744887" y="172724"/>
                    <a:pt x="696920" y="141965"/>
                    <a:pt x="673905" y="92492"/>
                  </a:cubicBezTo>
                  <a:cubicBezTo>
                    <a:pt x="655836" y="53560"/>
                    <a:pt x="617979" y="29253"/>
                    <a:pt x="574959" y="29253"/>
                  </a:cubicBezTo>
                  <a:cubicBezTo>
                    <a:pt x="531939" y="29253"/>
                    <a:pt x="494082" y="53560"/>
                    <a:pt x="476014" y="92492"/>
                  </a:cubicBezTo>
                  <a:cubicBezTo>
                    <a:pt x="452998" y="141965"/>
                    <a:pt x="405031" y="172724"/>
                    <a:pt x="350396" y="172724"/>
                  </a:cubicBezTo>
                  <a:cubicBezTo>
                    <a:pt x="295976" y="172724"/>
                    <a:pt x="247794" y="141965"/>
                    <a:pt x="224778" y="92492"/>
                  </a:cubicBezTo>
                  <a:cubicBezTo>
                    <a:pt x="206710" y="53560"/>
                    <a:pt x="168853" y="29253"/>
                    <a:pt x="125833" y="29253"/>
                  </a:cubicBezTo>
                  <a:cubicBezTo>
                    <a:pt x="82813" y="29253"/>
                    <a:pt x="44956" y="53560"/>
                    <a:pt x="26887" y="92492"/>
                  </a:cubicBezTo>
                  <a:lnTo>
                    <a:pt x="0" y="80232"/>
                  </a:lnTo>
                  <a:cubicBezTo>
                    <a:pt x="23016" y="30759"/>
                    <a:pt x="70983" y="0"/>
                    <a:pt x="125618" y="0"/>
                  </a:cubicBezTo>
                  <a:cubicBezTo>
                    <a:pt x="180253" y="0"/>
                    <a:pt x="228220" y="30759"/>
                    <a:pt x="251235" y="80232"/>
                  </a:cubicBezTo>
                  <a:cubicBezTo>
                    <a:pt x="269304" y="119165"/>
                    <a:pt x="307376" y="143471"/>
                    <a:pt x="350181" y="143471"/>
                  </a:cubicBezTo>
                  <a:cubicBezTo>
                    <a:pt x="393201" y="143471"/>
                    <a:pt x="431058" y="119165"/>
                    <a:pt x="449126" y="80232"/>
                  </a:cubicBezTo>
                  <a:cubicBezTo>
                    <a:pt x="472142" y="30759"/>
                    <a:pt x="520324" y="0"/>
                    <a:pt x="574744" y="0"/>
                  </a:cubicBezTo>
                  <a:cubicBezTo>
                    <a:pt x="629164" y="0"/>
                    <a:pt x="677346" y="30759"/>
                    <a:pt x="700362" y="80232"/>
                  </a:cubicBezTo>
                  <a:cubicBezTo>
                    <a:pt x="718430" y="119165"/>
                    <a:pt x="756287" y="143471"/>
                    <a:pt x="799307" y="143471"/>
                  </a:cubicBezTo>
                  <a:lnTo>
                    <a:pt x="799307" y="143471"/>
                  </a:lnTo>
                  <a:cubicBezTo>
                    <a:pt x="842327" y="143471"/>
                    <a:pt x="880184" y="119165"/>
                    <a:pt x="898253" y="80232"/>
                  </a:cubicBezTo>
                  <a:cubicBezTo>
                    <a:pt x="921483" y="30759"/>
                    <a:pt x="969450" y="0"/>
                    <a:pt x="1024085" y="0"/>
                  </a:cubicBezTo>
                  <a:cubicBezTo>
                    <a:pt x="1078720" y="0"/>
                    <a:pt x="1126688" y="30759"/>
                    <a:pt x="1149703" y="80232"/>
                  </a:cubicBezTo>
                  <a:cubicBezTo>
                    <a:pt x="1167771" y="119165"/>
                    <a:pt x="1205629" y="143471"/>
                    <a:pt x="1248648" y="143471"/>
                  </a:cubicBezTo>
                  <a:cubicBezTo>
                    <a:pt x="1291668" y="143471"/>
                    <a:pt x="1329526" y="119165"/>
                    <a:pt x="1347594" y="80232"/>
                  </a:cubicBezTo>
                  <a:cubicBezTo>
                    <a:pt x="1370610" y="30759"/>
                    <a:pt x="1418792" y="0"/>
                    <a:pt x="1473212" y="0"/>
                  </a:cubicBezTo>
                  <a:cubicBezTo>
                    <a:pt x="1527847" y="0"/>
                    <a:pt x="1576029" y="30759"/>
                    <a:pt x="1598829" y="80232"/>
                  </a:cubicBezTo>
                  <a:lnTo>
                    <a:pt x="1572157" y="92492"/>
                  </a:lnTo>
                  <a:cubicBezTo>
                    <a:pt x="1554089" y="53560"/>
                    <a:pt x="1516016" y="29253"/>
                    <a:pt x="1473212" y="29253"/>
                  </a:cubicBezTo>
                  <a:cubicBezTo>
                    <a:pt x="1430192" y="29253"/>
                    <a:pt x="1392335" y="53560"/>
                    <a:pt x="1374266" y="92492"/>
                  </a:cubicBezTo>
                  <a:cubicBezTo>
                    <a:pt x="1351251" y="141965"/>
                    <a:pt x="1303069" y="172724"/>
                    <a:pt x="1248648" y="172724"/>
                  </a:cubicBezTo>
                  <a:close/>
                </a:path>
              </a:pathLst>
            </a:custGeom>
            <a:grpFill/>
            <a:ln w="21496" cap="flat">
              <a:noFill/>
              <a:prstDash val="solid"/>
              <a:miter/>
            </a:ln>
          </p:spPr>
          <p:txBody>
            <a:bodyPr rtlCol="0" anchor="ctr"/>
            <a:lstStyle/>
            <a:p>
              <a:endParaRPr lang="en-US" dirty="0"/>
            </a:p>
          </p:txBody>
        </p:sp>
      </p:grpSp>
      <p:sp>
        <p:nvSpPr>
          <p:cNvPr id="61" name="Oval 60">
            <a:extLst>
              <a:ext uri="{FF2B5EF4-FFF2-40B4-BE49-F238E27FC236}">
                <a16:creationId xmlns:a16="http://schemas.microsoft.com/office/drawing/2014/main" id="{C10FB9CA-E7FA-462C-B537-F1224ED1ACF4}"/>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89865" y="4236107"/>
            <a:ext cx="383241" cy="510988"/>
          </a:xfrm>
          <a:prstGeom prst="ellipse">
            <a:avLst/>
          </a:prstGeom>
          <a:solidFill>
            <a:srgbClr val="FFFFFF"/>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sp>
        <p:nvSpPr>
          <p:cNvPr id="63" name="Oval 62">
            <a:extLst>
              <a:ext uri="{FF2B5EF4-FFF2-40B4-BE49-F238E27FC236}">
                <a16:creationId xmlns:a16="http://schemas.microsoft.com/office/drawing/2014/main" id="{D8469AE7-A75B-4F37-850B-EF5974ABED2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289865" y="4236107"/>
            <a:ext cx="383241" cy="510988"/>
          </a:xfrm>
          <a:prstGeom prst="ellipse">
            <a:avLst/>
          </a:prstGeom>
          <a:solidFill>
            <a:schemeClr val="accent2">
              <a:alpha val="30000"/>
            </a:schemeClr>
          </a:solidFill>
          <a:ln w="28575">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p>
        </p:txBody>
      </p:sp>
      <p:grpSp>
        <p:nvGrpSpPr>
          <p:cNvPr id="65" name="Graphic 4">
            <a:extLst>
              <a:ext uri="{FF2B5EF4-FFF2-40B4-BE49-F238E27FC236}">
                <a16:creationId xmlns:a16="http://schemas.microsoft.com/office/drawing/2014/main" id="{63301095-70B2-49AA-8DA9-A35629AD621C}"/>
              </a:ext>
              <a:ext uri="{C183D7F6-B498-43B3-948B-1728B52AA6E4}">
                <adec:decorative xmlns:adec="http://schemas.microsoft.com/office/drawing/2017/decorative" xmlns=""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448238" y="4175798"/>
            <a:ext cx="1396129" cy="1861665"/>
            <a:chOff x="5734053" y="3067000"/>
            <a:chExt cx="724484" cy="724549"/>
          </a:xfrm>
          <a:solidFill>
            <a:schemeClr val="bg1"/>
          </a:solidFill>
        </p:grpSpPr>
        <p:sp>
          <p:nvSpPr>
            <p:cNvPr id="66" name="Freeform: Shape 65">
              <a:extLst>
                <a:ext uri="{FF2B5EF4-FFF2-40B4-BE49-F238E27FC236}">
                  <a16:creationId xmlns:a16="http://schemas.microsoft.com/office/drawing/2014/main" id="{D218E08C-0BEA-45C2-8C09-4141DDDA001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734055" y="3067000"/>
              <a:ext cx="14192" cy="14097"/>
            </a:xfrm>
            <a:custGeom>
              <a:avLst/>
              <a:gdLst>
                <a:gd name="connsiteX0" fmla="*/ 14192 w 14192"/>
                <a:gd name="connsiteY0" fmla="*/ 7049 h 14097"/>
                <a:gd name="connsiteX1" fmla="*/ 7144 w 14192"/>
                <a:gd name="connsiteY1" fmla="*/ 14097 h 14097"/>
                <a:gd name="connsiteX2" fmla="*/ 0 w 14192"/>
                <a:gd name="connsiteY2" fmla="*/ 7049 h 14097"/>
                <a:gd name="connsiteX3" fmla="*/ 7049 w 14192"/>
                <a:gd name="connsiteY3" fmla="*/ 0 h 14097"/>
                <a:gd name="connsiteX4" fmla="*/ 14192 w 14192"/>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9"/>
                  </a:moveTo>
                  <a:cubicBezTo>
                    <a:pt x="14192" y="10954"/>
                    <a:pt x="11049" y="14097"/>
                    <a:pt x="7144" y="14097"/>
                  </a:cubicBezTo>
                  <a:cubicBezTo>
                    <a:pt x="3239" y="14097"/>
                    <a:pt x="0" y="10954"/>
                    <a:pt x="0" y="7049"/>
                  </a:cubicBezTo>
                  <a:cubicBezTo>
                    <a:pt x="0" y="3143"/>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dirty="0"/>
            </a:p>
          </p:txBody>
        </p:sp>
        <p:sp>
          <p:nvSpPr>
            <p:cNvPr id="67" name="Freeform: Shape 66">
              <a:extLst>
                <a:ext uri="{FF2B5EF4-FFF2-40B4-BE49-F238E27FC236}">
                  <a16:creationId xmlns:a16="http://schemas.microsoft.com/office/drawing/2014/main" id="{232F6090-14E0-44C6-B9FC-C91047BCDC4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793300" y="3067000"/>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dirty="0"/>
            </a:p>
          </p:txBody>
        </p:sp>
        <p:sp>
          <p:nvSpPr>
            <p:cNvPr id="68" name="Freeform: Shape 67">
              <a:extLst>
                <a:ext uri="{FF2B5EF4-FFF2-40B4-BE49-F238E27FC236}">
                  <a16:creationId xmlns:a16="http://schemas.microsoft.com/office/drawing/2014/main" id="{FDB9402B-335C-4892-9E7C-C400E95BE05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852450" y="3067000"/>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dirty="0"/>
            </a:p>
          </p:txBody>
        </p:sp>
        <p:sp>
          <p:nvSpPr>
            <p:cNvPr id="69" name="Freeform: Shape 68">
              <a:extLst>
                <a:ext uri="{FF2B5EF4-FFF2-40B4-BE49-F238E27FC236}">
                  <a16:creationId xmlns:a16="http://schemas.microsoft.com/office/drawing/2014/main" id="{E7A4371D-4448-409A-93F3-0C92E3EBDCF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911695" y="3067000"/>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dirty="0"/>
            </a:p>
          </p:txBody>
        </p:sp>
        <p:sp>
          <p:nvSpPr>
            <p:cNvPr id="70" name="Freeform: Shape 69">
              <a:extLst>
                <a:ext uri="{FF2B5EF4-FFF2-40B4-BE49-F238E27FC236}">
                  <a16:creationId xmlns:a16="http://schemas.microsoft.com/office/drawing/2014/main" id="{780149CB-4B8F-4FD1-AC5E-25670C9EA0A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970846" y="3067000"/>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dirty="0"/>
            </a:p>
          </p:txBody>
        </p:sp>
        <p:sp>
          <p:nvSpPr>
            <p:cNvPr id="71" name="Freeform: Shape 70">
              <a:extLst>
                <a:ext uri="{FF2B5EF4-FFF2-40B4-BE49-F238E27FC236}">
                  <a16:creationId xmlns:a16="http://schemas.microsoft.com/office/drawing/2014/main" id="{92D49A1A-35B0-4620-9D1E-A782A0E9780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030092" y="3067000"/>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dirty="0"/>
            </a:p>
          </p:txBody>
        </p:sp>
        <p:sp>
          <p:nvSpPr>
            <p:cNvPr id="72" name="Freeform: Shape 71">
              <a:extLst>
                <a:ext uri="{FF2B5EF4-FFF2-40B4-BE49-F238E27FC236}">
                  <a16:creationId xmlns:a16="http://schemas.microsoft.com/office/drawing/2014/main" id="{AFF46F08-B1E4-44C1-BD4A-4191D6EAD90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089242" y="3067000"/>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dirty="0"/>
            </a:p>
          </p:txBody>
        </p:sp>
        <p:sp>
          <p:nvSpPr>
            <p:cNvPr id="73" name="Freeform: Shape 72">
              <a:extLst>
                <a:ext uri="{FF2B5EF4-FFF2-40B4-BE49-F238E27FC236}">
                  <a16:creationId xmlns:a16="http://schemas.microsoft.com/office/drawing/2014/main" id="{8DB16610-3D81-4E5C-850D-5D1245C0DCA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734055" y="3126244"/>
              <a:ext cx="14192" cy="14097"/>
            </a:xfrm>
            <a:custGeom>
              <a:avLst/>
              <a:gdLst>
                <a:gd name="connsiteX0" fmla="*/ 14192 w 14192"/>
                <a:gd name="connsiteY0" fmla="*/ 7049 h 14097"/>
                <a:gd name="connsiteX1" fmla="*/ 7144 w 14192"/>
                <a:gd name="connsiteY1" fmla="*/ 14097 h 14097"/>
                <a:gd name="connsiteX2" fmla="*/ 0 w 14192"/>
                <a:gd name="connsiteY2" fmla="*/ 7049 h 14097"/>
                <a:gd name="connsiteX3" fmla="*/ 7049 w 14192"/>
                <a:gd name="connsiteY3" fmla="*/ 0 h 14097"/>
                <a:gd name="connsiteX4" fmla="*/ 14192 w 14192"/>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9"/>
                  </a:moveTo>
                  <a:cubicBezTo>
                    <a:pt x="14192" y="10954"/>
                    <a:pt x="11049" y="14097"/>
                    <a:pt x="7144" y="14097"/>
                  </a:cubicBezTo>
                  <a:cubicBezTo>
                    <a:pt x="3239" y="14097"/>
                    <a:pt x="0" y="10954"/>
                    <a:pt x="0" y="7049"/>
                  </a:cubicBezTo>
                  <a:cubicBezTo>
                    <a:pt x="0" y="3143"/>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dirty="0"/>
            </a:p>
          </p:txBody>
        </p:sp>
        <p:sp>
          <p:nvSpPr>
            <p:cNvPr id="74" name="Freeform: Shape 73">
              <a:extLst>
                <a:ext uri="{FF2B5EF4-FFF2-40B4-BE49-F238E27FC236}">
                  <a16:creationId xmlns:a16="http://schemas.microsoft.com/office/drawing/2014/main" id="{E05501B2-83AC-4299-BE5A-8CA16B40897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793300" y="3126242"/>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75" name="Freeform: Shape 74">
              <a:extLst>
                <a:ext uri="{FF2B5EF4-FFF2-40B4-BE49-F238E27FC236}">
                  <a16:creationId xmlns:a16="http://schemas.microsoft.com/office/drawing/2014/main" id="{07CF1B90-3B3A-403E-A94F-8B82945D073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852450" y="312624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76" name="Freeform: Shape 75">
              <a:extLst>
                <a:ext uri="{FF2B5EF4-FFF2-40B4-BE49-F238E27FC236}">
                  <a16:creationId xmlns:a16="http://schemas.microsoft.com/office/drawing/2014/main" id="{56A1CBA9-4AC1-4C42-9429-3FF31DF282A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911695" y="312624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77" name="Freeform: Shape 76">
              <a:extLst>
                <a:ext uri="{FF2B5EF4-FFF2-40B4-BE49-F238E27FC236}">
                  <a16:creationId xmlns:a16="http://schemas.microsoft.com/office/drawing/2014/main" id="{21318D9B-FD39-402A-ADFA-0E6CC789A76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970846" y="312624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78" name="Freeform: Shape 77">
              <a:extLst>
                <a:ext uri="{FF2B5EF4-FFF2-40B4-BE49-F238E27FC236}">
                  <a16:creationId xmlns:a16="http://schemas.microsoft.com/office/drawing/2014/main" id="{333FB08F-B346-47C0-A7CD-1DE53E6C0D2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030091" y="3126244"/>
              <a:ext cx="14097" cy="14097"/>
            </a:xfrm>
            <a:custGeom>
              <a:avLst/>
              <a:gdLst>
                <a:gd name="connsiteX0" fmla="*/ 14097 w 14097"/>
                <a:gd name="connsiteY0" fmla="*/ 7049 h 14097"/>
                <a:gd name="connsiteX1" fmla="*/ 7048 w 14097"/>
                <a:gd name="connsiteY1" fmla="*/ 14097 h 14097"/>
                <a:gd name="connsiteX2" fmla="*/ 0 w 14097"/>
                <a:gd name="connsiteY2" fmla="*/ 7049 h 14097"/>
                <a:gd name="connsiteX3" fmla="*/ 7048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dirty="0"/>
            </a:p>
          </p:txBody>
        </p:sp>
        <p:sp>
          <p:nvSpPr>
            <p:cNvPr id="79" name="Freeform: Shape 78">
              <a:extLst>
                <a:ext uri="{FF2B5EF4-FFF2-40B4-BE49-F238E27FC236}">
                  <a16:creationId xmlns:a16="http://schemas.microsoft.com/office/drawing/2014/main" id="{893AD6F2-6408-4A8E-9749-CB7388EF3DC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089242" y="3126242"/>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80" name="Freeform: Shape 79">
              <a:extLst>
                <a:ext uri="{FF2B5EF4-FFF2-40B4-BE49-F238E27FC236}">
                  <a16:creationId xmlns:a16="http://schemas.microsoft.com/office/drawing/2014/main" id="{715D9D2F-1568-4BE3-A54A-69F52492B0E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734055" y="3185393"/>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dirty="0"/>
            </a:p>
          </p:txBody>
        </p:sp>
        <p:sp>
          <p:nvSpPr>
            <p:cNvPr id="81" name="Freeform: Shape 80">
              <a:extLst>
                <a:ext uri="{FF2B5EF4-FFF2-40B4-BE49-F238E27FC236}">
                  <a16:creationId xmlns:a16="http://schemas.microsoft.com/office/drawing/2014/main" id="{9AB547A7-0D80-491F-98B4-C6B7CC4FC4A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793300" y="3185393"/>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dirty="0"/>
            </a:p>
          </p:txBody>
        </p:sp>
        <p:sp>
          <p:nvSpPr>
            <p:cNvPr id="82" name="Freeform: Shape 81">
              <a:extLst>
                <a:ext uri="{FF2B5EF4-FFF2-40B4-BE49-F238E27FC236}">
                  <a16:creationId xmlns:a16="http://schemas.microsoft.com/office/drawing/2014/main" id="{7E2693CD-DAF5-4B26-9A2F-17673BF3183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852450" y="318539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83" name="Freeform: Shape 82">
              <a:extLst>
                <a:ext uri="{FF2B5EF4-FFF2-40B4-BE49-F238E27FC236}">
                  <a16:creationId xmlns:a16="http://schemas.microsoft.com/office/drawing/2014/main" id="{A96EEE12-952A-4693-B161-D7071D60106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911695" y="318539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84" name="Freeform: Shape 83">
              <a:extLst>
                <a:ext uri="{FF2B5EF4-FFF2-40B4-BE49-F238E27FC236}">
                  <a16:creationId xmlns:a16="http://schemas.microsoft.com/office/drawing/2014/main" id="{F4228DCC-1611-4BDC-90AA-231F67EB116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970846" y="318539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85" name="Freeform: Shape 84">
              <a:extLst>
                <a:ext uri="{FF2B5EF4-FFF2-40B4-BE49-F238E27FC236}">
                  <a16:creationId xmlns:a16="http://schemas.microsoft.com/office/drawing/2014/main" id="{DA163C3C-D3DF-461F-B6A8-90C7C227D12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030092" y="3185393"/>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dirty="0"/>
            </a:p>
          </p:txBody>
        </p:sp>
        <p:sp>
          <p:nvSpPr>
            <p:cNvPr id="86" name="Freeform: Shape 85">
              <a:extLst>
                <a:ext uri="{FF2B5EF4-FFF2-40B4-BE49-F238E27FC236}">
                  <a16:creationId xmlns:a16="http://schemas.microsoft.com/office/drawing/2014/main" id="{4D021D29-2980-41C3-AB83-DA93C105BCE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089242" y="318539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87" name="Freeform: Shape 86">
              <a:extLst>
                <a:ext uri="{FF2B5EF4-FFF2-40B4-BE49-F238E27FC236}">
                  <a16:creationId xmlns:a16="http://schemas.microsoft.com/office/drawing/2014/main" id="{AC09C1FA-1A9D-49A7-9D73-8B777140A30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734055" y="3244637"/>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dirty="0"/>
            </a:p>
          </p:txBody>
        </p:sp>
        <p:sp>
          <p:nvSpPr>
            <p:cNvPr id="88" name="Freeform: Shape 87">
              <a:extLst>
                <a:ext uri="{FF2B5EF4-FFF2-40B4-BE49-F238E27FC236}">
                  <a16:creationId xmlns:a16="http://schemas.microsoft.com/office/drawing/2014/main" id="{0B8D8CD4-7B9B-48A5-BC59-0CB859354F7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793300" y="3244635"/>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89" name="Freeform: Shape 88">
              <a:extLst>
                <a:ext uri="{FF2B5EF4-FFF2-40B4-BE49-F238E27FC236}">
                  <a16:creationId xmlns:a16="http://schemas.microsoft.com/office/drawing/2014/main" id="{224D0A27-A8B0-4020-9399-24127726E65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852450" y="3244635"/>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90" name="Freeform: Shape 89">
              <a:extLst>
                <a:ext uri="{FF2B5EF4-FFF2-40B4-BE49-F238E27FC236}">
                  <a16:creationId xmlns:a16="http://schemas.microsoft.com/office/drawing/2014/main" id="{168E8EBA-9F8C-4650-B9BE-38A0A56BCF2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911695" y="3244635"/>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91" name="Freeform: Shape 90">
              <a:extLst>
                <a:ext uri="{FF2B5EF4-FFF2-40B4-BE49-F238E27FC236}">
                  <a16:creationId xmlns:a16="http://schemas.microsoft.com/office/drawing/2014/main" id="{6A460BB3-2605-4AA2-AE1D-B9FB61EBF2D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970846" y="3244635"/>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92" name="Freeform: Shape 91">
              <a:extLst>
                <a:ext uri="{FF2B5EF4-FFF2-40B4-BE49-F238E27FC236}">
                  <a16:creationId xmlns:a16="http://schemas.microsoft.com/office/drawing/2014/main" id="{1E2E38EE-DBBE-4CC1-9498-E7193E1B28B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030091" y="3244637"/>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93" name="Freeform: Shape 92">
              <a:extLst>
                <a:ext uri="{FF2B5EF4-FFF2-40B4-BE49-F238E27FC236}">
                  <a16:creationId xmlns:a16="http://schemas.microsoft.com/office/drawing/2014/main" id="{BF191D5C-7D2A-4408-A8F2-389D2360F9A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089242" y="3244635"/>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94" name="Freeform: Shape 93">
              <a:extLst>
                <a:ext uri="{FF2B5EF4-FFF2-40B4-BE49-F238E27FC236}">
                  <a16:creationId xmlns:a16="http://schemas.microsoft.com/office/drawing/2014/main" id="{08F7193B-B379-4921-9F17-1841D50611C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734055" y="3303786"/>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dirty="0"/>
            </a:p>
          </p:txBody>
        </p:sp>
        <p:sp>
          <p:nvSpPr>
            <p:cNvPr id="95" name="Freeform: Shape 94">
              <a:extLst>
                <a:ext uri="{FF2B5EF4-FFF2-40B4-BE49-F238E27FC236}">
                  <a16:creationId xmlns:a16="http://schemas.microsoft.com/office/drawing/2014/main" id="{B4C5E53C-6003-4F74-B1CA-C7EA1E49930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793300" y="3303786"/>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96" name="Freeform: Shape 95">
              <a:extLst>
                <a:ext uri="{FF2B5EF4-FFF2-40B4-BE49-F238E27FC236}">
                  <a16:creationId xmlns:a16="http://schemas.microsoft.com/office/drawing/2014/main" id="{CB97B2B1-1CF5-46A5-940D-AB8F57F5909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852450" y="330378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97" name="Freeform: Shape 96">
              <a:extLst>
                <a:ext uri="{FF2B5EF4-FFF2-40B4-BE49-F238E27FC236}">
                  <a16:creationId xmlns:a16="http://schemas.microsoft.com/office/drawing/2014/main" id="{0783F4F1-D8CE-4453-B79B-AD976E272C8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911695" y="330378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98" name="Freeform: Shape 97">
              <a:extLst>
                <a:ext uri="{FF2B5EF4-FFF2-40B4-BE49-F238E27FC236}">
                  <a16:creationId xmlns:a16="http://schemas.microsoft.com/office/drawing/2014/main" id="{06A7A4C9-F24F-4F00-A2FA-29E788A091D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970846" y="330378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99" name="Freeform: Shape 98">
              <a:extLst>
                <a:ext uri="{FF2B5EF4-FFF2-40B4-BE49-F238E27FC236}">
                  <a16:creationId xmlns:a16="http://schemas.microsoft.com/office/drawing/2014/main" id="{EB694A32-59D6-46E3-8CE4-E4C485C2CB0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030091" y="3303786"/>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00" name="Freeform: Shape 99">
              <a:extLst>
                <a:ext uri="{FF2B5EF4-FFF2-40B4-BE49-F238E27FC236}">
                  <a16:creationId xmlns:a16="http://schemas.microsoft.com/office/drawing/2014/main" id="{983EBB4C-28FF-41C6-90D6-5F30FC0868E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089242" y="330378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01" name="Freeform: Shape 100">
              <a:extLst>
                <a:ext uri="{FF2B5EF4-FFF2-40B4-BE49-F238E27FC236}">
                  <a16:creationId xmlns:a16="http://schemas.microsoft.com/office/drawing/2014/main" id="{0707659D-8AE9-49B5-AB29-ECC099F495A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734055" y="3363031"/>
              <a:ext cx="14192" cy="14097"/>
            </a:xfrm>
            <a:custGeom>
              <a:avLst/>
              <a:gdLst>
                <a:gd name="connsiteX0" fmla="*/ 14192 w 14192"/>
                <a:gd name="connsiteY0" fmla="*/ 7048 h 14097"/>
                <a:gd name="connsiteX1" fmla="*/ 7144 w 14192"/>
                <a:gd name="connsiteY1" fmla="*/ 14097 h 14097"/>
                <a:gd name="connsiteX2" fmla="*/ 0 w 14192"/>
                <a:gd name="connsiteY2" fmla="*/ 7048 h 14097"/>
                <a:gd name="connsiteX3" fmla="*/ 7049 w 14192"/>
                <a:gd name="connsiteY3" fmla="*/ 0 h 14097"/>
                <a:gd name="connsiteX4" fmla="*/ 14192 w 14192"/>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7">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dirty="0"/>
            </a:p>
          </p:txBody>
        </p:sp>
        <p:sp>
          <p:nvSpPr>
            <p:cNvPr id="102" name="Freeform: Shape 101">
              <a:extLst>
                <a:ext uri="{FF2B5EF4-FFF2-40B4-BE49-F238E27FC236}">
                  <a16:creationId xmlns:a16="http://schemas.microsoft.com/office/drawing/2014/main" id="{5C987ECC-9573-46EA-9C4A-7C3CAE39380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793300" y="3363029"/>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103" name="Freeform: Shape 102">
              <a:extLst>
                <a:ext uri="{FF2B5EF4-FFF2-40B4-BE49-F238E27FC236}">
                  <a16:creationId xmlns:a16="http://schemas.microsoft.com/office/drawing/2014/main" id="{4DAF6708-18C2-4082-B024-6CEA32AE019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852450" y="3363029"/>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104" name="Freeform: Shape 103">
              <a:extLst>
                <a:ext uri="{FF2B5EF4-FFF2-40B4-BE49-F238E27FC236}">
                  <a16:creationId xmlns:a16="http://schemas.microsoft.com/office/drawing/2014/main" id="{72CBB5AE-39E2-4D9B-A834-64D31B00327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911695" y="3363029"/>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105" name="Freeform: Shape 104">
              <a:extLst>
                <a:ext uri="{FF2B5EF4-FFF2-40B4-BE49-F238E27FC236}">
                  <a16:creationId xmlns:a16="http://schemas.microsoft.com/office/drawing/2014/main" id="{4592DE98-77BF-4E8E-AEB4-1934207BAE7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970846" y="3363029"/>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106" name="Freeform: Shape 105">
              <a:extLst>
                <a:ext uri="{FF2B5EF4-FFF2-40B4-BE49-F238E27FC236}">
                  <a16:creationId xmlns:a16="http://schemas.microsoft.com/office/drawing/2014/main" id="{5AF5D9A0-BA94-4D2B-8479-26C55355B64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030091" y="3363031"/>
              <a:ext cx="14097" cy="14097"/>
            </a:xfrm>
            <a:custGeom>
              <a:avLst/>
              <a:gdLst>
                <a:gd name="connsiteX0" fmla="*/ 14097 w 14097"/>
                <a:gd name="connsiteY0" fmla="*/ 7048 h 14097"/>
                <a:gd name="connsiteX1" fmla="*/ 7048 w 14097"/>
                <a:gd name="connsiteY1" fmla="*/ 14097 h 14097"/>
                <a:gd name="connsiteX2" fmla="*/ 0 w 14097"/>
                <a:gd name="connsiteY2" fmla="*/ 7048 h 14097"/>
                <a:gd name="connsiteX3" fmla="*/ 7048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07" name="Freeform: Shape 106">
              <a:extLst>
                <a:ext uri="{FF2B5EF4-FFF2-40B4-BE49-F238E27FC236}">
                  <a16:creationId xmlns:a16="http://schemas.microsoft.com/office/drawing/2014/main" id="{2CAA6A8E-7ACF-4EF7-AAD6-734A009DCFB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089242" y="3363029"/>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108" name="Freeform: Shape 107">
              <a:extLst>
                <a:ext uri="{FF2B5EF4-FFF2-40B4-BE49-F238E27FC236}">
                  <a16:creationId xmlns:a16="http://schemas.microsoft.com/office/drawing/2014/main" id="{D3DD3695-F212-4BAD-BBB3-EC1F624740B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734055" y="3422181"/>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dirty="0"/>
            </a:p>
          </p:txBody>
        </p:sp>
        <p:sp>
          <p:nvSpPr>
            <p:cNvPr id="109" name="Freeform: Shape 108">
              <a:extLst>
                <a:ext uri="{FF2B5EF4-FFF2-40B4-BE49-F238E27FC236}">
                  <a16:creationId xmlns:a16="http://schemas.microsoft.com/office/drawing/2014/main" id="{AB1B3ECB-7594-4C5C-B62B-E686C0A89EA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793300" y="3422181"/>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10" name="Freeform: Shape 109">
              <a:extLst>
                <a:ext uri="{FF2B5EF4-FFF2-40B4-BE49-F238E27FC236}">
                  <a16:creationId xmlns:a16="http://schemas.microsoft.com/office/drawing/2014/main" id="{5EE54C3C-D9E5-4782-B8F6-058EB2D63E8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852450" y="34221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11" name="Freeform: Shape 110">
              <a:extLst>
                <a:ext uri="{FF2B5EF4-FFF2-40B4-BE49-F238E27FC236}">
                  <a16:creationId xmlns:a16="http://schemas.microsoft.com/office/drawing/2014/main" id="{EAE78EEE-DC43-44E1-AB47-ACB80F94B12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911695" y="34221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12" name="Freeform: Shape 111">
              <a:extLst>
                <a:ext uri="{FF2B5EF4-FFF2-40B4-BE49-F238E27FC236}">
                  <a16:creationId xmlns:a16="http://schemas.microsoft.com/office/drawing/2014/main" id="{847D67EF-1141-4582-866E-FE02FB2360D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970846" y="34221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13" name="Freeform: Shape 112">
              <a:extLst>
                <a:ext uri="{FF2B5EF4-FFF2-40B4-BE49-F238E27FC236}">
                  <a16:creationId xmlns:a16="http://schemas.microsoft.com/office/drawing/2014/main" id="{99ECC931-60A1-4628-A34B-4B68DA3CC26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030091" y="3422181"/>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14" name="Freeform: Shape 113">
              <a:extLst>
                <a:ext uri="{FF2B5EF4-FFF2-40B4-BE49-F238E27FC236}">
                  <a16:creationId xmlns:a16="http://schemas.microsoft.com/office/drawing/2014/main" id="{A587D2BE-3417-44AE-BEEF-57F88CECB4D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089242" y="34221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15" name="Freeform: Shape 114">
              <a:extLst>
                <a:ext uri="{FF2B5EF4-FFF2-40B4-BE49-F238E27FC236}">
                  <a16:creationId xmlns:a16="http://schemas.microsoft.com/office/drawing/2014/main" id="{FCEB2ED3-A08D-4286-B75D-893289F3F3D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8487" y="3067000"/>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6953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54"/>
                    <a:pt x="10954" y="14097"/>
                    <a:pt x="7049" y="14097"/>
                  </a:cubicBezTo>
                  <a:cubicBezTo>
                    <a:pt x="3143" y="14097"/>
                    <a:pt x="0" y="10954"/>
                    <a:pt x="0" y="7049"/>
                  </a:cubicBezTo>
                  <a:cubicBezTo>
                    <a:pt x="0" y="3143"/>
                    <a:pt x="3048" y="0"/>
                    <a:pt x="6953" y="0"/>
                  </a:cubicBezTo>
                  <a:cubicBezTo>
                    <a:pt x="10954" y="0"/>
                    <a:pt x="14097" y="3143"/>
                    <a:pt x="14097" y="7049"/>
                  </a:cubicBezTo>
                  <a:close/>
                </a:path>
              </a:pathLst>
            </a:custGeom>
            <a:grpFill/>
            <a:ln w="9525" cap="flat">
              <a:noFill/>
              <a:prstDash val="solid"/>
              <a:miter/>
            </a:ln>
          </p:spPr>
          <p:txBody>
            <a:bodyPr rtlCol="0" anchor="ctr"/>
            <a:lstStyle/>
            <a:p>
              <a:endParaRPr lang="en-US" dirty="0"/>
            </a:p>
          </p:txBody>
        </p:sp>
        <p:sp>
          <p:nvSpPr>
            <p:cNvPr id="116" name="Freeform: Shape 115">
              <a:extLst>
                <a:ext uri="{FF2B5EF4-FFF2-40B4-BE49-F238E27FC236}">
                  <a16:creationId xmlns:a16="http://schemas.microsoft.com/office/drawing/2014/main" id="{7C7DB7BB-8173-4377-85B0-032B7BDAB6D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207638" y="3067000"/>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dirty="0"/>
            </a:p>
          </p:txBody>
        </p:sp>
        <p:sp>
          <p:nvSpPr>
            <p:cNvPr id="117" name="Freeform: Shape 116">
              <a:extLst>
                <a:ext uri="{FF2B5EF4-FFF2-40B4-BE49-F238E27FC236}">
                  <a16:creationId xmlns:a16="http://schemas.microsoft.com/office/drawing/2014/main" id="{93EF69B4-3F48-4509-8BF8-926E23BC1D5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266883" y="3067000"/>
              <a:ext cx="14096" cy="14097"/>
            </a:xfrm>
            <a:custGeom>
              <a:avLst/>
              <a:gdLst>
                <a:gd name="connsiteX0" fmla="*/ 14097 w 14096"/>
                <a:gd name="connsiteY0" fmla="*/ 7049 h 14097"/>
                <a:gd name="connsiteX1" fmla="*/ 7049 w 14096"/>
                <a:gd name="connsiteY1" fmla="*/ 14097 h 14097"/>
                <a:gd name="connsiteX2" fmla="*/ 0 w 14096"/>
                <a:gd name="connsiteY2" fmla="*/ 7049 h 14097"/>
                <a:gd name="connsiteX3" fmla="*/ 6953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9" y="14097"/>
                  </a:cubicBezTo>
                  <a:cubicBezTo>
                    <a:pt x="3143" y="14097"/>
                    <a:pt x="0" y="10954"/>
                    <a:pt x="0" y="7049"/>
                  </a:cubicBezTo>
                  <a:cubicBezTo>
                    <a:pt x="0" y="3143"/>
                    <a:pt x="3048" y="0"/>
                    <a:pt x="6953" y="0"/>
                  </a:cubicBezTo>
                  <a:cubicBezTo>
                    <a:pt x="10859" y="0"/>
                    <a:pt x="14097" y="3143"/>
                    <a:pt x="14097" y="7049"/>
                  </a:cubicBezTo>
                  <a:close/>
                </a:path>
              </a:pathLst>
            </a:custGeom>
            <a:grpFill/>
            <a:ln w="9525" cap="flat">
              <a:noFill/>
              <a:prstDash val="solid"/>
              <a:miter/>
            </a:ln>
          </p:spPr>
          <p:txBody>
            <a:bodyPr rtlCol="0" anchor="ctr"/>
            <a:lstStyle/>
            <a:p>
              <a:endParaRPr lang="en-US" dirty="0"/>
            </a:p>
          </p:txBody>
        </p:sp>
        <p:sp>
          <p:nvSpPr>
            <p:cNvPr id="118" name="Freeform: Shape 117">
              <a:extLst>
                <a:ext uri="{FF2B5EF4-FFF2-40B4-BE49-F238E27FC236}">
                  <a16:creationId xmlns:a16="http://schemas.microsoft.com/office/drawing/2014/main" id="{C1A86650-1EF5-46E3-885D-96985105A8B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326033" y="3067000"/>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dirty="0"/>
            </a:p>
          </p:txBody>
        </p:sp>
        <p:sp>
          <p:nvSpPr>
            <p:cNvPr id="119" name="Freeform: Shape 118">
              <a:extLst>
                <a:ext uri="{FF2B5EF4-FFF2-40B4-BE49-F238E27FC236}">
                  <a16:creationId xmlns:a16="http://schemas.microsoft.com/office/drawing/2014/main" id="{47EBBDE2-BD90-481F-A671-34E2186FB0E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385279" y="3067000"/>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6953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048" y="0"/>
                    <a:pt x="6953" y="0"/>
                  </a:cubicBezTo>
                  <a:cubicBezTo>
                    <a:pt x="10858" y="0"/>
                    <a:pt x="14097" y="3143"/>
                    <a:pt x="14097" y="7049"/>
                  </a:cubicBezTo>
                  <a:close/>
                </a:path>
              </a:pathLst>
            </a:custGeom>
            <a:grpFill/>
            <a:ln w="9525" cap="flat">
              <a:noFill/>
              <a:prstDash val="solid"/>
              <a:miter/>
            </a:ln>
          </p:spPr>
          <p:txBody>
            <a:bodyPr rtlCol="0" anchor="ctr"/>
            <a:lstStyle/>
            <a:p>
              <a:endParaRPr lang="en-US" dirty="0"/>
            </a:p>
          </p:txBody>
        </p:sp>
        <p:sp>
          <p:nvSpPr>
            <p:cNvPr id="120" name="Freeform: Shape 119">
              <a:extLst>
                <a:ext uri="{FF2B5EF4-FFF2-40B4-BE49-F238E27FC236}">
                  <a16:creationId xmlns:a16="http://schemas.microsoft.com/office/drawing/2014/main" id="{87DAF1CB-838D-4C5C-8FB7-76BF677FEB0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444429" y="3067000"/>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dirty="0"/>
            </a:p>
          </p:txBody>
        </p:sp>
        <p:sp>
          <p:nvSpPr>
            <p:cNvPr id="121" name="Freeform: Shape 120">
              <a:extLst>
                <a:ext uri="{FF2B5EF4-FFF2-40B4-BE49-F238E27FC236}">
                  <a16:creationId xmlns:a16="http://schemas.microsoft.com/office/drawing/2014/main" id="{64573DA8-D2F3-4644-AC79-83843615C43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8487" y="3126241"/>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122" name="Freeform: Shape 121">
              <a:extLst>
                <a:ext uri="{FF2B5EF4-FFF2-40B4-BE49-F238E27FC236}">
                  <a16:creationId xmlns:a16="http://schemas.microsoft.com/office/drawing/2014/main" id="{41AB53B8-0D5C-44BD-A2A9-ABBF659E1F9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207638" y="312624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123" name="Freeform: Shape 122">
              <a:extLst>
                <a:ext uri="{FF2B5EF4-FFF2-40B4-BE49-F238E27FC236}">
                  <a16:creationId xmlns:a16="http://schemas.microsoft.com/office/drawing/2014/main" id="{29B7FA60-B453-4877-8D47-CA1209DF91A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266883" y="3126241"/>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dirty="0"/>
            </a:p>
          </p:txBody>
        </p:sp>
        <p:sp>
          <p:nvSpPr>
            <p:cNvPr id="124" name="Freeform: Shape 123">
              <a:extLst>
                <a:ext uri="{FF2B5EF4-FFF2-40B4-BE49-F238E27FC236}">
                  <a16:creationId xmlns:a16="http://schemas.microsoft.com/office/drawing/2014/main" id="{7A6D2414-BCCC-40E8-B990-47642EFE96E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326033" y="3126241"/>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125" name="Freeform: Shape 124">
              <a:extLst>
                <a:ext uri="{FF2B5EF4-FFF2-40B4-BE49-F238E27FC236}">
                  <a16:creationId xmlns:a16="http://schemas.microsoft.com/office/drawing/2014/main" id="{B0F37C2B-B7E6-420D-AD39-3AE4A2FBE9B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385279" y="3126240"/>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dirty="0"/>
            </a:p>
          </p:txBody>
        </p:sp>
        <p:sp>
          <p:nvSpPr>
            <p:cNvPr id="126" name="Freeform: Shape 125">
              <a:extLst>
                <a:ext uri="{FF2B5EF4-FFF2-40B4-BE49-F238E27FC236}">
                  <a16:creationId xmlns:a16="http://schemas.microsoft.com/office/drawing/2014/main" id="{F6417E45-D7FC-40B8-AD49-941B28D18CA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444429" y="3126242"/>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dirty="0"/>
            </a:p>
          </p:txBody>
        </p:sp>
        <p:sp>
          <p:nvSpPr>
            <p:cNvPr id="127" name="Freeform: Shape 126">
              <a:extLst>
                <a:ext uri="{FF2B5EF4-FFF2-40B4-BE49-F238E27FC236}">
                  <a16:creationId xmlns:a16="http://schemas.microsoft.com/office/drawing/2014/main" id="{2A8D1963-0C59-476C-AAFA-A7AF4FF508F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8487" y="3185391"/>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28" name="Freeform: Shape 127">
              <a:extLst>
                <a:ext uri="{FF2B5EF4-FFF2-40B4-BE49-F238E27FC236}">
                  <a16:creationId xmlns:a16="http://schemas.microsoft.com/office/drawing/2014/main" id="{6BE777A9-EC29-46FC-AD21-AC7FD89B135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207638" y="318539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29" name="Freeform: Shape 128">
              <a:extLst>
                <a:ext uri="{FF2B5EF4-FFF2-40B4-BE49-F238E27FC236}">
                  <a16:creationId xmlns:a16="http://schemas.microsoft.com/office/drawing/2014/main" id="{C63BA1CE-93FB-42C7-8381-765E5002322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266883" y="3185391"/>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dirty="0"/>
            </a:p>
          </p:txBody>
        </p:sp>
        <p:sp>
          <p:nvSpPr>
            <p:cNvPr id="130" name="Freeform: Shape 129">
              <a:extLst>
                <a:ext uri="{FF2B5EF4-FFF2-40B4-BE49-F238E27FC236}">
                  <a16:creationId xmlns:a16="http://schemas.microsoft.com/office/drawing/2014/main" id="{7F30F275-ADC8-4FD1-8B4B-673B37517B2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326033" y="318539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31" name="Freeform: Shape 130">
              <a:extLst>
                <a:ext uri="{FF2B5EF4-FFF2-40B4-BE49-F238E27FC236}">
                  <a16:creationId xmlns:a16="http://schemas.microsoft.com/office/drawing/2014/main" id="{DB20529C-F2DD-4607-8DEE-19A9329686A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385279" y="318539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dirty="0"/>
            </a:p>
          </p:txBody>
        </p:sp>
        <p:sp>
          <p:nvSpPr>
            <p:cNvPr id="132" name="Freeform: Shape 131">
              <a:extLst>
                <a:ext uri="{FF2B5EF4-FFF2-40B4-BE49-F238E27FC236}">
                  <a16:creationId xmlns:a16="http://schemas.microsoft.com/office/drawing/2014/main" id="{B8029A9A-DFF9-49CE-8CEE-95A6695F396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444429" y="3185391"/>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dirty="0"/>
            </a:p>
          </p:txBody>
        </p:sp>
        <p:sp>
          <p:nvSpPr>
            <p:cNvPr id="133" name="Freeform: Shape 132">
              <a:extLst>
                <a:ext uri="{FF2B5EF4-FFF2-40B4-BE49-F238E27FC236}">
                  <a16:creationId xmlns:a16="http://schemas.microsoft.com/office/drawing/2014/main" id="{6822C2EC-B05D-4CE6-9D59-164769D0ED1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8487" y="3244634"/>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134" name="Freeform: Shape 133">
              <a:extLst>
                <a:ext uri="{FF2B5EF4-FFF2-40B4-BE49-F238E27FC236}">
                  <a16:creationId xmlns:a16="http://schemas.microsoft.com/office/drawing/2014/main" id="{53A0760F-F576-4A97-94AF-8BBE590844E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207638" y="3244634"/>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135" name="Freeform: Shape 134">
              <a:extLst>
                <a:ext uri="{FF2B5EF4-FFF2-40B4-BE49-F238E27FC236}">
                  <a16:creationId xmlns:a16="http://schemas.microsoft.com/office/drawing/2014/main" id="{CA76721C-646A-4910-AD1A-BE6B67767CA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266883" y="3244634"/>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dirty="0"/>
            </a:p>
          </p:txBody>
        </p:sp>
        <p:sp>
          <p:nvSpPr>
            <p:cNvPr id="136" name="Freeform: Shape 135">
              <a:extLst>
                <a:ext uri="{FF2B5EF4-FFF2-40B4-BE49-F238E27FC236}">
                  <a16:creationId xmlns:a16="http://schemas.microsoft.com/office/drawing/2014/main" id="{065D4766-CAEC-4074-A9E2-6110A123896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326033" y="3244634"/>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137" name="Freeform: Shape 136">
              <a:extLst>
                <a:ext uri="{FF2B5EF4-FFF2-40B4-BE49-F238E27FC236}">
                  <a16:creationId xmlns:a16="http://schemas.microsoft.com/office/drawing/2014/main" id="{4F1A0AC6-319D-49D8-A4FB-17A70E8E898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385279" y="3244634"/>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dirty="0"/>
            </a:p>
          </p:txBody>
        </p:sp>
        <p:sp>
          <p:nvSpPr>
            <p:cNvPr id="138" name="Freeform: Shape 137">
              <a:extLst>
                <a:ext uri="{FF2B5EF4-FFF2-40B4-BE49-F238E27FC236}">
                  <a16:creationId xmlns:a16="http://schemas.microsoft.com/office/drawing/2014/main" id="{79502B48-2B92-45BF-B9AC-1102B380782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444429" y="324463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39" name="Freeform: Shape 138">
              <a:extLst>
                <a:ext uri="{FF2B5EF4-FFF2-40B4-BE49-F238E27FC236}">
                  <a16:creationId xmlns:a16="http://schemas.microsoft.com/office/drawing/2014/main" id="{6363AFA7-321F-431C-B2FD-ADCB4D24BDD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8487" y="3303786"/>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40" name="Freeform: Shape 139">
              <a:extLst>
                <a:ext uri="{FF2B5EF4-FFF2-40B4-BE49-F238E27FC236}">
                  <a16:creationId xmlns:a16="http://schemas.microsoft.com/office/drawing/2014/main" id="{33EDDE1B-7379-4973-8CFD-F3C737104D1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207638" y="330378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41" name="Freeform: Shape 140">
              <a:extLst>
                <a:ext uri="{FF2B5EF4-FFF2-40B4-BE49-F238E27FC236}">
                  <a16:creationId xmlns:a16="http://schemas.microsoft.com/office/drawing/2014/main" id="{1F20B58A-2DB8-46B2-9E93-9C8C817DCD6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266883" y="3303786"/>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dirty="0"/>
            </a:p>
          </p:txBody>
        </p:sp>
        <p:sp>
          <p:nvSpPr>
            <p:cNvPr id="142" name="Freeform: Shape 141">
              <a:extLst>
                <a:ext uri="{FF2B5EF4-FFF2-40B4-BE49-F238E27FC236}">
                  <a16:creationId xmlns:a16="http://schemas.microsoft.com/office/drawing/2014/main" id="{A5A3EF12-3DA1-4505-A44B-1B963488736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326033" y="330378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43" name="Freeform: Shape 142">
              <a:extLst>
                <a:ext uri="{FF2B5EF4-FFF2-40B4-BE49-F238E27FC236}">
                  <a16:creationId xmlns:a16="http://schemas.microsoft.com/office/drawing/2014/main" id="{5B08812B-9264-47E7-8EC8-1233869F6BA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385279" y="330378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dirty="0"/>
            </a:p>
          </p:txBody>
        </p:sp>
        <p:sp>
          <p:nvSpPr>
            <p:cNvPr id="144" name="Freeform: Shape 143">
              <a:extLst>
                <a:ext uri="{FF2B5EF4-FFF2-40B4-BE49-F238E27FC236}">
                  <a16:creationId xmlns:a16="http://schemas.microsoft.com/office/drawing/2014/main" id="{2A29F226-A243-410B-BEE4-EBA9DD76F8D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444429" y="330378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45" name="Freeform: Shape 144">
              <a:extLst>
                <a:ext uri="{FF2B5EF4-FFF2-40B4-BE49-F238E27FC236}">
                  <a16:creationId xmlns:a16="http://schemas.microsoft.com/office/drawing/2014/main" id="{9DF57348-F837-475C-A7AA-3C7210041E3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8487" y="3363028"/>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146" name="Freeform: Shape 145">
              <a:extLst>
                <a:ext uri="{FF2B5EF4-FFF2-40B4-BE49-F238E27FC236}">
                  <a16:creationId xmlns:a16="http://schemas.microsoft.com/office/drawing/2014/main" id="{1E41B89A-9A45-4947-ADB0-9400400498B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207638" y="336302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147" name="Freeform: Shape 146">
              <a:extLst>
                <a:ext uri="{FF2B5EF4-FFF2-40B4-BE49-F238E27FC236}">
                  <a16:creationId xmlns:a16="http://schemas.microsoft.com/office/drawing/2014/main" id="{6C1F1525-32BC-46E1-84E6-C2BB88730B8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266883" y="3363028"/>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dirty="0"/>
            </a:p>
          </p:txBody>
        </p:sp>
        <p:sp>
          <p:nvSpPr>
            <p:cNvPr id="148" name="Freeform: Shape 147">
              <a:extLst>
                <a:ext uri="{FF2B5EF4-FFF2-40B4-BE49-F238E27FC236}">
                  <a16:creationId xmlns:a16="http://schemas.microsoft.com/office/drawing/2014/main" id="{C73A8972-BA44-40C6-B045-83E78C4D4A6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326033" y="3363028"/>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149" name="Freeform: Shape 148">
              <a:extLst>
                <a:ext uri="{FF2B5EF4-FFF2-40B4-BE49-F238E27FC236}">
                  <a16:creationId xmlns:a16="http://schemas.microsoft.com/office/drawing/2014/main" id="{C196E956-03D1-4F79-826A-A2F5E3DEF18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385279" y="3363027"/>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dirty="0"/>
            </a:p>
          </p:txBody>
        </p:sp>
        <p:sp>
          <p:nvSpPr>
            <p:cNvPr id="150" name="Freeform: Shape 149">
              <a:extLst>
                <a:ext uri="{FF2B5EF4-FFF2-40B4-BE49-F238E27FC236}">
                  <a16:creationId xmlns:a16="http://schemas.microsoft.com/office/drawing/2014/main" id="{ADA7B07B-EAC8-4FA5-B14F-3ABF8BA7A27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444429" y="3363029"/>
              <a:ext cx="14096" cy="14097"/>
            </a:xfrm>
            <a:custGeom>
              <a:avLst/>
              <a:gdLst>
                <a:gd name="connsiteX0" fmla="*/ 14097 w 14096"/>
                <a:gd name="connsiteY0" fmla="*/ 7048 h 14097"/>
                <a:gd name="connsiteX1" fmla="*/ 7048 w 14096"/>
                <a:gd name="connsiteY1" fmla="*/ 14097 h 14097"/>
                <a:gd name="connsiteX2" fmla="*/ 0 w 14096"/>
                <a:gd name="connsiteY2" fmla="*/ 7048 h 14097"/>
                <a:gd name="connsiteX3" fmla="*/ 7048 w 14096"/>
                <a:gd name="connsiteY3" fmla="*/ 0 h 14097"/>
                <a:gd name="connsiteX4" fmla="*/ 14097 w 14096"/>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51" name="Freeform: Shape 150">
              <a:extLst>
                <a:ext uri="{FF2B5EF4-FFF2-40B4-BE49-F238E27FC236}">
                  <a16:creationId xmlns:a16="http://schemas.microsoft.com/office/drawing/2014/main" id="{93C28672-FF9E-4FE0-AC47-2FDD26CD756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8487" y="3422179"/>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52" name="Freeform: Shape 151">
              <a:extLst>
                <a:ext uri="{FF2B5EF4-FFF2-40B4-BE49-F238E27FC236}">
                  <a16:creationId xmlns:a16="http://schemas.microsoft.com/office/drawing/2014/main" id="{E347BAB3-EA9C-4ADD-AE5E-28F2E3C538A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207638" y="342217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53" name="Freeform: Shape 152">
              <a:extLst>
                <a:ext uri="{FF2B5EF4-FFF2-40B4-BE49-F238E27FC236}">
                  <a16:creationId xmlns:a16="http://schemas.microsoft.com/office/drawing/2014/main" id="{321920C4-EE31-4F03-A0D5-A280D3F4B10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266883" y="3422179"/>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dirty="0"/>
            </a:p>
          </p:txBody>
        </p:sp>
        <p:sp>
          <p:nvSpPr>
            <p:cNvPr id="154" name="Freeform: Shape 153">
              <a:extLst>
                <a:ext uri="{FF2B5EF4-FFF2-40B4-BE49-F238E27FC236}">
                  <a16:creationId xmlns:a16="http://schemas.microsoft.com/office/drawing/2014/main" id="{6EBB3D05-4C78-4F10-8D03-8909DBCFB32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326033" y="3422178"/>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55" name="Freeform: Shape 154">
              <a:extLst>
                <a:ext uri="{FF2B5EF4-FFF2-40B4-BE49-F238E27FC236}">
                  <a16:creationId xmlns:a16="http://schemas.microsoft.com/office/drawing/2014/main" id="{FC65F531-84E4-463F-8791-EB6EDFA639A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385279" y="342218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dirty="0"/>
            </a:p>
          </p:txBody>
        </p:sp>
        <p:sp>
          <p:nvSpPr>
            <p:cNvPr id="156" name="Freeform: Shape 155">
              <a:extLst>
                <a:ext uri="{FF2B5EF4-FFF2-40B4-BE49-F238E27FC236}">
                  <a16:creationId xmlns:a16="http://schemas.microsoft.com/office/drawing/2014/main" id="{A63BB6A3-D482-43F2-9F5F-20E163CC441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444429" y="34221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57" name="Freeform: Shape 156">
              <a:extLst>
                <a:ext uri="{FF2B5EF4-FFF2-40B4-BE49-F238E27FC236}">
                  <a16:creationId xmlns:a16="http://schemas.microsoft.com/office/drawing/2014/main" id="{ABDCCD34-EB5D-4194-8A28-1424E98AE45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734055" y="3481330"/>
              <a:ext cx="14192" cy="14096"/>
            </a:xfrm>
            <a:custGeom>
              <a:avLst/>
              <a:gdLst>
                <a:gd name="connsiteX0" fmla="*/ 14192 w 14192"/>
                <a:gd name="connsiteY0" fmla="*/ 7049 h 14096"/>
                <a:gd name="connsiteX1" fmla="*/ 7144 w 14192"/>
                <a:gd name="connsiteY1" fmla="*/ 14097 h 14096"/>
                <a:gd name="connsiteX2" fmla="*/ 0 w 14192"/>
                <a:gd name="connsiteY2" fmla="*/ 7049 h 14096"/>
                <a:gd name="connsiteX3" fmla="*/ 7049 w 14192"/>
                <a:gd name="connsiteY3" fmla="*/ 0 h 14096"/>
                <a:gd name="connsiteX4" fmla="*/ 14192 w 14192"/>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9"/>
                  </a:moveTo>
                  <a:cubicBezTo>
                    <a:pt x="14192" y="10954"/>
                    <a:pt x="11049" y="14097"/>
                    <a:pt x="7144" y="14097"/>
                  </a:cubicBezTo>
                  <a:cubicBezTo>
                    <a:pt x="3239" y="14097"/>
                    <a:pt x="0" y="11049"/>
                    <a:pt x="0" y="7049"/>
                  </a:cubicBezTo>
                  <a:cubicBezTo>
                    <a:pt x="0" y="3048"/>
                    <a:pt x="3143" y="0"/>
                    <a:pt x="7049" y="0"/>
                  </a:cubicBezTo>
                  <a:cubicBezTo>
                    <a:pt x="10954" y="0"/>
                    <a:pt x="14192" y="3143"/>
                    <a:pt x="14192" y="7049"/>
                  </a:cubicBezTo>
                  <a:close/>
                </a:path>
              </a:pathLst>
            </a:custGeom>
            <a:grpFill/>
            <a:ln w="9525" cap="flat">
              <a:noFill/>
              <a:prstDash val="solid"/>
              <a:miter/>
            </a:ln>
          </p:spPr>
          <p:txBody>
            <a:bodyPr rtlCol="0" anchor="ctr"/>
            <a:lstStyle/>
            <a:p>
              <a:endParaRPr lang="en-US" dirty="0"/>
            </a:p>
          </p:txBody>
        </p:sp>
        <p:sp>
          <p:nvSpPr>
            <p:cNvPr id="158" name="Freeform: Shape 157">
              <a:extLst>
                <a:ext uri="{FF2B5EF4-FFF2-40B4-BE49-F238E27FC236}">
                  <a16:creationId xmlns:a16="http://schemas.microsoft.com/office/drawing/2014/main" id="{F058544E-163D-4FFF-9A69-0B3A3F2D66C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793300" y="3481330"/>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dirty="0"/>
            </a:p>
          </p:txBody>
        </p:sp>
        <p:sp>
          <p:nvSpPr>
            <p:cNvPr id="159" name="Freeform: Shape 158">
              <a:extLst>
                <a:ext uri="{FF2B5EF4-FFF2-40B4-BE49-F238E27FC236}">
                  <a16:creationId xmlns:a16="http://schemas.microsoft.com/office/drawing/2014/main" id="{11041486-0577-4F0E-8DD5-5E20E26729C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852450" y="3481330"/>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dirty="0"/>
            </a:p>
          </p:txBody>
        </p:sp>
        <p:sp>
          <p:nvSpPr>
            <p:cNvPr id="160" name="Freeform: Shape 159">
              <a:extLst>
                <a:ext uri="{FF2B5EF4-FFF2-40B4-BE49-F238E27FC236}">
                  <a16:creationId xmlns:a16="http://schemas.microsoft.com/office/drawing/2014/main" id="{71D11099-C84E-43AC-9F20-92460E17084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911695" y="3481330"/>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dirty="0"/>
            </a:p>
          </p:txBody>
        </p:sp>
        <p:sp>
          <p:nvSpPr>
            <p:cNvPr id="161" name="Freeform: Shape 160">
              <a:extLst>
                <a:ext uri="{FF2B5EF4-FFF2-40B4-BE49-F238E27FC236}">
                  <a16:creationId xmlns:a16="http://schemas.microsoft.com/office/drawing/2014/main" id="{E598FB87-8AFF-4C56-9E2C-776F4641E9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970846" y="3481330"/>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dirty="0"/>
            </a:p>
          </p:txBody>
        </p:sp>
        <p:sp>
          <p:nvSpPr>
            <p:cNvPr id="162" name="Freeform: Shape 161">
              <a:extLst>
                <a:ext uri="{FF2B5EF4-FFF2-40B4-BE49-F238E27FC236}">
                  <a16:creationId xmlns:a16="http://schemas.microsoft.com/office/drawing/2014/main" id="{7701E761-16DE-4350-9718-DD81B37FB97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030092" y="3481330"/>
              <a:ext cx="14097" cy="14097"/>
            </a:xfrm>
            <a:custGeom>
              <a:avLst/>
              <a:gdLst>
                <a:gd name="connsiteX0" fmla="*/ 14097 w 14097"/>
                <a:gd name="connsiteY0" fmla="*/ 7049 h 14097"/>
                <a:gd name="connsiteX1" fmla="*/ 7049 w 14097"/>
                <a:gd name="connsiteY1" fmla="*/ 14097 h 14097"/>
                <a:gd name="connsiteX2" fmla="*/ 0 w 14097"/>
                <a:gd name="connsiteY2" fmla="*/ 7049 h 14097"/>
                <a:gd name="connsiteX3" fmla="*/ 7049 w 14097"/>
                <a:gd name="connsiteY3" fmla="*/ 0 h 14097"/>
                <a:gd name="connsiteX4" fmla="*/ 14097 w 14097"/>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9"/>
                  </a:moveTo>
                  <a:cubicBezTo>
                    <a:pt x="14097" y="10941"/>
                    <a:pt x="10941" y="14097"/>
                    <a:pt x="7049" y="14097"/>
                  </a:cubicBezTo>
                  <a:cubicBezTo>
                    <a:pt x="3156" y="14097"/>
                    <a:pt x="0" y="10941"/>
                    <a:pt x="0" y="7049"/>
                  </a:cubicBezTo>
                  <a:cubicBezTo>
                    <a:pt x="0" y="3156"/>
                    <a:pt x="3156" y="0"/>
                    <a:pt x="7049" y="0"/>
                  </a:cubicBezTo>
                  <a:cubicBezTo>
                    <a:pt x="10941" y="0"/>
                    <a:pt x="14097" y="3156"/>
                    <a:pt x="14097" y="7049"/>
                  </a:cubicBezTo>
                  <a:close/>
                </a:path>
              </a:pathLst>
            </a:custGeom>
            <a:grpFill/>
            <a:ln w="9525" cap="flat">
              <a:noFill/>
              <a:prstDash val="solid"/>
              <a:miter/>
            </a:ln>
          </p:spPr>
          <p:txBody>
            <a:bodyPr rtlCol="0" anchor="ctr"/>
            <a:lstStyle/>
            <a:p>
              <a:endParaRPr lang="en-US" dirty="0"/>
            </a:p>
          </p:txBody>
        </p:sp>
        <p:sp>
          <p:nvSpPr>
            <p:cNvPr id="163" name="Freeform: Shape 162">
              <a:extLst>
                <a:ext uri="{FF2B5EF4-FFF2-40B4-BE49-F238E27FC236}">
                  <a16:creationId xmlns:a16="http://schemas.microsoft.com/office/drawing/2014/main" id="{552E747F-E415-4348-A11A-4CABCB64B5F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089242" y="3481330"/>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dirty="0"/>
            </a:p>
          </p:txBody>
        </p:sp>
        <p:sp>
          <p:nvSpPr>
            <p:cNvPr id="164" name="Freeform: Shape 163">
              <a:extLst>
                <a:ext uri="{FF2B5EF4-FFF2-40B4-BE49-F238E27FC236}">
                  <a16:creationId xmlns:a16="http://schemas.microsoft.com/office/drawing/2014/main" id="{C6472F13-E6DE-4469-9563-F478261B6E6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734055" y="3540575"/>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dirty="0"/>
            </a:p>
          </p:txBody>
        </p:sp>
        <p:sp>
          <p:nvSpPr>
            <p:cNvPr id="165" name="Freeform: Shape 164">
              <a:extLst>
                <a:ext uri="{FF2B5EF4-FFF2-40B4-BE49-F238E27FC236}">
                  <a16:creationId xmlns:a16="http://schemas.microsoft.com/office/drawing/2014/main" id="{5C72FE15-910B-4622-A14C-AFA2DFCC028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793300" y="3540575"/>
              <a:ext cx="14097" cy="14097"/>
            </a:xfrm>
            <a:custGeom>
              <a:avLst/>
              <a:gdLst>
                <a:gd name="connsiteX0" fmla="*/ 14097 w 14097"/>
                <a:gd name="connsiteY0" fmla="*/ 7048 h 14097"/>
                <a:gd name="connsiteX1" fmla="*/ 7049 w 14097"/>
                <a:gd name="connsiteY1" fmla="*/ 14097 h 14097"/>
                <a:gd name="connsiteX2" fmla="*/ 0 w 14097"/>
                <a:gd name="connsiteY2" fmla="*/ 7048 h 14097"/>
                <a:gd name="connsiteX3" fmla="*/ 7049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dirty="0"/>
            </a:p>
          </p:txBody>
        </p:sp>
        <p:sp>
          <p:nvSpPr>
            <p:cNvPr id="166" name="Freeform: Shape 165">
              <a:extLst>
                <a:ext uri="{FF2B5EF4-FFF2-40B4-BE49-F238E27FC236}">
                  <a16:creationId xmlns:a16="http://schemas.microsoft.com/office/drawing/2014/main" id="{BAB8F759-DEFA-4D35-B76E-6D3034FB77D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852450" y="354057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67" name="Freeform: Shape 166">
              <a:extLst>
                <a:ext uri="{FF2B5EF4-FFF2-40B4-BE49-F238E27FC236}">
                  <a16:creationId xmlns:a16="http://schemas.microsoft.com/office/drawing/2014/main" id="{A1BBCEBD-DCE2-4354-B878-49ABEC3679A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911695" y="354057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68" name="Freeform: Shape 167">
              <a:extLst>
                <a:ext uri="{FF2B5EF4-FFF2-40B4-BE49-F238E27FC236}">
                  <a16:creationId xmlns:a16="http://schemas.microsoft.com/office/drawing/2014/main" id="{2CBB3A18-0021-403F-8E24-8805829B429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970846" y="354057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69" name="Freeform: Shape 168">
              <a:extLst>
                <a:ext uri="{FF2B5EF4-FFF2-40B4-BE49-F238E27FC236}">
                  <a16:creationId xmlns:a16="http://schemas.microsoft.com/office/drawing/2014/main" id="{8FDF7AAC-1EC6-4409-90AB-DBB984883D0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030092" y="3540575"/>
              <a:ext cx="14097" cy="14097"/>
            </a:xfrm>
            <a:custGeom>
              <a:avLst/>
              <a:gdLst>
                <a:gd name="connsiteX0" fmla="*/ 14097 w 14097"/>
                <a:gd name="connsiteY0" fmla="*/ 7048 h 14097"/>
                <a:gd name="connsiteX1" fmla="*/ 7049 w 14097"/>
                <a:gd name="connsiteY1" fmla="*/ 14097 h 14097"/>
                <a:gd name="connsiteX2" fmla="*/ 0 w 14097"/>
                <a:gd name="connsiteY2" fmla="*/ 7048 h 14097"/>
                <a:gd name="connsiteX3" fmla="*/ 7049 w 14097"/>
                <a:gd name="connsiteY3" fmla="*/ 0 h 14097"/>
                <a:gd name="connsiteX4" fmla="*/ 14097 w 14097"/>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7">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dirty="0"/>
            </a:p>
          </p:txBody>
        </p:sp>
        <p:sp>
          <p:nvSpPr>
            <p:cNvPr id="170" name="Freeform: Shape 169">
              <a:extLst>
                <a:ext uri="{FF2B5EF4-FFF2-40B4-BE49-F238E27FC236}">
                  <a16:creationId xmlns:a16="http://schemas.microsoft.com/office/drawing/2014/main" id="{5B9999E8-7D25-4049-8328-685B556DC65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089242" y="354057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71" name="Freeform: Shape 170">
              <a:extLst>
                <a:ext uri="{FF2B5EF4-FFF2-40B4-BE49-F238E27FC236}">
                  <a16:creationId xmlns:a16="http://schemas.microsoft.com/office/drawing/2014/main" id="{E77FC8A9-DEAE-424D-B460-12E0F3268DC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734055" y="3599725"/>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dirty="0"/>
            </a:p>
          </p:txBody>
        </p:sp>
        <p:sp>
          <p:nvSpPr>
            <p:cNvPr id="172" name="Freeform: Shape 171">
              <a:extLst>
                <a:ext uri="{FF2B5EF4-FFF2-40B4-BE49-F238E27FC236}">
                  <a16:creationId xmlns:a16="http://schemas.microsoft.com/office/drawing/2014/main" id="{54F9C69A-0DCF-444A-B970-32B4120483D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793300" y="3599725"/>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73" name="Freeform: Shape 172">
              <a:extLst>
                <a:ext uri="{FF2B5EF4-FFF2-40B4-BE49-F238E27FC236}">
                  <a16:creationId xmlns:a16="http://schemas.microsoft.com/office/drawing/2014/main" id="{8BD94DDA-54FF-48EE-9DAC-C0EA6F91D4A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852450" y="35997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74" name="Freeform: Shape 173">
              <a:extLst>
                <a:ext uri="{FF2B5EF4-FFF2-40B4-BE49-F238E27FC236}">
                  <a16:creationId xmlns:a16="http://schemas.microsoft.com/office/drawing/2014/main" id="{E18A6989-0132-4CB7-BB68-EEBC4E0806A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911695" y="35997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75" name="Freeform: Shape 174">
              <a:extLst>
                <a:ext uri="{FF2B5EF4-FFF2-40B4-BE49-F238E27FC236}">
                  <a16:creationId xmlns:a16="http://schemas.microsoft.com/office/drawing/2014/main" id="{A1357332-D19F-4C2B-B474-21D5539B908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970846" y="35997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76" name="Freeform: Shape 175">
              <a:extLst>
                <a:ext uri="{FF2B5EF4-FFF2-40B4-BE49-F238E27FC236}">
                  <a16:creationId xmlns:a16="http://schemas.microsoft.com/office/drawing/2014/main" id="{295C7590-8B80-428C-95A9-638B2654257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030091" y="3599725"/>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77" name="Freeform: Shape 176">
              <a:extLst>
                <a:ext uri="{FF2B5EF4-FFF2-40B4-BE49-F238E27FC236}">
                  <a16:creationId xmlns:a16="http://schemas.microsoft.com/office/drawing/2014/main" id="{CA0E8A31-7520-4726-9D96-43BA87407E0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089242" y="359972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78" name="Freeform: Shape 177">
              <a:extLst>
                <a:ext uri="{FF2B5EF4-FFF2-40B4-BE49-F238E27FC236}">
                  <a16:creationId xmlns:a16="http://schemas.microsoft.com/office/drawing/2014/main" id="{9407EEE0-5D8E-4CCC-A91B-0CB523227CF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734053" y="3658968"/>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dirty="0"/>
            </a:p>
          </p:txBody>
        </p:sp>
        <p:sp>
          <p:nvSpPr>
            <p:cNvPr id="179" name="Freeform: Shape 178">
              <a:extLst>
                <a:ext uri="{FF2B5EF4-FFF2-40B4-BE49-F238E27FC236}">
                  <a16:creationId xmlns:a16="http://schemas.microsoft.com/office/drawing/2014/main" id="{3799DFCC-868B-4257-B530-8E8D616CC5F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793299" y="3658968"/>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80" name="Freeform: Shape 179">
              <a:extLst>
                <a:ext uri="{FF2B5EF4-FFF2-40B4-BE49-F238E27FC236}">
                  <a16:creationId xmlns:a16="http://schemas.microsoft.com/office/drawing/2014/main" id="{F7F5EEB5-FE82-45A8-97C4-88460ABAFB3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852449" y="3658968"/>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81" name="Freeform: Shape 180">
              <a:extLst>
                <a:ext uri="{FF2B5EF4-FFF2-40B4-BE49-F238E27FC236}">
                  <a16:creationId xmlns:a16="http://schemas.microsoft.com/office/drawing/2014/main" id="{CD76E4C7-EB07-499D-9BC3-FF39C8B613F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911695" y="3658968"/>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82" name="Freeform: Shape 181">
              <a:extLst>
                <a:ext uri="{FF2B5EF4-FFF2-40B4-BE49-F238E27FC236}">
                  <a16:creationId xmlns:a16="http://schemas.microsoft.com/office/drawing/2014/main" id="{86EFDF8D-E5F7-4EB8-B8DA-3CC7E21D88A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970845" y="3658968"/>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83" name="Freeform: Shape 182">
              <a:extLst>
                <a:ext uri="{FF2B5EF4-FFF2-40B4-BE49-F238E27FC236}">
                  <a16:creationId xmlns:a16="http://schemas.microsoft.com/office/drawing/2014/main" id="{2CA6506B-EACA-4FB2-81AB-E028F44786F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030090" y="3658968"/>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84" name="Freeform: Shape 183">
              <a:extLst>
                <a:ext uri="{FF2B5EF4-FFF2-40B4-BE49-F238E27FC236}">
                  <a16:creationId xmlns:a16="http://schemas.microsoft.com/office/drawing/2014/main" id="{193E4771-2787-4901-93D8-7E90F3F479A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089242" y="3658968"/>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85" name="Freeform: Shape 184">
              <a:extLst>
                <a:ext uri="{FF2B5EF4-FFF2-40B4-BE49-F238E27FC236}">
                  <a16:creationId xmlns:a16="http://schemas.microsoft.com/office/drawing/2014/main" id="{0EA31773-15F1-4605-8787-6891ABB2118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734055" y="3718118"/>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dirty="0"/>
            </a:p>
          </p:txBody>
        </p:sp>
        <p:sp>
          <p:nvSpPr>
            <p:cNvPr id="186" name="Freeform: Shape 185">
              <a:extLst>
                <a:ext uri="{FF2B5EF4-FFF2-40B4-BE49-F238E27FC236}">
                  <a16:creationId xmlns:a16="http://schemas.microsoft.com/office/drawing/2014/main" id="{1302C213-2CD5-4168-9534-111E6E81A8C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793300" y="3718118"/>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87" name="Freeform: Shape 186">
              <a:extLst>
                <a:ext uri="{FF2B5EF4-FFF2-40B4-BE49-F238E27FC236}">
                  <a16:creationId xmlns:a16="http://schemas.microsoft.com/office/drawing/2014/main" id="{B9B36C24-2336-41FD-BAC4-6CD69DFD551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852450" y="3718118"/>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88" name="Freeform: Shape 187">
              <a:extLst>
                <a:ext uri="{FF2B5EF4-FFF2-40B4-BE49-F238E27FC236}">
                  <a16:creationId xmlns:a16="http://schemas.microsoft.com/office/drawing/2014/main" id="{CA3AFAFE-D376-4A7B-928B-833531472DD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911696" y="3718118"/>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89" name="Freeform: Shape 188">
              <a:extLst>
                <a:ext uri="{FF2B5EF4-FFF2-40B4-BE49-F238E27FC236}">
                  <a16:creationId xmlns:a16="http://schemas.microsoft.com/office/drawing/2014/main" id="{7C685A00-A4F7-4250-BAAA-70978DADE4E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970846" y="3718118"/>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90" name="Freeform: Shape 189">
              <a:extLst>
                <a:ext uri="{FF2B5EF4-FFF2-40B4-BE49-F238E27FC236}">
                  <a16:creationId xmlns:a16="http://schemas.microsoft.com/office/drawing/2014/main" id="{E52682F3-EDD5-4BDC-BB19-A4540873A83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030091" y="3718118"/>
              <a:ext cx="14097" cy="14096"/>
            </a:xfrm>
            <a:custGeom>
              <a:avLst/>
              <a:gdLst>
                <a:gd name="connsiteX0" fmla="*/ 14097 w 14097"/>
                <a:gd name="connsiteY0" fmla="*/ 7048 h 14096"/>
                <a:gd name="connsiteX1" fmla="*/ 7048 w 14097"/>
                <a:gd name="connsiteY1" fmla="*/ 14097 h 14096"/>
                <a:gd name="connsiteX2" fmla="*/ 0 w 14097"/>
                <a:gd name="connsiteY2" fmla="*/ 7048 h 14096"/>
                <a:gd name="connsiteX3" fmla="*/ 7048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91" name="Freeform: Shape 190">
              <a:extLst>
                <a:ext uri="{FF2B5EF4-FFF2-40B4-BE49-F238E27FC236}">
                  <a16:creationId xmlns:a16="http://schemas.microsoft.com/office/drawing/2014/main" id="{2C5E1880-CFBA-4547-9C23-6D2C433048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089242" y="3718118"/>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192" name="Freeform: Shape 191">
              <a:extLst>
                <a:ext uri="{FF2B5EF4-FFF2-40B4-BE49-F238E27FC236}">
                  <a16:creationId xmlns:a16="http://schemas.microsoft.com/office/drawing/2014/main" id="{439AAF4F-2AAD-4A02-A7FA-FE28D52869A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734057" y="3777362"/>
              <a:ext cx="14192" cy="14096"/>
            </a:xfrm>
            <a:custGeom>
              <a:avLst/>
              <a:gdLst>
                <a:gd name="connsiteX0" fmla="*/ 14192 w 14192"/>
                <a:gd name="connsiteY0" fmla="*/ 7048 h 14096"/>
                <a:gd name="connsiteX1" fmla="*/ 7144 w 14192"/>
                <a:gd name="connsiteY1" fmla="*/ 14097 h 14096"/>
                <a:gd name="connsiteX2" fmla="*/ 0 w 14192"/>
                <a:gd name="connsiteY2" fmla="*/ 7048 h 14096"/>
                <a:gd name="connsiteX3" fmla="*/ 7049 w 14192"/>
                <a:gd name="connsiteY3" fmla="*/ 0 h 14096"/>
                <a:gd name="connsiteX4" fmla="*/ 14192 w 14192"/>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192" h="14096">
                  <a:moveTo>
                    <a:pt x="14192" y="7048"/>
                  </a:moveTo>
                  <a:cubicBezTo>
                    <a:pt x="14192" y="10954"/>
                    <a:pt x="11049" y="14097"/>
                    <a:pt x="7144" y="14097"/>
                  </a:cubicBezTo>
                  <a:cubicBezTo>
                    <a:pt x="3239" y="14097"/>
                    <a:pt x="0" y="10954"/>
                    <a:pt x="0" y="7048"/>
                  </a:cubicBezTo>
                  <a:cubicBezTo>
                    <a:pt x="0" y="3143"/>
                    <a:pt x="3143" y="0"/>
                    <a:pt x="7049" y="0"/>
                  </a:cubicBezTo>
                  <a:cubicBezTo>
                    <a:pt x="10954" y="0"/>
                    <a:pt x="14192" y="3143"/>
                    <a:pt x="14192" y="7048"/>
                  </a:cubicBezTo>
                  <a:close/>
                </a:path>
              </a:pathLst>
            </a:custGeom>
            <a:grpFill/>
            <a:ln w="9525" cap="flat">
              <a:noFill/>
              <a:prstDash val="solid"/>
              <a:miter/>
            </a:ln>
          </p:spPr>
          <p:txBody>
            <a:bodyPr rtlCol="0" anchor="ctr"/>
            <a:lstStyle/>
            <a:p>
              <a:endParaRPr lang="en-US" dirty="0"/>
            </a:p>
          </p:txBody>
        </p:sp>
        <p:sp>
          <p:nvSpPr>
            <p:cNvPr id="193" name="Freeform: Shape 192">
              <a:extLst>
                <a:ext uri="{FF2B5EF4-FFF2-40B4-BE49-F238E27FC236}">
                  <a16:creationId xmlns:a16="http://schemas.microsoft.com/office/drawing/2014/main" id="{05614144-9309-41ED-8E05-839A6EEFF89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793301" y="3777362"/>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dirty="0"/>
            </a:p>
          </p:txBody>
        </p:sp>
        <p:sp>
          <p:nvSpPr>
            <p:cNvPr id="194" name="Freeform: Shape 193">
              <a:extLst>
                <a:ext uri="{FF2B5EF4-FFF2-40B4-BE49-F238E27FC236}">
                  <a16:creationId xmlns:a16="http://schemas.microsoft.com/office/drawing/2014/main" id="{24324D6F-A81D-45F2-BA36-C53F1AB0C67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852453" y="3777360"/>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195" name="Freeform: Shape 194">
              <a:extLst>
                <a:ext uri="{FF2B5EF4-FFF2-40B4-BE49-F238E27FC236}">
                  <a16:creationId xmlns:a16="http://schemas.microsoft.com/office/drawing/2014/main" id="{6B00668D-07BC-47CF-9D1E-F94EC7C56F4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911701" y="3777360"/>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196" name="Freeform: Shape 195">
              <a:extLst>
                <a:ext uri="{FF2B5EF4-FFF2-40B4-BE49-F238E27FC236}">
                  <a16:creationId xmlns:a16="http://schemas.microsoft.com/office/drawing/2014/main" id="{BCF78A89-29F2-4973-8463-DF3C57EFB4F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5970854" y="3777360"/>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197" name="Freeform: Shape 196">
              <a:extLst>
                <a:ext uri="{FF2B5EF4-FFF2-40B4-BE49-F238E27FC236}">
                  <a16:creationId xmlns:a16="http://schemas.microsoft.com/office/drawing/2014/main" id="{F5BCB645-FB02-40FC-99A4-06CA3F1B287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030102" y="3777362"/>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41"/>
                    <a:pt x="10941" y="14097"/>
                    <a:pt x="7049" y="14097"/>
                  </a:cubicBezTo>
                  <a:cubicBezTo>
                    <a:pt x="3156" y="14097"/>
                    <a:pt x="0" y="10941"/>
                    <a:pt x="0" y="7048"/>
                  </a:cubicBezTo>
                  <a:cubicBezTo>
                    <a:pt x="0" y="3156"/>
                    <a:pt x="3156" y="0"/>
                    <a:pt x="7049" y="0"/>
                  </a:cubicBezTo>
                  <a:cubicBezTo>
                    <a:pt x="10941" y="0"/>
                    <a:pt x="14097" y="3156"/>
                    <a:pt x="14097" y="7048"/>
                  </a:cubicBezTo>
                  <a:close/>
                </a:path>
              </a:pathLst>
            </a:custGeom>
            <a:grpFill/>
            <a:ln w="9525" cap="flat">
              <a:noFill/>
              <a:prstDash val="solid"/>
              <a:miter/>
            </a:ln>
          </p:spPr>
          <p:txBody>
            <a:bodyPr rtlCol="0" anchor="ctr"/>
            <a:lstStyle/>
            <a:p>
              <a:endParaRPr lang="en-US" dirty="0"/>
            </a:p>
          </p:txBody>
        </p:sp>
        <p:sp>
          <p:nvSpPr>
            <p:cNvPr id="198" name="Freeform: Shape 197">
              <a:extLst>
                <a:ext uri="{FF2B5EF4-FFF2-40B4-BE49-F238E27FC236}">
                  <a16:creationId xmlns:a16="http://schemas.microsoft.com/office/drawing/2014/main" id="{F6115A3A-2FBE-4633-A426-37D05BC07124}"/>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089250" y="3777360"/>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199" name="Freeform: Shape 198">
              <a:extLst>
                <a:ext uri="{FF2B5EF4-FFF2-40B4-BE49-F238E27FC236}">
                  <a16:creationId xmlns:a16="http://schemas.microsoft.com/office/drawing/2014/main" id="{AEFD8D2F-B95A-4C0A-AE85-53171B29F5F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8495" y="3481330"/>
              <a:ext cx="14097" cy="14096"/>
            </a:xfrm>
            <a:custGeom>
              <a:avLst/>
              <a:gdLst>
                <a:gd name="connsiteX0" fmla="*/ 14097 w 14097"/>
                <a:gd name="connsiteY0" fmla="*/ 7049 h 14096"/>
                <a:gd name="connsiteX1" fmla="*/ 7049 w 14097"/>
                <a:gd name="connsiteY1" fmla="*/ 14097 h 14096"/>
                <a:gd name="connsiteX2" fmla="*/ 0 w 14097"/>
                <a:gd name="connsiteY2" fmla="*/ 7049 h 14096"/>
                <a:gd name="connsiteX3" fmla="*/ 7049 w 14097"/>
                <a:gd name="connsiteY3" fmla="*/ 0 h 14096"/>
                <a:gd name="connsiteX4" fmla="*/ 14097 w 14097"/>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9"/>
                  </a:moveTo>
                  <a:cubicBezTo>
                    <a:pt x="14097" y="10954"/>
                    <a:pt x="10954" y="14097"/>
                    <a:pt x="7049" y="14097"/>
                  </a:cubicBezTo>
                  <a:cubicBezTo>
                    <a:pt x="3143" y="14097"/>
                    <a:pt x="0" y="10954"/>
                    <a:pt x="0" y="7049"/>
                  </a:cubicBezTo>
                  <a:cubicBezTo>
                    <a:pt x="0" y="3143"/>
                    <a:pt x="3143" y="0"/>
                    <a:pt x="7049" y="0"/>
                  </a:cubicBezTo>
                  <a:cubicBezTo>
                    <a:pt x="10954" y="0"/>
                    <a:pt x="14097" y="3143"/>
                    <a:pt x="14097" y="7049"/>
                  </a:cubicBezTo>
                  <a:close/>
                </a:path>
              </a:pathLst>
            </a:custGeom>
            <a:grpFill/>
            <a:ln w="9525" cap="flat">
              <a:noFill/>
              <a:prstDash val="solid"/>
              <a:miter/>
            </a:ln>
          </p:spPr>
          <p:txBody>
            <a:bodyPr rtlCol="0" anchor="ctr"/>
            <a:lstStyle/>
            <a:p>
              <a:endParaRPr lang="en-US" dirty="0"/>
            </a:p>
          </p:txBody>
        </p:sp>
        <p:sp>
          <p:nvSpPr>
            <p:cNvPr id="200" name="Freeform: Shape 199">
              <a:extLst>
                <a:ext uri="{FF2B5EF4-FFF2-40B4-BE49-F238E27FC236}">
                  <a16:creationId xmlns:a16="http://schemas.microsoft.com/office/drawing/2014/main" id="{4DD4F397-1F35-4E06-8EC1-8F58C51912A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207646" y="3481330"/>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dirty="0"/>
            </a:p>
          </p:txBody>
        </p:sp>
        <p:sp>
          <p:nvSpPr>
            <p:cNvPr id="201" name="Freeform: Shape 200">
              <a:extLst>
                <a:ext uri="{FF2B5EF4-FFF2-40B4-BE49-F238E27FC236}">
                  <a16:creationId xmlns:a16="http://schemas.microsoft.com/office/drawing/2014/main" id="{B031E5E0-C77D-49F7-ADF2-258D23052D9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266891" y="3481330"/>
              <a:ext cx="14096" cy="14096"/>
            </a:xfrm>
            <a:custGeom>
              <a:avLst/>
              <a:gdLst>
                <a:gd name="connsiteX0" fmla="*/ 14097 w 14096"/>
                <a:gd name="connsiteY0" fmla="*/ 7049 h 14096"/>
                <a:gd name="connsiteX1" fmla="*/ 7049 w 14096"/>
                <a:gd name="connsiteY1" fmla="*/ 14097 h 14096"/>
                <a:gd name="connsiteX2" fmla="*/ 0 w 14096"/>
                <a:gd name="connsiteY2" fmla="*/ 7049 h 14096"/>
                <a:gd name="connsiteX3" fmla="*/ 7049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9" y="14097"/>
                  </a:cubicBezTo>
                  <a:cubicBezTo>
                    <a:pt x="3143" y="14097"/>
                    <a:pt x="0" y="10954"/>
                    <a:pt x="0" y="7049"/>
                  </a:cubicBezTo>
                  <a:cubicBezTo>
                    <a:pt x="0" y="3143"/>
                    <a:pt x="3143" y="0"/>
                    <a:pt x="7049" y="0"/>
                  </a:cubicBezTo>
                  <a:cubicBezTo>
                    <a:pt x="10859" y="0"/>
                    <a:pt x="14097" y="3143"/>
                    <a:pt x="14097" y="7049"/>
                  </a:cubicBezTo>
                  <a:close/>
                </a:path>
              </a:pathLst>
            </a:custGeom>
            <a:grpFill/>
            <a:ln w="9525" cap="flat">
              <a:noFill/>
              <a:prstDash val="solid"/>
              <a:miter/>
            </a:ln>
          </p:spPr>
          <p:txBody>
            <a:bodyPr rtlCol="0" anchor="ctr"/>
            <a:lstStyle/>
            <a:p>
              <a:endParaRPr lang="en-US" dirty="0"/>
            </a:p>
          </p:txBody>
        </p:sp>
        <p:sp>
          <p:nvSpPr>
            <p:cNvPr id="202" name="Freeform: Shape 201">
              <a:extLst>
                <a:ext uri="{FF2B5EF4-FFF2-40B4-BE49-F238E27FC236}">
                  <a16:creationId xmlns:a16="http://schemas.microsoft.com/office/drawing/2014/main" id="{3F044DE9-FE64-4C30-8191-7E1547880C4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326042" y="3481330"/>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954" y="0"/>
                    <a:pt x="14097" y="3143"/>
                    <a:pt x="14097" y="7049"/>
                  </a:cubicBezTo>
                  <a:close/>
                </a:path>
              </a:pathLst>
            </a:custGeom>
            <a:grpFill/>
            <a:ln w="9525" cap="flat">
              <a:noFill/>
              <a:prstDash val="solid"/>
              <a:miter/>
            </a:ln>
          </p:spPr>
          <p:txBody>
            <a:bodyPr rtlCol="0" anchor="ctr"/>
            <a:lstStyle/>
            <a:p>
              <a:endParaRPr lang="en-US" dirty="0"/>
            </a:p>
          </p:txBody>
        </p:sp>
        <p:sp>
          <p:nvSpPr>
            <p:cNvPr id="203" name="Freeform: Shape 202">
              <a:extLst>
                <a:ext uri="{FF2B5EF4-FFF2-40B4-BE49-F238E27FC236}">
                  <a16:creationId xmlns:a16="http://schemas.microsoft.com/office/drawing/2014/main" id="{9B18BCEB-85ED-4077-ACB7-FEB2F64432C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385288" y="3481330"/>
              <a:ext cx="14096" cy="14096"/>
            </a:xfrm>
            <a:custGeom>
              <a:avLst/>
              <a:gdLst>
                <a:gd name="connsiteX0" fmla="*/ 14097 w 14096"/>
                <a:gd name="connsiteY0" fmla="*/ 7049 h 14096"/>
                <a:gd name="connsiteX1" fmla="*/ 7048 w 14096"/>
                <a:gd name="connsiteY1" fmla="*/ 14097 h 14096"/>
                <a:gd name="connsiteX2" fmla="*/ 0 w 14096"/>
                <a:gd name="connsiteY2" fmla="*/ 7049 h 14096"/>
                <a:gd name="connsiteX3" fmla="*/ 7048 w 14096"/>
                <a:gd name="connsiteY3" fmla="*/ 0 h 14096"/>
                <a:gd name="connsiteX4" fmla="*/ 14097 w 14096"/>
                <a:gd name="connsiteY4" fmla="*/ 7049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9"/>
                  </a:moveTo>
                  <a:cubicBezTo>
                    <a:pt x="14097" y="10954"/>
                    <a:pt x="10954" y="14097"/>
                    <a:pt x="7048" y="14097"/>
                  </a:cubicBezTo>
                  <a:cubicBezTo>
                    <a:pt x="3143" y="14097"/>
                    <a:pt x="0" y="10954"/>
                    <a:pt x="0" y="7049"/>
                  </a:cubicBezTo>
                  <a:cubicBezTo>
                    <a:pt x="0" y="3143"/>
                    <a:pt x="3143" y="0"/>
                    <a:pt x="7048" y="0"/>
                  </a:cubicBezTo>
                  <a:cubicBezTo>
                    <a:pt x="10858" y="0"/>
                    <a:pt x="14097" y="3143"/>
                    <a:pt x="14097" y="7049"/>
                  </a:cubicBezTo>
                  <a:close/>
                </a:path>
              </a:pathLst>
            </a:custGeom>
            <a:grpFill/>
            <a:ln w="9525" cap="flat">
              <a:noFill/>
              <a:prstDash val="solid"/>
              <a:miter/>
            </a:ln>
          </p:spPr>
          <p:txBody>
            <a:bodyPr rtlCol="0" anchor="ctr"/>
            <a:lstStyle/>
            <a:p>
              <a:endParaRPr lang="en-US" dirty="0"/>
            </a:p>
          </p:txBody>
        </p:sp>
        <p:sp>
          <p:nvSpPr>
            <p:cNvPr id="204" name="Freeform: Shape 203">
              <a:extLst>
                <a:ext uri="{FF2B5EF4-FFF2-40B4-BE49-F238E27FC236}">
                  <a16:creationId xmlns:a16="http://schemas.microsoft.com/office/drawing/2014/main" id="{00C0927E-2CCF-4F8E-8A54-22B8A93C979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444437" y="3481329"/>
              <a:ext cx="14096" cy="14097"/>
            </a:xfrm>
            <a:custGeom>
              <a:avLst/>
              <a:gdLst>
                <a:gd name="connsiteX0" fmla="*/ 14097 w 14096"/>
                <a:gd name="connsiteY0" fmla="*/ 7049 h 14097"/>
                <a:gd name="connsiteX1" fmla="*/ 7048 w 14096"/>
                <a:gd name="connsiteY1" fmla="*/ 14097 h 14097"/>
                <a:gd name="connsiteX2" fmla="*/ 0 w 14096"/>
                <a:gd name="connsiteY2" fmla="*/ 7049 h 14097"/>
                <a:gd name="connsiteX3" fmla="*/ 7048 w 14096"/>
                <a:gd name="connsiteY3" fmla="*/ 0 h 14097"/>
                <a:gd name="connsiteX4" fmla="*/ 14097 w 14096"/>
                <a:gd name="connsiteY4" fmla="*/ 7049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9"/>
                  </a:moveTo>
                  <a:cubicBezTo>
                    <a:pt x="14097" y="10941"/>
                    <a:pt x="10941" y="14097"/>
                    <a:pt x="7048" y="14097"/>
                  </a:cubicBezTo>
                  <a:cubicBezTo>
                    <a:pt x="3156" y="14097"/>
                    <a:pt x="0" y="10941"/>
                    <a:pt x="0" y="7049"/>
                  </a:cubicBezTo>
                  <a:cubicBezTo>
                    <a:pt x="0" y="3156"/>
                    <a:pt x="3156" y="0"/>
                    <a:pt x="7048" y="0"/>
                  </a:cubicBezTo>
                  <a:cubicBezTo>
                    <a:pt x="10941" y="0"/>
                    <a:pt x="14097" y="3156"/>
                    <a:pt x="14097" y="7049"/>
                  </a:cubicBezTo>
                  <a:close/>
                </a:path>
              </a:pathLst>
            </a:custGeom>
            <a:grpFill/>
            <a:ln w="9525" cap="flat">
              <a:noFill/>
              <a:prstDash val="solid"/>
              <a:miter/>
            </a:ln>
          </p:spPr>
          <p:txBody>
            <a:bodyPr rtlCol="0" anchor="ctr"/>
            <a:lstStyle/>
            <a:p>
              <a:endParaRPr lang="en-US" dirty="0"/>
            </a:p>
          </p:txBody>
        </p:sp>
        <p:sp>
          <p:nvSpPr>
            <p:cNvPr id="205" name="Freeform: Shape 204">
              <a:extLst>
                <a:ext uri="{FF2B5EF4-FFF2-40B4-BE49-F238E27FC236}">
                  <a16:creationId xmlns:a16="http://schemas.microsoft.com/office/drawing/2014/main" id="{D0C3350E-04F5-4FED-9991-4DD964E099D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8495" y="3540578"/>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206" name="Freeform: Shape 205">
              <a:extLst>
                <a:ext uri="{FF2B5EF4-FFF2-40B4-BE49-F238E27FC236}">
                  <a16:creationId xmlns:a16="http://schemas.microsoft.com/office/drawing/2014/main" id="{F43D0338-A6C9-4866-8D0C-072664518ED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207646" y="35405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207" name="Freeform: Shape 206">
              <a:extLst>
                <a:ext uri="{FF2B5EF4-FFF2-40B4-BE49-F238E27FC236}">
                  <a16:creationId xmlns:a16="http://schemas.microsoft.com/office/drawing/2014/main" id="{40EA171B-27E2-4100-9D5F-123CF6E7F9E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266891" y="3540584"/>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dirty="0"/>
            </a:p>
          </p:txBody>
        </p:sp>
        <p:sp>
          <p:nvSpPr>
            <p:cNvPr id="208" name="Freeform: Shape 207">
              <a:extLst>
                <a:ext uri="{FF2B5EF4-FFF2-40B4-BE49-F238E27FC236}">
                  <a16:creationId xmlns:a16="http://schemas.microsoft.com/office/drawing/2014/main" id="{22FD540C-F3DF-40F5-B2BE-BBD113EF43C1}"/>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326042" y="354058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209" name="Freeform: Shape 208">
              <a:extLst>
                <a:ext uri="{FF2B5EF4-FFF2-40B4-BE49-F238E27FC236}">
                  <a16:creationId xmlns:a16="http://schemas.microsoft.com/office/drawing/2014/main" id="{57768D93-FAD4-4236-969B-B8EE8E88F3F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385288" y="3540586"/>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dirty="0"/>
            </a:p>
          </p:txBody>
        </p:sp>
        <p:sp>
          <p:nvSpPr>
            <p:cNvPr id="210" name="Freeform: Shape 209">
              <a:extLst>
                <a:ext uri="{FF2B5EF4-FFF2-40B4-BE49-F238E27FC236}">
                  <a16:creationId xmlns:a16="http://schemas.microsoft.com/office/drawing/2014/main" id="{0F5E0490-21C2-4EF6-950D-38814F32C26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444437" y="3540588"/>
              <a:ext cx="14096" cy="14097"/>
            </a:xfrm>
            <a:custGeom>
              <a:avLst/>
              <a:gdLst>
                <a:gd name="connsiteX0" fmla="*/ 14097 w 14096"/>
                <a:gd name="connsiteY0" fmla="*/ 7048 h 14097"/>
                <a:gd name="connsiteX1" fmla="*/ 7048 w 14096"/>
                <a:gd name="connsiteY1" fmla="*/ 14097 h 14097"/>
                <a:gd name="connsiteX2" fmla="*/ 0 w 14096"/>
                <a:gd name="connsiteY2" fmla="*/ 7048 h 14097"/>
                <a:gd name="connsiteX3" fmla="*/ 7048 w 14096"/>
                <a:gd name="connsiteY3" fmla="*/ 0 h 14097"/>
                <a:gd name="connsiteX4" fmla="*/ 14097 w 14096"/>
                <a:gd name="connsiteY4" fmla="*/ 7048 h 140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7">
                  <a:moveTo>
                    <a:pt x="14097" y="7048"/>
                  </a:moveTo>
                  <a:cubicBezTo>
                    <a:pt x="14097" y="10941"/>
                    <a:pt x="10941" y="14097"/>
                    <a:pt x="7048" y="14097"/>
                  </a:cubicBezTo>
                  <a:cubicBezTo>
                    <a:pt x="3156" y="14097"/>
                    <a:pt x="0" y="10941"/>
                    <a:pt x="0" y="7048"/>
                  </a:cubicBezTo>
                  <a:cubicBezTo>
                    <a:pt x="0" y="3156"/>
                    <a:pt x="3156" y="0"/>
                    <a:pt x="7048" y="0"/>
                  </a:cubicBezTo>
                  <a:cubicBezTo>
                    <a:pt x="10941" y="0"/>
                    <a:pt x="14097" y="3156"/>
                    <a:pt x="14097" y="7048"/>
                  </a:cubicBezTo>
                  <a:close/>
                </a:path>
              </a:pathLst>
            </a:custGeom>
            <a:grpFill/>
            <a:ln w="9525" cap="flat">
              <a:noFill/>
              <a:prstDash val="solid"/>
              <a:miter/>
            </a:ln>
          </p:spPr>
          <p:txBody>
            <a:bodyPr rtlCol="0" anchor="ctr"/>
            <a:lstStyle/>
            <a:p>
              <a:endParaRPr lang="en-US" dirty="0"/>
            </a:p>
          </p:txBody>
        </p:sp>
        <p:sp>
          <p:nvSpPr>
            <p:cNvPr id="211" name="Freeform: Shape 210">
              <a:extLst>
                <a:ext uri="{FF2B5EF4-FFF2-40B4-BE49-F238E27FC236}">
                  <a16:creationId xmlns:a16="http://schemas.microsoft.com/office/drawing/2014/main" id="{8E981C9B-710F-4034-AE82-28B1B07245D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8495" y="3599737"/>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212" name="Freeform: Shape 211">
              <a:extLst>
                <a:ext uri="{FF2B5EF4-FFF2-40B4-BE49-F238E27FC236}">
                  <a16:creationId xmlns:a16="http://schemas.microsoft.com/office/drawing/2014/main" id="{CC62C2CC-DBAE-4877-8F55-02FE00AE811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207646" y="359973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213" name="Freeform: Shape 212">
              <a:extLst>
                <a:ext uri="{FF2B5EF4-FFF2-40B4-BE49-F238E27FC236}">
                  <a16:creationId xmlns:a16="http://schemas.microsoft.com/office/drawing/2014/main" id="{D8F57D8B-1988-441F-9DAE-A525DA5E9D9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266891" y="3599737"/>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dirty="0"/>
            </a:p>
          </p:txBody>
        </p:sp>
        <p:sp>
          <p:nvSpPr>
            <p:cNvPr id="214" name="Freeform: Shape 213">
              <a:extLst>
                <a:ext uri="{FF2B5EF4-FFF2-40B4-BE49-F238E27FC236}">
                  <a16:creationId xmlns:a16="http://schemas.microsoft.com/office/drawing/2014/main" id="{6715F028-3A13-4D5F-86C4-74C0AD81D6A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326042" y="359973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215" name="Freeform: Shape 214">
              <a:extLst>
                <a:ext uri="{FF2B5EF4-FFF2-40B4-BE49-F238E27FC236}">
                  <a16:creationId xmlns:a16="http://schemas.microsoft.com/office/drawing/2014/main" id="{DC6C9B50-47B3-44E7-B897-43D010A189C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385288" y="3599735"/>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dirty="0"/>
            </a:p>
          </p:txBody>
        </p:sp>
        <p:sp>
          <p:nvSpPr>
            <p:cNvPr id="216" name="Freeform: Shape 215">
              <a:extLst>
                <a:ext uri="{FF2B5EF4-FFF2-40B4-BE49-F238E27FC236}">
                  <a16:creationId xmlns:a16="http://schemas.microsoft.com/office/drawing/2014/main" id="{F3F602F0-702E-4D5F-A4FC-0E602C02B98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444437" y="3599737"/>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217" name="Freeform: Shape 216">
              <a:extLst>
                <a:ext uri="{FF2B5EF4-FFF2-40B4-BE49-F238E27FC236}">
                  <a16:creationId xmlns:a16="http://schemas.microsoft.com/office/drawing/2014/main" id="{9F379870-B34C-4DFC-9F0A-BDAB8C89FE33}"/>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8495" y="3658981"/>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218" name="Freeform: Shape 217">
              <a:extLst>
                <a:ext uri="{FF2B5EF4-FFF2-40B4-BE49-F238E27FC236}">
                  <a16:creationId xmlns:a16="http://schemas.microsoft.com/office/drawing/2014/main" id="{641092AC-FED1-4D1D-B57C-0AC883CA958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207646" y="36589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219" name="Freeform: Shape 218">
              <a:extLst>
                <a:ext uri="{FF2B5EF4-FFF2-40B4-BE49-F238E27FC236}">
                  <a16:creationId xmlns:a16="http://schemas.microsoft.com/office/drawing/2014/main" id="{EA8A0B5E-5BB1-46AF-AC31-7D3756F354C9}"/>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266891" y="3658981"/>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dirty="0"/>
            </a:p>
          </p:txBody>
        </p:sp>
        <p:sp>
          <p:nvSpPr>
            <p:cNvPr id="220" name="Freeform: Shape 219">
              <a:extLst>
                <a:ext uri="{FF2B5EF4-FFF2-40B4-BE49-F238E27FC236}">
                  <a16:creationId xmlns:a16="http://schemas.microsoft.com/office/drawing/2014/main" id="{1C519384-2192-432B-B768-64B4BC2DA98F}"/>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326042" y="36589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221" name="Freeform: Shape 220">
              <a:extLst>
                <a:ext uri="{FF2B5EF4-FFF2-40B4-BE49-F238E27FC236}">
                  <a16:creationId xmlns:a16="http://schemas.microsoft.com/office/drawing/2014/main" id="{13C77A9D-44F0-4289-A611-D8AF8135707A}"/>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385288" y="3658981"/>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dirty="0"/>
            </a:p>
          </p:txBody>
        </p:sp>
        <p:sp>
          <p:nvSpPr>
            <p:cNvPr id="222" name="Freeform: Shape 221">
              <a:extLst>
                <a:ext uri="{FF2B5EF4-FFF2-40B4-BE49-F238E27FC236}">
                  <a16:creationId xmlns:a16="http://schemas.microsoft.com/office/drawing/2014/main" id="{0A54AEDC-E418-4E02-A713-6CE30C0CDD57}"/>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444441" y="3658979"/>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223" name="Freeform: Shape 222">
              <a:extLst>
                <a:ext uri="{FF2B5EF4-FFF2-40B4-BE49-F238E27FC236}">
                  <a16:creationId xmlns:a16="http://schemas.microsoft.com/office/drawing/2014/main" id="{24FECFE3-9F31-47B0-B17F-CF2A1CEE85AD}"/>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8499" y="3718130"/>
              <a:ext cx="14097" cy="14096"/>
            </a:xfrm>
            <a:custGeom>
              <a:avLst/>
              <a:gdLst>
                <a:gd name="connsiteX0" fmla="*/ 14097 w 14097"/>
                <a:gd name="connsiteY0" fmla="*/ 7048 h 14096"/>
                <a:gd name="connsiteX1" fmla="*/ 7049 w 14097"/>
                <a:gd name="connsiteY1" fmla="*/ 14097 h 14096"/>
                <a:gd name="connsiteX2" fmla="*/ 0 w 14097"/>
                <a:gd name="connsiteY2" fmla="*/ 7048 h 14096"/>
                <a:gd name="connsiteX3" fmla="*/ 7049 w 14097"/>
                <a:gd name="connsiteY3" fmla="*/ 0 h 14096"/>
                <a:gd name="connsiteX4" fmla="*/ 14097 w 14097"/>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6">
                  <a:moveTo>
                    <a:pt x="14097" y="7048"/>
                  </a:moveTo>
                  <a:cubicBezTo>
                    <a:pt x="14097" y="10954"/>
                    <a:pt x="10954" y="14097"/>
                    <a:pt x="7049" y="14097"/>
                  </a:cubicBezTo>
                  <a:cubicBezTo>
                    <a:pt x="3143" y="14097"/>
                    <a:pt x="0" y="10954"/>
                    <a:pt x="0" y="7048"/>
                  </a:cubicBezTo>
                  <a:cubicBezTo>
                    <a:pt x="0" y="3143"/>
                    <a:pt x="3143" y="0"/>
                    <a:pt x="7049"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224" name="Freeform: Shape 223">
              <a:extLst>
                <a:ext uri="{FF2B5EF4-FFF2-40B4-BE49-F238E27FC236}">
                  <a16:creationId xmlns:a16="http://schemas.microsoft.com/office/drawing/2014/main" id="{68167DF4-8B16-419B-B7BA-2FD5FF6CC81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207650" y="371813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225" name="Freeform: Shape 224">
              <a:extLst>
                <a:ext uri="{FF2B5EF4-FFF2-40B4-BE49-F238E27FC236}">
                  <a16:creationId xmlns:a16="http://schemas.microsoft.com/office/drawing/2014/main" id="{A543D24F-44C0-4DDF-A30E-8C8407548F0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266895" y="3718130"/>
              <a:ext cx="14096" cy="14096"/>
            </a:xfrm>
            <a:custGeom>
              <a:avLst/>
              <a:gdLst>
                <a:gd name="connsiteX0" fmla="*/ 14097 w 14096"/>
                <a:gd name="connsiteY0" fmla="*/ 7048 h 14096"/>
                <a:gd name="connsiteX1" fmla="*/ 7049 w 14096"/>
                <a:gd name="connsiteY1" fmla="*/ 14097 h 14096"/>
                <a:gd name="connsiteX2" fmla="*/ 0 w 14096"/>
                <a:gd name="connsiteY2" fmla="*/ 7048 h 14096"/>
                <a:gd name="connsiteX3" fmla="*/ 7049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9" y="14097"/>
                  </a:cubicBezTo>
                  <a:cubicBezTo>
                    <a:pt x="3143" y="14097"/>
                    <a:pt x="0" y="10954"/>
                    <a:pt x="0" y="7048"/>
                  </a:cubicBezTo>
                  <a:cubicBezTo>
                    <a:pt x="0" y="3143"/>
                    <a:pt x="3143" y="0"/>
                    <a:pt x="7049" y="0"/>
                  </a:cubicBezTo>
                  <a:cubicBezTo>
                    <a:pt x="10859" y="0"/>
                    <a:pt x="14097" y="3143"/>
                    <a:pt x="14097" y="7048"/>
                  </a:cubicBezTo>
                  <a:close/>
                </a:path>
              </a:pathLst>
            </a:custGeom>
            <a:grpFill/>
            <a:ln w="9525" cap="flat">
              <a:noFill/>
              <a:prstDash val="solid"/>
              <a:miter/>
            </a:ln>
          </p:spPr>
          <p:txBody>
            <a:bodyPr rtlCol="0" anchor="ctr"/>
            <a:lstStyle/>
            <a:p>
              <a:endParaRPr lang="en-US" dirty="0"/>
            </a:p>
          </p:txBody>
        </p:sp>
        <p:sp>
          <p:nvSpPr>
            <p:cNvPr id="226" name="Freeform: Shape 225">
              <a:extLst>
                <a:ext uri="{FF2B5EF4-FFF2-40B4-BE49-F238E27FC236}">
                  <a16:creationId xmlns:a16="http://schemas.microsoft.com/office/drawing/2014/main" id="{63DEAE3C-3931-41EE-B4A1-F9385602BE1C}"/>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326045" y="3718130"/>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227" name="Freeform: Shape 226">
              <a:extLst>
                <a:ext uri="{FF2B5EF4-FFF2-40B4-BE49-F238E27FC236}">
                  <a16:creationId xmlns:a16="http://schemas.microsoft.com/office/drawing/2014/main" id="{B11945CD-32F6-4C09-82AF-5510512312A8}"/>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385292" y="3718128"/>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858" y="0"/>
                    <a:pt x="14097" y="3143"/>
                    <a:pt x="14097" y="7048"/>
                  </a:cubicBezTo>
                  <a:close/>
                </a:path>
              </a:pathLst>
            </a:custGeom>
            <a:grpFill/>
            <a:ln w="9525" cap="flat">
              <a:noFill/>
              <a:prstDash val="solid"/>
              <a:miter/>
            </a:ln>
          </p:spPr>
          <p:txBody>
            <a:bodyPr rtlCol="0" anchor="ctr"/>
            <a:lstStyle/>
            <a:p>
              <a:endParaRPr lang="en-US" dirty="0"/>
            </a:p>
          </p:txBody>
        </p:sp>
        <p:sp>
          <p:nvSpPr>
            <p:cNvPr id="228" name="Freeform: Shape 227">
              <a:extLst>
                <a:ext uri="{FF2B5EF4-FFF2-40B4-BE49-F238E27FC236}">
                  <a16:creationId xmlns:a16="http://schemas.microsoft.com/office/drawing/2014/main" id="{9109F44F-512F-4792-AED2-ECA80DDE16C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444440" y="3718133"/>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54"/>
                    <a:pt x="10954" y="14097"/>
                    <a:pt x="7048" y="14097"/>
                  </a:cubicBezTo>
                  <a:cubicBezTo>
                    <a:pt x="3143" y="14097"/>
                    <a:pt x="0" y="10954"/>
                    <a:pt x="0" y="7048"/>
                  </a:cubicBezTo>
                  <a:cubicBezTo>
                    <a:pt x="0" y="3143"/>
                    <a:pt x="3143" y="0"/>
                    <a:pt x="7048" y="0"/>
                  </a:cubicBezTo>
                  <a:cubicBezTo>
                    <a:pt x="10954" y="0"/>
                    <a:pt x="14097" y="3143"/>
                    <a:pt x="14097" y="7048"/>
                  </a:cubicBezTo>
                  <a:close/>
                </a:path>
              </a:pathLst>
            </a:custGeom>
            <a:grpFill/>
            <a:ln w="9525" cap="flat">
              <a:noFill/>
              <a:prstDash val="solid"/>
              <a:miter/>
            </a:ln>
          </p:spPr>
          <p:txBody>
            <a:bodyPr rtlCol="0" anchor="ctr"/>
            <a:lstStyle/>
            <a:p>
              <a:endParaRPr lang="en-US" dirty="0"/>
            </a:p>
          </p:txBody>
        </p:sp>
        <p:sp>
          <p:nvSpPr>
            <p:cNvPr id="229" name="Freeform: Shape 228">
              <a:extLst>
                <a:ext uri="{FF2B5EF4-FFF2-40B4-BE49-F238E27FC236}">
                  <a16:creationId xmlns:a16="http://schemas.microsoft.com/office/drawing/2014/main" id="{29B9E19B-BC56-46F2-BFFF-1688CEA55A6E}"/>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148495" y="3777375"/>
              <a:ext cx="14097" cy="14099"/>
            </a:xfrm>
            <a:custGeom>
              <a:avLst/>
              <a:gdLst>
                <a:gd name="connsiteX0" fmla="*/ 14097 w 14097"/>
                <a:gd name="connsiteY0" fmla="*/ 7051 h 14099"/>
                <a:gd name="connsiteX1" fmla="*/ 7049 w 14097"/>
                <a:gd name="connsiteY1" fmla="*/ 14099 h 14099"/>
                <a:gd name="connsiteX2" fmla="*/ 0 w 14097"/>
                <a:gd name="connsiteY2" fmla="*/ 7051 h 14099"/>
                <a:gd name="connsiteX3" fmla="*/ 7049 w 14097"/>
                <a:gd name="connsiteY3" fmla="*/ 2 h 14099"/>
                <a:gd name="connsiteX4" fmla="*/ 14097 w 14097"/>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7" h="14099">
                  <a:moveTo>
                    <a:pt x="14097" y="7051"/>
                  </a:moveTo>
                  <a:cubicBezTo>
                    <a:pt x="14097" y="10956"/>
                    <a:pt x="10954" y="14099"/>
                    <a:pt x="7049" y="14099"/>
                  </a:cubicBezTo>
                  <a:cubicBezTo>
                    <a:pt x="3143" y="14099"/>
                    <a:pt x="0" y="10956"/>
                    <a:pt x="0" y="7051"/>
                  </a:cubicBezTo>
                  <a:cubicBezTo>
                    <a:pt x="0" y="3145"/>
                    <a:pt x="3143" y="2"/>
                    <a:pt x="7049"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230" name="Freeform: Shape 229">
              <a:extLst>
                <a:ext uri="{FF2B5EF4-FFF2-40B4-BE49-F238E27FC236}">
                  <a16:creationId xmlns:a16="http://schemas.microsoft.com/office/drawing/2014/main" id="{F573BDDE-4AED-43FB-B8D1-B5F37089313B}"/>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207650" y="3777375"/>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231" name="Freeform: Shape 230">
              <a:extLst>
                <a:ext uri="{FF2B5EF4-FFF2-40B4-BE49-F238E27FC236}">
                  <a16:creationId xmlns:a16="http://schemas.microsoft.com/office/drawing/2014/main" id="{EFFDA684-6DFF-4629-830E-6F2ACAB8C300}"/>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266896" y="3777375"/>
              <a:ext cx="14096" cy="14099"/>
            </a:xfrm>
            <a:custGeom>
              <a:avLst/>
              <a:gdLst>
                <a:gd name="connsiteX0" fmla="*/ 14097 w 14096"/>
                <a:gd name="connsiteY0" fmla="*/ 7051 h 14099"/>
                <a:gd name="connsiteX1" fmla="*/ 7049 w 14096"/>
                <a:gd name="connsiteY1" fmla="*/ 14099 h 14099"/>
                <a:gd name="connsiteX2" fmla="*/ 0 w 14096"/>
                <a:gd name="connsiteY2" fmla="*/ 7051 h 14099"/>
                <a:gd name="connsiteX3" fmla="*/ 7049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9" y="14099"/>
                  </a:cubicBezTo>
                  <a:cubicBezTo>
                    <a:pt x="3143" y="14099"/>
                    <a:pt x="0" y="10956"/>
                    <a:pt x="0" y="7051"/>
                  </a:cubicBezTo>
                  <a:cubicBezTo>
                    <a:pt x="0" y="3145"/>
                    <a:pt x="3143" y="2"/>
                    <a:pt x="7049" y="2"/>
                  </a:cubicBezTo>
                  <a:cubicBezTo>
                    <a:pt x="10859" y="-93"/>
                    <a:pt x="14097" y="3145"/>
                    <a:pt x="14097" y="7051"/>
                  </a:cubicBezTo>
                  <a:close/>
                </a:path>
              </a:pathLst>
            </a:custGeom>
            <a:grpFill/>
            <a:ln w="9525" cap="flat">
              <a:noFill/>
              <a:prstDash val="solid"/>
              <a:miter/>
            </a:ln>
          </p:spPr>
          <p:txBody>
            <a:bodyPr rtlCol="0" anchor="ctr"/>
            <a:lstStyle/>
            <a:p>
              <a:endParaRPr lang="en-US" dirty="0"/>
            </a:p>
          </p:txBody>
        </p:sp>
        <p:sp>
          <p:nvSpPr>
            <p:cNvPr id="232" name="Freeform: Shape 231">
              <a:extLst>
                <a:ext uri="{FF2B5EF4-FFF2-40B4-BE49-F238E27FC236}">
                  <a16:creationId xmlns:a16="http://schemas.microsoft.com/office/drawing/2014/main" id="{92E23250-6349-4726-AF61-08A57B3A2E15}"/>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326055" y="3777354"/>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954" y="-93"/>
                    <a:pt x="14097" y="3145"/>
                    <a:pt x="14097" y="7051"/>
                  </a:cubicBezTo>
                  <a:close/>
                </a:path>
              </a:pathLst>
            </a:custGeom>
            <a:grpFill/>
            <a:ln w="9525" cap="flat">
              <a:noFill/>
              <a:prstDash val="solid"/>
              <a:miter/>
            </a:ln>
          </p:spPr>
          <p:txBody>
            <a:bodyPr rtlCol="0" anchor="ctr"/>
            <a:lstStyle/>
            <a:p>
              <a:endParaRPr lang="en-US" dirty="0"/>
            </a:p>
          </p:txBody>
        </p:sp>
        <p:sp>
          <p:nvSpPr>
            <p:cNvPr id="233" name="Freeform: Shape 232">
              <a:extLst>
                <a:ext uri="{FF2B5EF4-FFF2-40B4-BE49-F238E27FC236}">
                  <a16:creationId xmlns:a16="http://schemas.microsoft.com/office/drawing/2014/main" id="{8536AAE6-5497-4B0A-9C9F-4EAA1BB322B6}"/>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385314" y="3777450"/>
              <a:ext cx="14096" cy="14099"/>
            </a:xfrm>
            <a:custGeom>
              <a:avLst/>
              <a:gdLst>
                <a:gd name="connsiteX0" fmla="*/ 14097 w 14096"/>
                <a:gd name="connsiteY0" fmla="*/ 7051 h 14099"/>
                <a:gd name="connsiteX1" fmla="*/ 7048 w 14096"/>
                <a:gd name="connsiteY1" fmla="*/ 14099 h 14099"/>
                <a:gd name="connsiteX2" fmla="*/ 0 w 14096"/>
                <a:gd name="connsiteY2" fmla="*/ 7051 h 14099"/>
                <a:gd name="connsiteX3" fmla="*/ 7048 w 14096"/>
                <a:gd name="connsiteY3" fmla="*/ 2 h 14099"/>
                <a:gd name="connsiteX4" fmla="*/ 14097 w 14096"/>
                <a:gd name="connsiteY4" fmla="*/ 7051 h 1409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9">
                  <a:moveTo>
                    <a:pt x="14097" y="7051"/>
                  </a:moveTo>
                  <a:cubicBezTo>
                    <a:pt x="14097" y="10956"/>
                    <a:pt x="10954" y="14099"/>
                    <a:pt x="7048" y="14099"/>
                  </a:cubicBezTo>
                  <a:cubicBezTo>
                    <a:pt x="3143" y="14099"/>
                    <a:pt x="0" y="10956"/>
                    <a:pt x="0" y="7051"/>
                  </a:cubicBezTo>
                  <a:cubicBezTo>
                    <a:pt x="0" y="3145"/>
                    <a:pt x="3143" y="2"/>
                    <a:pt x="7048" y="2"/>
                  </a:cubicBezTo>
                  <a:cubicBezTo>
                    <a:pt x="10858" y="-93"/>
                    <a:pt x="14097" y="3145"/>
                    <a:pt x="14097" y="7051"/>
                  </a:cubicBezTo>
                  <a:close/>
                </a:path>
              </a:pathLst>
            </a:custGeom>
            <a:grpFill/>
            <a:ln w="9525" cap="flat">
              <a:noFill/>
              <a:prstDash val="solid"/>
              <a:miter/>
            </a:ln>
          </p:spPr>
          <p:txBody>
            <a:bodyPr rtlCol="0" anchor="ctr"/>
            <a:lstStyle/>
            <a:p>
              <a:endParaRPr lang="en-US" dirty="0"/>
            </a:p>
          </p:txBody>
        </p:sp>
        <p:sp>
          <p:nvSpPr>
            <p:cNvPr id="234" name="Freeform: Shape 233">
              <a:extLst>
                <a:ext uri="{FF2B5EF4-FFF2-40B4-BE49-F238E27FC236}">
                  <a16:creationId xmlns:a16="http://schemas.microsoft.com/office/drawing/2014/main" id="{52B72898-B9DE-4574-BB20-0C317954D4C2}"/>
                </a:ext>
                <a:ext uri="{C183D7F6-B498-43B3-948B-1728B52AA6E4}">
                  <adec:decorative xmlns:adec="http://schemas.microsoft.com/office/drawing/2017/decorative" xmlns="" val="1"/>
                </a:ext>
              </a:extLst>
            </p:cNvPr>
            <p:cNvSpPr/>
            <p:nvPr>
              <p:extLst>
                <p:ext uri="{386F3935-93C4-4BCD-93E2-E3B085C9AB24}">
                  <p16:designElem xmlns:p16="http://schemas.microsoft.com/office/powerpoint/2015/main" val="1"/>
                </p:ext>
              </p:extLst>
            </p:nvPr>
          </p:nvSpPr>
          <p:spPr>
            <a:xfrm>
              <a:off x="6444424" y="3777424"/>
              <a:ext cx="14096" cy="14096"/>
            </a:xfrm>
            <a:custGeom>
              <a:avLst/>
              <a:gdLst>
                <a:gd name="connsiteX0" fmla="*/ 14097 w 14096"/>
                <a:gd name="connsiteY0" fmla="*/ 7048 h 14096"/>
                <a:gd name="connsiteX1" fmla="*/ 7048 w 14096"/>
                <a:gd name="connsiteY1" fmla="*/ 14097 h 14096"/>
                <a:gd name="connsiteX2" fmla="*/ 0 w 14096"/>
                <a:gd name="connsiteY2" fmla="*/ 7048 h 14096"/>
                <a:gd name="connsiteX3" fmla="*/ 7048 w 14096"/>
                <a:gd name="connsiteY3" fmla="*/ 0 h 14096"/>
                <a:gd name="connsiteX4" fmla="*/ 14097 w 14096"/>
                <a:gd name="connsiteY4" fmla="*/ 7048 h 140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096" h="14096">
                  <a:moveTo>
                    <a:pt x="14097" y="7048"/>
                  </a:moveTo>
                  <a:cubicBezTo>
                    <a:pt x="14097" y="10941"/>
                    <a:pt x="10941" y="14097"/>
                    <a:pt x="7048" y="14097"/>
                  </a:cubicBezTo>
                  <a:cubicBezTo>
                    <a:pt x="3156" y="14097"/>
                    <a:pt x="0" y="10941"/>
                    <a:pt x="0" y="7048"/>
                  </a:cubicBezTo>
                  <a:cubicBezTo>
                    <a:pt x="0" y="3156"/>
                    <a:pt x="3156" y="0"/>
                    <a:pt x="7048" y="0"/>
                  </a:cubicBezTo>
                  <a:cubicBezTo>
                    <a:pt x="10941" y="0"/>
                    <a:pt x="14097" y="3156"/>
                    <a:pt x="14097" y="7048"/>
                  </a:cubicBezTo>
                  <a:close/>
                </a:path>
              </a:pathLst>
            </a:custGeom>
            <a:grpFill/>
            <a:ln w="9525" cap="flat">
              <a:noFill/>
              <a:prstDash val="solid"/>
              <a:miter/>
            </a:ln>
          </p:spPr>
          <p:txBody>
            <a:bodyPr rtlCol="0" anchor="ctr"/>
            <a:lstStyle/>
            <a:p>
              <a:endParaRPr lang="en-US" dirty="0"/>
            </a:p>
          </p:txBody>
        </p:sp>
      </p:grpSp>
    </p:spTree>
    <p:extLst>
      <p:ext uri="{BB962C8B-B14F-4D97-AF65-F5344CB8AC3E}">
        <p14:creationId xmlns:p14="http://schemas.microsoft.com/office/powerpoint/2010/main" val="17985969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iterate>
                                    <p:tmPct val="10000"/>
                                  </p:iterate>
                                  <p:childTnLst>
                                    <p:set>
                                      <p:cBhvr>
                                        <p:cTn id="6" dur="1" fill="hold">
                                          <p:stCondLst>
                                            <p:cond delay="0"/>
                                          </p:stCondLst>
                                        </p:cTn>
                                        <p:tgtEl>
                                          <p:spTgt spid="5"/>
                                        </p:tgtEl>
                                        <p:attrNameLst>
                                          <p:attrName>style.visibility</p:attrName>
                                        </p:attrNameLst>
                                      </p:cBhvr>
                                      <p:to>
                                        <p:strVal val="visible"/>
                                      </p:to>
                                    </p:set>
                                    <p:animEffect transition="in" filter="fade">
                                      <p:cBhvr>
                                        <p:cTn id="7" dur="7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807" y="-27384"/>
            <a:ext cx="9136193" cy="648072"/>
          </a:xfrm>
          <a:solidFill>
            <a:srgbClr val="00205B"/>
          </a:solidFill>
        </p:spPr>
        <p:txBody>
          <a:bodyPr/>
          <a:lstStyle/>
          <a:p>
            <a:r>
              <a:rPr lang="en-GB" dirty="0">
                <a:solidFill>
                  <a:schemeClr val="bg1"/>
                </a:solidFill>
                <a:latin typeface="Calibri" panose="020F0502020204030204" pitchFamily="34" charset="0"/>
              </a:rPr>
              <a:t>Stakeholders</a:t>
            </a:r>
          </a:p>
        </p:txBody>
      </p:sp>
      <p:sp>
        <p:nvSpPr>
          <p:cNvPr id="19" name="Rounded Rectangle 18"/>
          <p:cNvSpPr/>
          <p:nvPr/>
        </p:nvSpPr>
        <p:spPr bwMode="auto">
          <a:xfrm>
            <a:off x="395536" y="3322530"/>
            <a:ext cx="3744138" cy="1408585"/>
          </a:xfrm>
          <a:prstGeom prst="roundRect">
            <a:avLst/>
          </a:prstGeom>
          <a:noFill/>
          <a:ln w="15875" cap="flat" cmpd="sng" algn="ctr">
            <a:solidFill>
              <a:srgbClr val="F3CF45"/>
            </a:solidFill>
            <a:prstDash val="solid"/>
            <a:round/>
            <a:headEnd type="none" w="med" len="med"/>
            <a:tailEnd type="none" w="med" len="med"/>
          </a:ln>
          <a:effectLst/>
        </p:spPr>
        <p:txBody>
          <a:bodyPr vert="horz" wrap="square" lIns="36000" tIns="36000" rIns="36000" bIns="3600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a:ln>
                  <a:noFill/>
                </a:ln>
                <a:solidFill>
                  <a:srgbClr val="002060"/>
                </a:solidFill>
                <a:effectLst/>
                <a:latin typeface="Calibri" panose="020F0502020204030204" pitchFamily="34" charset="0"/>
                <a:ea typeface="ＭＳ Ｐゴシック" charset="0"/>
              </a:rPr>
              <a:t>Local Stakeholders</a:t>
            </a:r>
          </a:p>
          <a:p>
            <a:pPr marL="171450" marR="0" indent="-171450" algn="ctr"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GB" sz="1200" dirty="0">
                <a:solidFill>
                  <a:srgbClr val="002060"/>
                </a:solidFill>
                <a:latin typeface="Calibri" panose="020F0502020204030204" pitchFamily="34" charset="0"/>
                <a:ea typeface="ＭＳ Ｐゴシック" charset="0"/>
              </a:rPr>
              <a:t>Organisers of “Small Business Saturday” event</a:t>
            </a:r>
          </a:p>
          <a:p>
            <a:pPr marL="171450" marR="0" indent="-171450" algn="ctr"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GB" sz="1200" dirty="0">
                <a:solidFill>
                  <a:srgbClr val="002060"/>
                </a:solidFill>
                <a:latin typeface="Calibri" panose="020F0502020204030204" pitchFamily="34" charset="0"/>
                <a:ea typeface="ＭＳ Ｐゴシック" charset="0"/>
              </a:rPr>
              <a:t>Colchester Borough Council (CBC)</a:t>
            </a:r>
          </a:p>
          <a:p>
            <a:pPr marL="171450" marR="0" indent="-171450" algn="ctr"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GB" sz="1200" dirty="0">
                <a:solidFill>
                  <a:srgbClr val="002060"/>
                </a:solidFill>
                <a:latin typeface="Calibri" panose="020F0502020204030204" pitchFamily="34" charset="0"/>
                <a:ea typeface="ＭＳ Ｐゴシック" charset="0"/>
              </a:rPr>
              <a:t>Colchester Business Enterprise Association (COLBEA)</a:t>
            </a:r>
          </a:p>
          <a:p>
            <a:pPr marL="171450" marR="0" indent="-171450" algn="ctr"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GB" sz="1200" dirty="0">
                <a:solidFill>
                  <a:srgbClr val="002060"/>
                </a:solidFill>
                <a:latin typeface="Calibri" panose="020F0502020204030204" pitchFamily="34" charset="0"/>
                <a:ea typeface="ＭＳ Ｐゴシック" charset="0"/>
              </a:rPr>
              <a:t>Essex Chambers of Commerce and Industry</a:t>
            </a:r>
          </a:p>
          <a:p>
            <a:pPr marL="171450" marR="0" indent="-171450" algn="ctr"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GB" sz="1200" dirty="0">
                <a:solidFill>
                  <a:srgbClr val="002060"/>
                </a:solidFill>
                <a:latin typeface="Calibri" panose="020F0502020204030204" pitchFamily="34" charset="0"/>
                <a:ea typeface="ＭＳ Ｐゴシック" charset="0"/>
              </a:rPr>
              <a:t>Local secondary schools and colleges</a:t>
            </a:r>
          </a:p>
          <a:p>
            <a:pPr marL="171450" marR="0" indent="-171450" algn="ctr"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GB" sz="1200" dirty="0">
              <a:solidFill>
                <a:srgbClr val="002060"/>
              </a:solidFill>
              <a:latin typeface="Calibri" panose="020F0502020204030204" pitchFamily="34" charset="0"/>
              <a:ea typeface="ＭＳ Ｐゴシック" charset="0"/>
            </a:endParaRPr>
          </a:p>
          <a:p>
            <a:pPr marL="0" marR="0" indent="0" algn="ctr" defTabSz="914400" rtl="0" eaLnBrk="0" fontAlgn="base" latinLnBrk="0" hangingPunct="0">
              <a:lnSpc>
                <a:spcPct val="100000"/>
              </a:lnSpc>
              <a:spcBef>
                <a:spcPct val="0"/>
              </a:spcBef>
              <a:spcAft>
                <a:spcPct val="0"/>
              </a:spcAft>
              <a:buClrTx/>
              <a:buSzTx/>
              <a:buFontTx/>
              <a:buNone/>
              <a:tabLst/>
            </a:pPr>
            <a:endParaRPr lang="en-GB" sz="1200" dirty="0">
              <a:solidFill>
                <a:srgbClr val="002060"/>
              </a:solidFill>
              <a:latin typeface="Calibri" panose="020F0502020204030204" pitchFamily="34" charset="0"/>
              <a:ea typeface="ＭＳ Ｐゴシック" charset="0"/>
            </a:endParaRPr>
          </a:p>
        </p:txBody>
      </p:sp>
      <p:sp>
        <p:nvSpPr>
          <p:cNvPr id="2" name="TextBox 1">
            <a:extLst>
              <a:ext uri="{FF2B5EF4-FFF2-40B4-BE49-F238E27FC236}">
                <a16:creationId xmlns:a16="http://schemas.microsoft.com/office/drawing/2014/main" id="{98EF08DB-D365-C54F-81E2-0F7C4D6BA5DF}"/>
              </a:ext>
            </a:extLst>
          </p:cNvPr>
          <p:cNvSpPr txBox="1"/>
          <p:nvPr/>
        </p:nvSpPr>
        <p:spPr>
          <a:xfrm>
            <a:off x="683568" y="920302"/>
            <a:ext cx="7776864" cy="1323439"/>
          </a:xfrm>
          <a:prstGeom prst="rect">
            <a:avLst/>
          </a:prstGeom>
          <a:noFill/>
        </p:spPr>
        <p:txBody>
          <a:bodyPr wrap="square" rtlCol="0">
            <a:spAutoFit/>
          </a:bodyPr>
          <a:lstStyle/>
          <a:p>
            <a:r>
              <a:rPr lang="en-US" sz="1600" dirty="0">
                <a:latin typeface="+mn-lt"/>
              </a:rPr>
              <a:t>Achieving impact outside of academia requires </a:t>
            </a:r>
            <a:r>
              <a:rPr lang="en-US" sz="1600" b="1" i="1" dirty="0">
                <a:latin typeface="+mn-lt"/>
              </a:rPr>
              <a:t>engagement with stakeholders</a:t>
            </a:r>
            <a:r>
              <a:rPr lang="en-US" sz="1600" dirty="0">
                <a:latin typeface="+mn-lt"/>
              </a:rPr>
              <a:t>. </a:t>
            </a:r>
          </a:p>
          <a:p>
            <a:endParaRPr lang="en-US" sz="1600" dirty="0">
              <a:latin typeface="+mn-lt"/>
            </a:endParaRPr>
          </a:p>
          <a:p>
            <a:r>
              <a:rPr lang="en-US" sz="1600" dirty="0">
                <a:latin typeface="+mn-lt"/>
              </a:rPr>
              <a:t>Stakeholders are the individuals, groups, and </a:t>
            </a:r>
            <a:r>
              <a:rPr lang="en-US" sz="1600" dirty="0" err="1">
                <a:latin typeface="+mn-lt"/>
              </a:rPr>
              <a:t>organisations</a:t>
            </a:r>
            <a:r>
              <a:rPr lang="en-US" sz="1600" dirty="0">
                <a:latin typeface="+mn-lt"/>
              </a:rPr>
              <a:t> that might change their own </a:t>
            </a:r>
            <a:r>
              <a:rPr lang="en-US" sz="1600" dirty="0" err="1">
                <a:latin typeface="+mn-lt"/>
              </a:rPr>
              <a:t>behaviour</a:t>
            </a:r>
            <a:r>
              <a:rPr lang="en-US" sz="1600" dirty="0">
                <a:latin typeface="+mn-lt"/>
              </a:rPr>
              <a:t>, thoughts, knowledge, policies, procedures, or decisions as a result of learning about your research. </a:t>
            </a:r>
          </a:p>
        </p:txBody>
      </p:sp>
      <p:sp>
        <p:nvSpPr>
          <p:cNvPr id="22" name="TextBox 21">
            <a:extLst>
              <a:ext uri="{FF2B5EF4-FFF2-40B4-BE49-F238E27FC236}">
                <a16:creationId xmlns:a16="http://schemas.microsoft.com/office/drawing/2014/main" id="{96E6E03C-9C43-3A48-B8EF-BBF10817F1FC}"/>
              </a:ext>
            </a:extLst>
          </p:cNvPr>
          <p:cNvSpPr txBox="1"/>
          <p:nvPr/>
        </p:nvSpPr>
        <p:spPr>
          <a:xfrm>
            <a:off x="480057" y="2783003"/>
            <a:ext cx="8388816" cy="307777"/>
          </a:xfrm>
          <a:prstGeom prst="rect">
            <a:avLst/>
          </a:prstGeom>
          <a:noFill/>
        </p:spPr>
        <p:txBody>
          <a:bodyPr wrap="square" rtlCol="0">
            <a:spAutoFit/>
          </a:bodyPr>
          <a:lstStyle/>
          <a:p>
            <a:r>
              <a:rPr lang="en-US" sz="1400" dirty="0">
                <a:latin typeface="+mn-lt"/>
              </a:rPr>
              <a:t>Clara looks online and identifies several stakeholders who might be relevant to her pursuit of impact. </a:t>
            </a:r>
          </a:p>
        </p:txBody>
      </p:sp>
      <p:sp>
        <p:nvSpPr>
          <p:cNvPr id="23" name="Rectangle 22">
            <a:extLst>
              <a:ext uri="{FF2B5EF4-FFF2-40B4-BE49-F238E27FC236}">
                <a16:creationId xmlns:a16="http://schemas.microsoft.com/office/drawing/2014/main" id="{DE054452-44E3-9948-8640-F3991AAA582A}"/>
              </a:ext>
            </a:extLst>
          </p:cNvPr>
          <p:cNvSpPr/>
          <p:nvPr/>
        </p:nvSpPr>
        <p:spPr>
          <a:xfrm>
            <a:off x="107504" y="2475491"/>
            <a:ext cx="8928992" cy="4341492"/>
          </a:xfrm>
          <a:prstGeom prst="rect">
            <a:avLst/>
          </a:prstGeom>
          <a:noFill/>
          <a:ln w="444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Rounded Rectangle 27">
            <a:extLst>
              <a:ext uri="{FF2B5EF4-FFF2-40B4-BE49-F238E27FC236}">
                <a16:creationId xmlns:a16="http://schemas.microsoft.com/office/drawing/2014/main" id="{7930BE7B-EC39-F446-9975-E79FDDA74870}"/>
              </a:ext>
            </a:extLst>
          </p:cNvPr>
          <p:cNvSpPr/>
          <p:nvPr/>
        </p:nvSpPr>
        <p:spPr bwMode="auto">
          <a:xfrm>
            <a:off x="475891" y="5088255"/>
            <a:ext cx="4896544" cy="1497663"/>
          </a:xfrm>
          <a:prstGeom prst="roundRect">
            <a:avLst/>
          </a:prstGeom>
          <a:noFill/>
          <a:ln w="15875" cap="flat" cmpd="sng" algn="ctr">
            <a:solidFill>
              <a:srgbClr val="F3CF45"/>
            </a:solidFill>
            <a:prstDash val="solid"/>
            <a:round/>
            <a:headEnd type="none" w="med" len="med"/>
            <a:tailEnd type="none" w="med" len="med"/>
          </a:ln>
          <a:effectLst/>
        </p:spPr>
        <p:txBody>
          <a:bodyPr vert="horz" wrap="square" lIns="36000" tIns="36000" rIns="36000" bIns="3600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400" b="1" dirty="0">
                <a:solidFill>
                  <a:srgbClr val="002060"/>
                </a:solidFill>
                <a:latin typeface="Calibri" panose="020F0502020204030204" pitchFamily="34" charset="0"/>
                <a:ea typeface="ＭＳ Ｐゴシック" charset="0"/>
              </a:rPr>
              <a:t>National Stakeholders</a:t>
            </a:r>
          </a:p>
          <a:p>
            <a:pPr marL="171450" marR="0" indent="-171450" algn="ctr"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GB" sz="1200" i="0" u="none" strike="noStrike" cap="none" normalizeH="0" baseline="0" dirty="0">
                <a:ln>
                  <a:noFill/>
                </a:ln>
                <a:solidFill>
                  <a:srgbClr val="002060"/>
                </a:solidFill>
                <a:effectLst/>
                <a:latin typeface="Calibri" panose="020F0502020204030204" pitchFamily="34" charset="0"/>
                <a:ea typeface="ＭＳ Ｐゴシック" charset="0"/>
              </a:rPr>
              <a:t>UK Federation of Small Businesses (FSB)</a:t>
            </a:r>
          </a:p>
          <a:p>
            <a:pPr marL="171450" marR="0" indent="-171450" algn="ctr"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GB" sz="1200" dirty="0">
                <a:solidFill>
                  <a:srgbClr val="002060"/>
                </a:solidFill>
                <a:latin typeface="Calibri" panose="020F0502020204030204" pitchFamily="34" charset="0"/>
                <a:ea typeface="ＭＳ Ｐゴシック" charset="0"/>
              </a:rPr>
              <a:t>UK Department for Business, Energy, and Industrial Strategy (DBEIS)</a:t>
            </a:r>
          </a:p>
          <a:p>
            <a:pPr marL="171450" marR="0" indent="-171450" algn="ctr"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kumimoji="0" lang="en-GB" sz="1200" i="0" u="none" strike="noStrike" cap="none" normalizeH="0" baseline="0" dirty="0">
                <a:ln>
                  <a:noFill/>
                </a:ln>
                <a:solidFill>
                  <a:srgbClr val="002060"/>
                </a:solidFill>
                <a:effectLst/>
                <a:latin typeface="Calibri" panose="020F0502020204030204" pitchFamily="34" charset="0"/>
                <a:ea typeface="ＭＳ Ｐゴシック" charset="0"/>
              </a:rPr>
              <a:t>UK Ministry of Housing, Communities, and Local Government (MHCLG)</a:t>
            </a:r>
          </a:p>
          <a:p>
            <a:pPr marL="171450" marR="0" indent="-171450" algn="ctr"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GB" sz="1200" dirty="0">
                <a:solidFill>
                  <a:srgbClr val="002060"/>
                </a:solidFill>
                <a:latin typeface="Calibri" panose="020F0502020204030204" pitchFamily="34" charset="0"/>
                <a:ea typeface="ＭＳ Ｐゴシック" charset="0"/>
              </a:rPr>
              <a:t>Enterprise Educators UK (EEUK)</a:t>
            </a:r>
          </a:p>
          <a:p>
            <a:pPr marL="171450" marR="0" indent="-171450" algn="ctr"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GB" sz="1200" dirty="0">
                <a:solidFill>
                  <a:srgbClr val="002060"/>
                </a:solidFill>
                <a:latin typeface="Calibri" panose="020F0502020204030204" pitchFamily="34" charset="0"/>
                <a:ea typeface="ＭＳ Ｐゴシック" charset="0"/>
              </a:rPr>
              <a:t>Institute of Enterprise and Entrepreneurs (IOEE)</a:t>
            </a:r>
          </a:p>
          <a:p>
            <a:pPr marL="171450" marR="0" indent="-171450" algn="ctr"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GB" sz="1200" dirty="0">
                <a:solidFill>
                  <a:srgbClr val="002060"/>
                </a:solidFill>
                <a:latin typeface="Calibri" panose="020F0502020204030204" pitchFamily="34" charset="0"/>
                <a:ea typeface="ＭＳ Ｐゴシック" charset="0"/>
              </a:rPr>
              <a:t>All Party Parliamentary Group (APPG) for Entrepreneurship</a:t>
            </a:r>
          </a:p>
          <a:p>
            <a:pPr marL="171450" marR="0" indent="-171450" algn="ctr"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GB" sz="1200" i="0" u="none" strike="noStrike" cap="none" normalizeH="0" baseline="0" dirty="0">
              <a:ln>
                <a:noFill/>
              </a:ln>
              <a:solidFill>
                <a:srgbClr val="002060"/>
              </a:solidFill>
              <a:effectLst/>
              <a:latin typeface="Calibri" panose="020F0502020204030204" pitchFamily="34" charset="0"/>
              <a:ea typeface="ＭＳ Ｐゴシック" charset="0"/>
            </a:endParaRPr>
          </a:p>
          <a:p>
            <a:pPr marL="171450" marR="0" indent="-171450" algn="ctr"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GB" sz="1200" i="0" u="none" strike="noStrike" cap="none" normalizeH="0" baseline="0" dirty="0">
              <a:ln>
                <a:noFill/>
              </a:ln>
              <a:solidFill>
                <a:srgbClr val="002060"/>
              </a:solidFill>
              <a:effectLst/>
              <a:latin typeface="Calibri" panose="020F0502020204030204" pitchFamily="34" charset="0"/>
              <a:ea typeface="ＭＳ Ｐゴシック" charset="0"/>
            </a:endParaRPr>
          </a:p>
        </p:txBody>
      </p:sp>
      <p:sp>
        <p:nvSpPr>
          <p:cNvPr id="30" name="Rounded Rectangle 29">
            <a:extLst>
              <a:ext uri="{FF2B5EF4-FFF2-40B4-BE49-F238E27FC236}">
                <a16:creationId xmlns:a16="http://schemas.microsoft.com/office/drawing/2014/main" id="{C968A56B-2D23-B04D-A244-C6868EF3819B}"/>
              </a:ext>
            </a:extLst>
          </p:cNvPr>
          <p:cNvSpPr/>
          <p:nvPr/>
        </p:nvSpPr>
        <p:spPr bwMode="auto">
          <a:xfrm>
            <a:off x="5651872" y="3590939"/>
            <a:ext cx="3105187" cy="2227946"/>
          </a:xfrm>
          <a:prstGeom prst="roundRect">
            <a:avLst/>
          </a:prstGeom>
          <a:noFill/>
          <a:ln w="15875" cap="flat" cmpd="sng" algn="ctr">
            <a:solidFill>
              <a:srgbClr val="F3CF45"/>
            </a:solidFill>
            <a:prstDash val="solid"/>
            <a:round/>
            <a:headEnd type="none" w="med" len="med"/>
            <a:tailEnd type="none" w="med" len="med"/>
          </a:ln>
          <a:effectLst/>
        </p:spPr>
        <p:txBody>
          <a:bodyPr vert="horz" wrap="square" lIns="36000" tIns="36000" rIns="36000" bIns="3600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400" b="1" dirty="0">
                <a:solidFill>
                  <a:srgbClr val="002060"/>
                </a:solidFill>
                <a:latin typeface="Calibri" panose="020F0502020204030204" pitchFamily="34" charset="0"/>
                <a:ea typeface="ＭＳ Ｐゴシック" charset="0"/>
              </a:rPr>
              <a:t>International Stakeholders</a:t>
            </a:r>
          </a:p>
          <a:p>
            <a:pPr marL="171450" marR="0" indent="-171450" algn="ctr"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GB" sz="1200" dirty="0">
                <a:solidFill>
                  <a:srgbClr val="002060"/>
                </a:solidFill>
                <a:latin typeface="Calibri" panose="020F0502020204030204" pitchFamily="34" charset="0"/>
                <a:ea typeface="ＭＳ Ｐゴシック" charset="0"/>
              </a:rPr>
              <a:t>Institute for Small Business and Entrepreneurship (ISBE)</a:t>
            </a:r>
          </a:p>
          <a:p>
            <a:pPr marL="171450" marR="0" indent="-171450" algn="ctr"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GB" sz="1200" dirty="0">
                <a:solidFill>
                  <a:srgbClr val="002060"/>
                </a:solidFill>
                <a:latin typeface="Calibri" panose="020F0502020204030204" pitchFamily="34" charset="0"/>
                <a:ea typeface="ＭＳ Ｐゴシック" charset="0"/>
              </a:rPr>
              <a:t> European Council for Small Business and Entrepreneurship (ECSB)</a:t>
            </a:r>
          </a:p>
          <a:p>
            <a:pPr marL="171450" marR="0" indent="-171450" algn="ctr"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GB" sz="1200" dirty="0">
                <a:solidFill>
                  <a:srgbClr val="002060"/>
                </a:solidFill>
                <a:latin typeface="Calibri" panose="020F0502020204030204" pitchFamily="34" charset="0"/>
                <a:ea typeface="ＭＳ Ｐゴシック" charset="0"/>
              </a:rPr>
              <a:t>International Council for Small Business (ICSB)</a:t>
            </a:r>
          </a:p>
          <a:p>
            <a:pPr marL="171450" marR="0" indent="-171450" algn="ctr" defTabSz="914400" rtl="0" eaLnBrk="0" fontAlgn="base" latinLnBrk="0" hangingPunct="0">
              <a:lnSpc>
                <a:spcPct val="100000"/>
              </a:lnSpc>
              <a:spcBef>
                <a:spcPct val="0"/>
              </a:spcBef>
              <a:spcAft>
                <a:spcPct val="0"/>
              </a:spcAft>
              <a:buClrTx/>
              <a:buSzTx/>
              <a:buFont typeface="Arial" panose="020B0604020202020204" pitchFamily="34" charset="0"/>
              <a:buChar char="•"/>
              <a:tabLst/>
            </a:pPr>
            <a:r>
              <a:rPr lang="en-GB" sz="1200" dirty="0">
                <a:solidFill>
                  <a:srgbClr val="002060"/>
                </a:solidFill>
                <a:latin typeface="Calibri" panose="020F0502020204030204" pitchFamily="34" charset="0"/>
                <a:ea typeface="ＭＳ Ｐゴシック" charset="0"/>
              </a:rPr>
              <a:t>United Nations Micro-, Small and Medium-sized Enterprises Day organisers and participants</a:t>
            </a:r>
          </a:p>
          <a:p>
            <a:pPr marL="171450" marR="0" indent="-171450" algn="ctr"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lang="en-GB" sz="1200" dirty="0">
              <a:solidFill>
                <a:srgbClr val="002060"/>
              </a:solidFill>
              <a:latin typeface="Calibri" panose="020F0502020204030204" pitchFamily="34" charset="0"/>
              <a:ea typeface="ＭＳ Ｐゴシック" charset="0"/>
            </a:endParaRPr>
          </a:p>
        </p:txBody>
      </p:sp>
    </p:spTree>
    <p:extLst>
      <p:ext uri="{BB962C8B-B14F-4D97-AF65-F5344CB8AC3E}">
        <p14:creationId xmlns:p14="http://schemas.microsoft.com/office/powerpoint/2010/main" val="14203252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807" y="-27384"/>
            <a:ext cx="9136193" cy="648072"/>
          </a:xfrm>
          <a:solidFill>
            <a:srgbClr val="00205B"/>
          </a:solidFill>
        </p:spPr>
        <p:txBody>
          <a:bodyPr/>
          <a:lstStyle/>
          <a:p>
            <a:r>
              <a:rPr lang="en-GB" dirty="0">
                <a:solidFill>
                  <a:schemeClr val="bg1"/>
                </a:solidFill>
                <a:latin typeface="Calibri" panose="020F0502020204030204" pitchFamily="34" charset="0"/>
              </a:rPr>
              <a:t>Stakeholders: Exercise 3</a:t>
            </a:r>
          </a:p>
        </p:txBody>
      </p:sp>
      <p:sp>
        <p:nvSpPr>
          <p:cNvPr id="19" name="Rounded Rectangle 18"/>
          <p:cNvSpPr/>
          <p:nvPr/>
        </p:nvSpPr>
        <p:spPr bwMode="auto">
          <a:xfrm>
            <a:off x="467543" y="2588657"/>
            <a:ext cx="5082791" cy="1848455"/>
          </a:xfrm>
          <a:prstGeom prst="roundRect">
            <a:avLst/>
          </a:prstGeom>
          <a:noFill/>
          <a:ln w="15875" cap="flat" cmpd="sng" algn="ctr">
            <a:solidFill>
              <a:srgbClr val="F3CF45"/>
            </a:solidFill>
            <a:prstDash val="solid"/>
            <a:round/>
            <a:headEnd type="none" w="med" len="med"/>
            <a:tailEnd type="none" w="med" len="med"/>
          </a:ln>
          <a:effectLst/>
        </p:spPr>
        <p:txBody>
          <a:bodyPr vert="horz" wrap="square" lIns="36000" tIns="36000" rIns="36000" bIns="3600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a:ln>
                  <a:noFill/>
                </a:ln>
                <a:solidFill>
                  <a:srgbClr val="002060"/>
                </a:solidFill>
                <a:effectLst/>
                <a:latin typeface="Calibri" panose="020F0502020204030204" pitchFamily="34" charset="0"/>
                <a:ea typeface="ＭＳ Ｐゴシック" charset="0"/>
              </a:rPr>
              <a:t>Local Stakeholders</a:t>
            </a:r>
          </a:p>
          <a:p>
            <a:pPr marR="0" algn="ctr" defTabSz="914400" rtl="0" eaLnBrk="0" fontAlgn="base" latinLnBrk="0" hangingPunct="0">
              <a:lnSpc>
                <a:spcPct val="100000"/>
              </a:lnSpc>
              <a:spcBef>
                <a:spcPct val="0"/>
              </a:spcBef>
              <a:spcAft>
                <a:spcPct val="0"/>
              </a:spcAft>
              <a:buClrTx/>
              <a:buSzTx/>
              <a:tabLst/>
            </a:pPr>
            <a:endParaRPr lang="en-GB" sz="1200" dirty="0">
              <a:solidFill>
                <a:srgbClr val="002060"/>
              </a:solidFill>
              <a:latin typeface="Calibri" panose="020F0502020204030204" pitchFamily="34" charset="0"/>
              <a:ea typeface="ＭＳ Ｐゴシック" charset="0"/>
            </a:endParaRPr>
          </a:p>
          <a:p>
            <a:pPr marL="0" marR="0" indent="0" algn="ctr" defTabSz="914400" rtl="0" eaLnBrk="0" fontAlgn="base" latinLnBrk="0" hangingPunct="0">
              <a:lnSpc>
                <a:spcPct val="100000"/>
              </a:lnSpc>
              <a:spcBef>
                <a:spcPct val="0"/>
              </a:spcBef>
              <a:spcAft>
                <a:spcPct val="0"/>
              </a:spcAft>
              <a:buClrTx/>
              <a:buSzTx/>
              <a:buFontTx/>
              <a:buNone/>
              <a:tabLst/>
            </a:pPr>
            <a:endParaRPr lang="en-GB" sz="1200" dirty="0">
              <a:solidFill>
                <a:srgbClr val="002060"/>
              </a:solidFill>
              <a:latin typeface="Calibri" panose="020F0502020204030204" pitchFamily="34" charset="0"/>
              <a:ea typeface="ＭＳ Ｐゴシック" charset="0"/>
            </a:endParaRPr>
          </a:p>
        </p:txBody>
      </p:sp>
      <p:sp>
        <p:nvSpPr>
          <p:cNvPr id="2" name="TextBox 1">
            <a:extLst>
              <a:ext uri="{FF2B5EF4-FFF2-40B4-BE49-F238E27FC236}">
                <a16:creationId xmlns:a16="http://schemas.microsoft.com/office/drawing/2014/main" id="{98EF08DB-D365-C54F-81E2-0F7C4D6BA5DF}"/>
              </a:ext>
            </a:extLst>
          </p:cNvPr>
          <p:cNvSpPr txBox="1"/>
          <p:nvPr/>
        </p:nvSpPr>
        <p:spPr>
          <a:xfrm>
            <a:off x="251520" y="696731"/>
            <a:ext cx="8594489" cy="1815882"/>
          </a:xfrm>
          <a:prstGeom prst="rect">
            <a:avLst/>
          </a:prstGeom>
          <a:noFill/>
        </p:spPr>
        <p:txBody>
          <a:bodyPr wrap="square" rtlCol="0">
            <a:spAutoFit/>
          </a:bodyPr>
          <a:lstStyle/>
          <a:p>
            <a:r>
              <a:rPr lang="en-US" sz="1600" dirty="0">
                <a:latin typeface="+mn-lt"/>
              </a:rPr>
              <a:t>Who are the stakeholders you seek to affect with your research findings? Enter potential stakeholders below (you can update your list later if you need to add/delete anyone). </a:t>
            </a:r>
          </a:p>
          <a:p>
            <a:endParaRPr lang="en-US" sz="1600" dirty="0">
              <a:latin typeface="+mn-lt"/>
            </a:endParaRPr>
          </a:p>
          <a:p>
            <a:r>
              <a:rPr lang="en-US" sz="1600" dirty="0">
                <a:latin typeface="+mn-lt"/>
              </a:rPr>
              <a:t>Try to think of groups at local, national, and international levels. Could you change the ways of working of a regulatory group? Perhaps local residents would benefit from learning about your work. Consider businesses, voluntary associations, outreach groups, and policy makers. If your work is relevant outside the UK, be sure to include stakeholders in other countries.</a:t>
            </a:r>
          </a:p>
        </p:txBody>
      </p:sp>
      <p:sp>
        <p:nvSpPr>
          <p:cNvPr id="28" name="Rounded Rectangle 27">
            <a:extLst>
              <a:ext uri="{FF2B5EF4-FFF2-40B4-BE49-F238E27FC236}">
                <a16:creationId xmlns:a16="http://schemas.microsoft.com/office/drawing/2014/main" id="{7930BE7B-EC39-F446-9975-E79FDDA74870}"/>
              </a:ext>
            </a:extLst>
          </p:cNvPr>
          <p:cNvSpPr/>
          <p:nvPr/>
        </p:nvSpPr>
        <p:spPr bwMode="auto">
          <a:xfrm>
            <a:off x="467544" y="4536267"/>
            <a:ext cx="5082792" cy="2158778"/>
          </a:xfrm>
          <a:prstGeom prst="roundRect">
            <a:avLst/>
          </a:prstGeom>
          <a:noFill/>
          <a:ln w="15875" cap="flat" cmpd="sng" algn="ctr">
            <a:solidFill>
              <a:srgbClr val="F3CF45"/>
            </a:solidFill>
            <a:prstDash val="solid"/>
            <a:round/>
            <a:headEnd type="none" w="med" len="med"/>
            <a:tailEnd type="none" w="med" len="med"/>
          </a:ln>
          <a:effectLst/>
        </p:spPr>
        <p:txBody>
          <a:bodyPr vert="horz" wrap="square" lIns="36000" tIns="36000" rIns="36000" bIns="3600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400" b="1" dirty="0">
                <a:solidFill>
                  <a:srgbClr val="002060"/>
                </a:solidFill>
                <a:latin typeface="Calibri" panose="020F0502020204030204" pitchFamily="34" charset="0"/>
                <a:ea typeface="ＭＳ Ｐゴシック" charset="0"/>
              </a:rPr>
              <a:t>National Stakeholders</a:t>
            </a:r>
          </a:p>
          <a:p>
            <a:pPr marR="0" algn="ctr" defTabSz="914400" rtl="0" eaLnBrk="0" fontAlgn="base" latinLnBrk="0" hangingPunct="0">
              <a:lnSpc>
                <a:spcPct val="100000"/>
              </a:lnSpc>
              <a:spcBef>
                <a:spcPct val="0"/>
              </a:spcBef>
              <a:spcAft>
                <a:spcPct val="0"/>
              </a:spcAft>
              <a:buClrTx/>
              <a:buSzTx/>
              <a:tabLst/>
            </a:pPr>
            <a:endParaRPr kumimoji="0" lang="en-GB" sz="1200" i="0" u="none" strike="noStrike" cap="none" normalizeH="0" baseline="0" dirty="0">
              <a:ln>
                <a:noFill/>
              </a:ln>
              <a:solidFill>
                <a:srgbClr val="002060"/>
              </a:solidFill>
              <a:effectLst/>
              <a:latin typeface="Calibri" panose="020F0502020204030204" pitchFamily="34" charset="0"/>
              <a:ea typeface="ＭＳ Ｐゴシック" charset="0"/>
            </a:endParaRPr>
          </a:p>
          <a:p>
            <a:pPr marL="171450" marR="0" indent="-171450" algn="ctr" defTabSz="914400" rtl="0" eaLnBrk="0" fontAlgn="base" latinLnBrk="0" hangingPunct="0">
              <a:lnSpc>
                <a:spcPct val="100000"/>
              </a:lnSpc>
              <a:spcBef>
                <a:spcPct val="0"/>
              </a:spcBef>
              <a:spcAft>
                <a:spcPct val="0"/>
              </a:spcAft>
              <a:buClrTx/>
              <a:buSzTx/>
              <a:buFont typeface="Arial" panose="020B0604020202020204" pitchFamily="34" charset="0"/>
              <a:buChar char="•"/>
              <a:tabLst/>
            </a:pPr>
            <a:endParaRPr kumimoji="0" lang="en-GB" sz="1200" i="0" u="none" strike="noStrike" cap="none" normalizeH="0" baseline="0" dirty="0">
              <a:ln>
                <a:noFill/>
              </a:ln>
              <a:solidFill>
                <a:srgbClr val="002060"/>
              </a:solidFill>
              <a:effectLst/>
              <a:latin typeface="Calibri" panose="020F0502020204030204" pitchFamily="34" charset="0"/>
              <a:ea typeface="ＭＳ Ｐゴシック" charset="0"/>
            </a:endParaRPr>
          </a:p>
        </p:txBody>
      </p:sp>
      <p:sp>
        <p:nvSpPr>
          <p:cNvPr id="30" name="Rounded Rectangle 29">
            <a:extLst>
              <a:ext uri="{FF2B5EF4-FFF2-40B4-BE49-F238E27FC236}">
                <a16:creationId xmlns:a16="http://schemas.microsoft.com/office/drawing/2014/main" id="{C968A56B-2D23-B04D-A244-C6868EF3819B}"/>
              </a:ext>
            </a:extLst>
          </p:cNvPr>
          <p:cNvSpPr/>
          <p:nvPr/>
        </p:nvSpPr>
        <p:spPr bwMode="auto">
          <a:xfrm>
            <a:off x="5652120" y="2588657"/>
            <a:ext cx="3193889" cy="4106388"/>
          </a:xfrm>
          <a:prstGeom prst="roundRect">
            <a:avLst/>
          </a:prstGeom>
          <a:noFill/>
          <a:ln w="15875" cap="flat" cmpd="sng" algn="ctr">
            <a:solidFill>
              <a:srgbClr val="F3CF45"/>
            </a:solidFill>
            <a:prstDash val="solid"/>
            <a:round/>
            <a:headEnd type="none" w="med" len="med"/>
            <a:tailEnd type="none" w="med" len="med"/>
          </a:ln>
          <a:effectLst/>
        </p:spPr>
        <p:txBody>
          <a:bodyPr vert="horz" wrap="square" lIns="36000" tIns="36000" rIns="36000" bIns="3600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400" b="1" dirty="0">
                <a:solidFill>
                  <a:srgbClr val="002060"/>
                </a:solidFill>
                <a:latin typeface="Calibri" panose="020F0502020204030204" pitchFamily="34" charset="0"/>
                <a:ea typeface="ＭＳ Ｐゴシック" charset="0"/>
              </a:rPr>
              <a:t>International Stakeholders</a:t>
            </a:r>
          </a:p>
        </p:txBody>
      </p:sp>
    </p:spTree>
    <p:extLst>
      <p:ext uri="{BB962C8B-B14F-4D97-AF65-F5344CB8AC3E}">
        <p14:creationId xmlns:p14="http://schemas.microsoft.com/office/powerpoint/2010/main" val="23382708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C33976D1-3430-450C-A978-87A9A6E8E71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7D6AAC78-7D86-415A-ADC1-2B474807960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260" y="1248156"/>
            <a:ext cx="726948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F2A658D9-F185-44F1-BA33-D50320D1D07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6671" y="1060704"/>
            <a:ext cx="7550658"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73DC0B7-9A63-8A40-BC85-616F63DC1411}"/>
              </a:ext>
            </a:extLst>
          </p:cNvPr>
          <p:cNvSpPr>
            <a:spLocks noGrp="1"/>
          </p:cNvSpPr>
          <p:nvPr>
            <p:ph type="title"/>
          </p:nvPr>
        </p:nvSpPr>
        <p:spPr>
          <a:xfrm>
            <a:off x="1673352" y="467418"/>
            <a:ext cx="5797296" cy="1188720"/>
          </a:xfrm>
          <a:prstGeom prst="ellipse">
            <a:avLst/>
          </a:prstGeom>
          <a:solidFill>
            <a:srgbClr val="FFFFFF"/>
          </a:solidFill>
        </p:spPr>
        <p:txBody>
          <a:bodyPr>
            <a:normAutofit fontScale="90000"/>
          </a:bodyPr>
          <a:lstStyle/>
          <a:p>
            <a:r>
              <a:rPr lang="en-US" sz="1800" b="1" dirty="0"/>
              <a:t>Engagement: </a:t>
            </a:r>
            <a:br>
              <a:rPr lang="en-US" sz="1800" b="1" dirty="0"/>
            </a:br>
            <a:r>
              <a:rPr lang="en-US" sz="1800" b="1" dirty="0"/>
              <a:t>an opportunity </a:t>
            </a:r>
            <a:br>
              <a:rPr lang="en-US" sz="1800" b="1" dirty="0"/>
            </a:br>
            <a:r>
              <a:rPr lang="en-US" sz="1800" b="1" dirty="0"/>
              <a:t>to be effective</a:t>
            </a:r>
          </a:p>
        </p:txBody>
      </p:sp>
      <p:sp>
        <p:nvSpPr>
          <p:cNvPr id="8" name="TextBox 7">
            <a:extLst>
              <a:ext uri="{FF2B5EF4-FFF2-40B4-BE49-F238E27FC236}">
                <a16:creationId xmlns:a16="http://schemas.microsoft.com/office/drawing/2014/main" id="{08AD3002-02FC-C74B-9DCB-1F607B01724B}"/>
              </a:ext>
            </a:extLst>
          </p:cNvPr>
          <p:cNvSpPr txBox="1"/>
          <p:nvPr/>
        </p:nvSpPr>
        <p:spPr>
          <a:xfrm>
            <a:off x="1073270" y="1685126"/>
            <a:ext cx="6997460" cy="1815882"/>
          </a:xfrm>
          <a:prstGeom prst="rect">
            <a:avLst/>
          </a:prstGeom>
          <a:noFill/>
        </p:spPr>
        <p:txBody>
          <a:bodyPr wrap="square" rtlCol="0">
            <a:spAutoFit/>
          </a:bodyPr>
          <a:lstStyle/>
          <a:p>
            <a:r>
              <a:rPr lang="en-US" sz="1400" dirty="0">
                <a:latin typeface="+mn-lt"/>
              </a:rPr>
              <a:t>Now that you have identified relevant stakeholders, and you have a basic timeline, you should think about what </a:t>
            </a:r>
            <a:r>
              <a:rPr lang="en-US" sz="1400" i="1" dirty="0">
                <a:latin typeface="+mn-lt"/>
              </a:rPr>
              <a:t>successful engagement</a:t>
            </a:r>
            <a:r>
              <a:rPr lang="en-US" sz="1400" dirty="0">
                <a:latin typeface="+mn-lt"/>
              </a:rPr>
              <a:t> would look like in terms of achieving impact. In other words, what outcomes would you need to reach, in order to know that your activities were effective at achieving change?</a:t>
            </a:r>
          </a:p>
          <a:p>
            <a:endParaRPr lang="en-US" sz="1400" dirty="0">
              <a:latin typeface="+mn-lt"/>
            </a:endParaRPr>
          </a:p>
          <a:p>
            <a:r>
              <a:rPr lang="en-US" sz="1400" b="1" u="sng" dirty="0">
                <a:latin typeface="+mn-lt"/>
              </a:rPr>
              <a:t>Effectiveness</a:t>
            </a:r>
          </a:p>
          <a:p>
            <a:r>
              <a:rPr lang="en-GB" sz="1400" dirty="0">
                <a:solidFill>
                  <a:srgbClr val="262626"/>
                </a:solidFill>
                <a:latin typeface="Gill Sans MT" panose="020B0502020104020203" pitchFamily="34" charset="77"/>
                <a:ea typeface="+mn-ea"/>
              </a:rPr>
              <a:t>The </a:t>
            </a:r>
            <a:r>
              <a:rPr lang="en-GB" sz="1400" b="1" i="1" dirty="0">
                <a:solidFill>
                  <a:srgbClr val="262626"/>
                </a:solidFill>
                <a:latin typeface="Gill Sans MT" panose="020B0502020104020203" pitchFamily="34" charset="77"/>
                <a:ea typeface="+mn-ea"/>
              </a:rPr>
              <a:t>effectiveness</a:t>
            </a:r>
            <a:r>
              <a:rPr lang="en-GB" sz="1400" dirty="0">
                <a:solidFill>
                  <a:srgbClr val="262626"/>
                </a:solidFill>
                <a:latin typeface="Gill Sans MT" panose="020B0502020104020203" pitchFamily="34" charset="77"/>
                <a:ea typeface="+mn-ea"/>
              </a:rPr>
              <a:t> of an impact project is the degree to which an action, taken with an aim of altering particular outcomes, achieves the desired or expected result.</a:t>
            </a:r>
            <a:r>
              <a:rPr lang="en-GB" sz="1400" dirty="0"/>
              <a:t> </a:t>
            </a:r>
          </a:p>
        </p:txBody>
      </p:sp>
      <p:sp>
        <p:nvSpPr>
          <p:cNvPr id="10" name="Content Placeholder 2">
            <a:extLst>
              <a:ext uri="{FF2B5EF4-FFF2-40B4-BE49-F238E27FC236}">
                <a16:creationId xmlns:a16="http://schemas.microsoft.com/office/drawing/2014/main" id="{B9273692-C3CB-5B4D-881E-874AA0175CFD}"/>
              </a:ext>
            </a:extLst>
          </p:cNvPr>
          <p:cNvSpPr>
            <a:spLocks noGrp="1"/>
          </p:cNvSpPr>
          <p:nvPr>
            <p:ph idx="1"/>
          </p:nvPr>
        </p:nvSpPr>
        <p:spPr>
          <a:xfrm>
            <a:off x="1073270" y="3642369"/>
            <a:ext cx="6997460" cy="1527833"/>
          </a:xfrm>
        </p:spPr>
        <p:txBody>
          <a:bodyPr>
            <a:noAutofit/>
          </a:bodyPr>
          <a:lstStyle/>
          <a:p>
            <a:pPr marL="0" indent="0">
              <a:buNone/>
            </a:pPr>
            <a:r>
              <a:rPr lang="en-GB" sz="1400" b="1" u="sng" dirty="0"/>
              <a:t>Engagement is an Opportunity</a:t>
            </a:r>
          </a:p>
          <a:p>
            <a:pPr marL="0" indent="0">
              <a:spcBef>
                <a:spcPts val="0"/>
              </a:spcBef>
              <a:buNone/>
            </a:pPr>
            <a:r>
              <a:rPr lang="en-GB" sz="1400" dirty="0"/>
              <a:t>You are going to conduct activities or develop materials designed to help you achieve research impact.  Think of engagement with your stakeholders as an opportunity to:</a:t>
            </a:r>
          </a:p>
          <a:p>
            <a:pPr lvl="1">
              <a:spcBef>
                <a:spcPts val="0"/>
              </a:spcBef>
            </a:pPr>
            <a:r>
              <a:rPr lang="en-GB" sz="1400" dirty="0"/>
              <a:t>Learn about how your work can help them meet their goals</a:t>
            </a:r>
          </a:p>
          <a:p>
            <a:pPr lvl="1">
              <a:spcBef>
                <a:spcPts val="0"/>
              </a:spcBef>
            </a:pPr>
            <a:r>
              <a:rPr lang="en-GB" sz="1400" dirty="0"/>
              <a:t>Share what you have learned and receive feedback about its usefulness or applicability</a:t>
            </a:r>
          </a:p>
          <a:p>
            <a:pPr lvl="1">
              <a:spcBef>
                <a:spcPts val="0"/>
              </a:spcBef>
            </a:pPr>
            <a:r>
              <a:rPr lang="en-GB" sz="1400" dirty="0"/>
              <a:t>Develop an ongoing relationship with stakeholders that ensures continuing linkages and synergies between your own work and stakeholder needs</a:t>
            </a:r>
          </a:p>
        </p:txBody>
      </p:sp>
    </p:spTree>
    <p:extLst>
      <p:ext uri="{BB962C8B-B14F-4D97-AF65-F5344CB8AC3E}">
        <p14:creationId xmlns:p14="http://schemas.microsoft.com/office/powerpoint/2010/main" val="278113578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72D435-6B98-4909-84F6-0D831E5BCCD4}"/>
              </a:ext>
            </a:extLst>
          </p:cNvPr>
          <p:cNvSpPr>
            <a:spLocks noGrp="1"/>
          </p:cNvSpPr>
          <p:nvPr>
            <p:ph type="title"/>
          </p:nvPr>
        </p:nvSpPr>
        <p:spPr>
          <a:xfrm>
            <a:off x="1683463" y="332656"/>
            <a:ext cx="5797296" cy="720080"/>
          </a:xfrm>
        </p:spPr>
        <p:txBody>
          <a:bodyPr/>
          <a:lstStyle/>
          <a:p>
            <a:r>
              <a:rPr lang="en-GB" dirty="0"/>
              <a:t>Clara thinks</a:t>
            </a:r>
          </a:p>
        </p:txBody>
      </p:sp>
      <p:sp>
        <p:nvSpPr>
          <p:cNvPr id="4" name="TextBox 3">
            <a:extLst>
              <a:ext uri="{FF2B5EF4-FFF2-40B4-BE49-F238E27FC236}">
                <a16:creationId xmlns:a16="http://schemas.microsoft.com/office/drawing/2014/main" id="{B0250055-A84C-A24C-B53E-57873B1D4357}"/>
              </a:ext>
            </a:extLst>
          </p:cNvPr>
          <p:cNvSpPr txBox="1"/>
          <p:nvPr/>
        </p:nvSpPr>
        <p:spPr>
          <a:xfrm>
            <a:off x="997916" y="1340769"/>
            <a:ext cx="7102476" cy="4801314"/>
          </a:xfrm>
          <a:prstGeom prst="rect">
            <a:avLst/>
          </a:prstGeom>
          <a:noFill/>
        </p:spPr>
        <p:txBody>
          <a:bodyPr wrap="square" rtlCol="0">
            <a:spAutoFit/>
          </a:bodyPr>
          <a:lstStyle/>
          <a:p>
            <a:r>
              <a:rPr lang="en-GB" sz="1800" dirty="0">
                <a:latin typeface="+mn-lt"/>
              </a:rPr>
              <a:t>Clara has a think about what sort of change Project Impact could achieve. What would </a:t>
            </a:r>
            <a:r>
              <a:rPr lang="en-GB" sz="1800" i="1" dirty="0">
                <a:latin typeface="+mn-lt"/>
              </a:rPr>
              <a:t>success</a:t>
            </a:r>
            <a:r>
              <a:rPr lang="en-GB" sz="1800" dirty="0">
                <a:latin typeface="+mn-lt"/>
              </a:rPr>
              <a:t> mean? She starts to dream big.</a:t>
            </a:r>
          </a:p>
          <a:p>
            <a:endParaRPr lang="en-GB" sz="1800" dirty="0">
              <a:latin typeface="+mn-lt"/>
            </a:endParaRPr>
          </a:p>
          <a:p>
            <a:r>
              <a:rPr lang="en-GB" sz="1800" dirty="0">
                <a:latin typeface="+mn-lt"/>
              </a:rPr>
              <a:t>Clara realises that her work has the potential to change the way people think about small businesses, and indeed the entire small business landscape. </a:t>
            </a:r>
          </a:p>
          <a:p>
            <a:pPr marL="285750" indent="-285750">
              <a:buFont typeface="Arial" panose="020B0604020202020204" pitchFamily="34" charset="0"/>
              <a:buChar char="•"/>
            </a:pPr>
            <a:r>
              <a:rPr lang="en-GB" sz="1800" dirty="0">
                <a:latin typeface="+mn-lt"/>
              </a:rPr>
              <a:t>Investors could change the criteria they use to evaluate small business loans or grant applications. </a:t>
            </a:r>
          </a:p>
          <a:p>
            <a:pPr marL="285750" indent="-285750">
              <a:buFont typeface="Arial" panose="020B0604020202020204" pitchFamily="34" charset="0"/>
              <a:buChar char="•"/>
            </a:pPr>
            <a:r>
              <a:rPr lang="en-GB" sz="1800" dirty="0">
                <a:latin typeface="+mn-lt"/>
              </a:rPr>
              <a:t>Regulators could undertake new projects to investigate how to encourage younger people and females to develop small, innovative businesses, and to encourage the retention of older staff. </a:t>
            </a:r>
          </a:p>
          <a:p>
            <a:pPr marL="285750" indent="-285750">
              <a:buFont typeface="Arial" panose="020B0604020202020204" pitchFamily="34" charset="0"/>
              <a:buChar char="•"/>
            </a:pPr>
            <a:r>
              <a:rPr lang="en-GB" sz="1800" dirty="0">
                <a:latin typeface="+mn-lt"/>
              </a:rPr>
              <a:t>Policy makers could change policies to incentivise the creation of these sorts of businesses. </a:t>
            </a:r>
          </a:p>
          <a:p>
            <a:pPr marL="285750" indent="-285750">
              <a:buFont typeface="Arial" panose="020B0604020202020204" pitchFamily="34" charset="0"/>
              <a:buChar char="•"/>
            </a:pPr>
            <a:r>
              <a:rPr lang="en-GB" sz="1800" dirty="0">
                <a:latin typeface="+mn-lt"/>
              </a:rPr>
              <a:t>Even secondary schools could use Clara’s work to re-design curriculum and teach business skills in a new way.</a:t>
            </a:r>
          </a:p>
          <a:p>
            <a:endParaRPr lang="en-GB" sz="1800" i="1" dirty="0">
              <a:latin typeface="+mn-lt"/>
            </a:endParaRPr>
          </a:p>
          <a:p>
            <a:pPr algn="ctr"/>
            <a:r>
              <a:rPr lang="en-GB" sz="1800" b="1" i="1" dirty="0">
                <a:latin typeface="+mn-lt"/>
              </a:rPr>
              <a:t>This is exciting!!</a:t>
            </a:r>
            <a:endParaRPr lang="en-GB" sz="1800" b="1" i="1" dirty="0"/>
          </a:p>
        </p:txBody>
      </p:sp>
      <p:sp>
        <p:nvSpPr>
          <p:cNvPr id="5" name="Rectangle 4">
            <a:extLst>
              <a:ext uri="{FF2B5EF4-FFF2-40B4-BE49-F238E27FC236}">
                <a16:creationId xmlns:a16="http://schemas.microsoft.com/office/drawing/2014/main" id="{4F32C787-2CC6-7245-9AF7-B8477F216D90}"/>
              </a:ext>
            </a:extLst>
          </p:cNvPr>
          <p:cNvSpPr/>
          <p:nvPr/>
        </p:nvSpPr>
        <p:spPr>
          <a:xfrm>
            <a:off x="919035" y="188640"/>
            <a:ext cx="7181357" cy="5944219"/>
          </a:xfrm>
          <a:prstGeom prst="rect">
            <a:avLst/>
          </a:prstGeom>
          <a:noFill/>
          <a:ln w="444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6431957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040C8A-26FB-4DFD-A85B-AC7A4DC98511}"/>
              </a:ext>
            </a:extLst>
          </p:cNvPr>
          <p:cNvSpPr>
            <a:spLocks noGrp="1"/>
          </p:cNvSpPr>
          <p:nvPr>
            <p:ph type="title"/>
          </p:nvPr>
        </p:nvSpPr>
        <p:spPr/>
        <p:txBody>
          <a:bodyPr/>
          <a:lstStyle/>
          <a:p>
            <a:r>
              <a:rPr lang="en-GB" dirty="0"/>
              <a:t>Thinking about the timeline…</a:t>
            </a:r>
          </a:p>
        </p:txBody>
      </p:sp>
      <p:sp>
        <p:nvSpPr>
          <p:cNvPr id="3" name="Content Placeholder 2">
            <a:extLst>
              <a:ext uri="{FF2B5EF4-FFF2-40B4-BE49-F238E27FC236}">
                <a16:creationId xmlns:a16="http://schemas.microsoft.com/office/drawing/2014/main" id="{31797912-3D72-40E9-A65B-8359C6ECE267}"/>
              </a:ext>
            </a:extLst>
          </p:cNvPr>
          <p:cNvSpPr>
            <a:spLocks noGrp="1"/>
          </p:cNvSpPr>
          <p:nvPr>
            <p:ph idx="1"/>
          </p:nvPr>
        </p:nvSpPr>
        <p:spPr/>
        <p:txBody>
          <a:bodyPr>
            <a:normAutofit/>
          </a:bodyPr>
          <a:lstStyle/>
          <a:p>
            <a:r>
              <a:rPr lang="en-GB" dirty="0"/>
              <a:t>As Clara has these exciting ideas, she thinks back to her initial timeline. </a:t>
            </a:r>
          </a:p>
          <a:p>
            <a:pPr lvl="1"/>
            <a:r>
              <a:rPr lang="en-GB" dirty="0"/>
              <a:t>She included 3 activities as placeholders in that timeline. </a:t>
            </a:r>
          </a:p>
          <a:p>
            <a:pPr lvl="1"/>
            <a:r>
              <a:rPr lang="en-GB" dirty="0"/>
              <a:t>She also included arrows indicating that she’ll be generating impact and assessing impact throughout the project. </a:t>
            </a:r>
          </a:p>
          <a:p>
            <a:pPr lvl="1"/>
            <a:r>
              <a:rPr lang="en-GB" dirty="0"/>
              <a:t>She asks herself what that process will look like, and comes up with a few potential activities that can help her both share her findings and encourage stakeholders to adopt or “take up” her findings in their own lives.</a:t>
            </a:r>
          </a:p>
          <a:p>
            <a:endParaRPr lang="en-GB" dirty="0"/>
          </a:p>
        </p:txBody>
      </p:sp>
      <p:sp>
        <p:nvSpPr>
          <p:cNvPr id="4" name="Rectangle 3">
            <a:extLst>
              <a:ext uri="{FF2B5EF4-FFF2-40B4-BE49-F238E27FC236}">
                <a16:creationId xmlns:a16="http://schemas.microsoft.com/office/drawing/2014/main" id="{FAFA42E3-3F30-C843-9A62-3E22E222C1EB}"/>
              </a:ext>
            </a:extLst>
          </p:cNvPr>
          <p:cNvSpPr/>
          <p:nvPr/>
        </p:nvSpPr>
        <p:spPr>
          <a:xfrm>
            <a:off x="800489" y="2348881"/>
            <a:ext cx="7522800" cy="3240360"/>
          </a:xfrm>
          <a:prstGeom prst="rect">
            <a:avLst/>
          </a:prstGeom>
          <a:noFill/>
          <a:ln w="444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02072792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73873-A39E-44BB-8FDC-15EB85069D32}"/>
              </a:ext>
            </a:extLst>
          </p:cNvPr>
          <p:cNvSpPr>
            <a:spLocks noGrp="1"/>
          </p:cNvSpPr>
          <p:nvPr>
            <p:ph type="title"/>
          </p:nvPr>
        </p:nvSpPr>
        <p:spPr>
          <a:xfrm>
            <a:off x="1763688" y="188640"/>
            <a:ext cx="5797296" cy="1188720"/>
          </a:xfrm>
        </p:spPr>
        <p:txBody>
          <a:bodyPr/>
          <a:lstStyle/>
          <a:p>
            <a:r>
              <a:rPr lang="en-GB" dirty="0"/>
              <a:t>Logic model</a:t>
            </a:r>
          </a:p>
        </p:txBody>
      </p:sp>
      <p:graphicFrame>
        <p:nvGraphicFramePr>
          <p:cNvPr id="4" name="Table 4">
            <a:extLst>
              <a:ext uri="{FF2B5EF4-FFF2-40B4-BE49-F238E27FC236}">
                <a16:creationId xmlns:a16="http://schemas.microsoft.com/office/drawing/2014/main" id="{554A8167-C5CB-1945-BE39-9517D52FCE51}"/>
              </a:ext>
            </a:extLst>
          </p:cNvPr>
          <p:cNvGraphicFramePr>
            <a:graphicFrameLocks noGrp="1"/>
          </p:cNvGraphicFramePr>
          <p:nvPr>
            <p:ph idx="1"/>
            <p:extLst>
              <p:ext uri="{D42A27DB-BD31-4B8C-83A1-F6EECF244321}">
                <p14:modId xmlns:p14="http://schemas.microsoft.com/office/powerpoint/2010/main" val="196423868"/>
              </p:ext>
            </p:extLst>
          </p:nvPr>
        </p:nvGraphicFramePr>
        <p:xfrm>
          <a:off x="467544" y="2852936"/>
          <a:ext cx="8208912" cy="3577281"/>
        </p:xfrm>
        <a:graphic>
          <a:graphicData uri="http://schemas.openxmlformats.org/drawingml/2006/table">
            <a:tbl>
              <a:tblPr firstRow="1" bandRow="1">
                <a:tableStyleId>{5C22544A-7EE6-4342-B048-85BDC9FD1C3A}</a:tableStyleId>
              </a:tblPr>
              <a:tblGrid>
                <a:gridCol w="2052228">
                  <a:extLst>
                    <a:ext uri="{9D8B030D-6E8A-4147-A177-3AD203B41FA5}">
                      <a16:colId xmlns:a16="http://schemas.microsoft.com/office/drawing/2014/main" val="762128060"/>
                    </a:ext>
                  </a:extLst>
                </a:gridCol>
                <a:gridCol w="2052228">
                  <a:extLst>
                    <a:ext uri="{9D8B030D-6E8A-4147-A177-3AD203B41FA5}">
                      <a16:colId xmlns:a16="http://schemas.microsoft.com/office/drawing/2014/main" val="933857106"/>
                    </a:ext>
                  </a:extLst>
                </a:gridCol>
                <a:gridCol w="2052228">
                  <a:extLst>
                    <a:ext uri="{9D8B030D-6E8A-4147-A177-3AD203B41FA5}">
                      <a16:colId xmlns:a16="http://schemas.microsoft.com/office/drawing/2014/main" val="1899721494"/>
                    </a:ext>
                  </a:extLst>
                </a:gridCol>
                <a:gridCol w="2052228">
                  <a:extLst>
                    <a:ext uri="{9D8B030D-6E8A-4147-A177-3AD203B41FA5}">
                      <a16:colId xmlns:a16="http://schemas.microsoft.com/office/drawing/2014/main" val="2676824753"/>
                    </a:ext>
                  </a:extLst>
                </a:gridCol>
              </a:tblGrid>
              <a:tr h="628341">
                <a:tc>
                  <a:txBody>
                    <a:bodyPr/>
                    <a:lstStyle/>
                    <a:p>
                      <a:pPr algn="ctr"/>
                      <a:r>
                        <a:rPr lang="en-US" dirty="0"/>
                        <a:t>Inputs or Activities</a:t>
                      </a:r>
                    </a:p>
                  </a:txBody>
                  <a:tcPr/>
                </a:tc>
                <a:tc>
                  <a:txBody>
                    <a:bodyPr/>
                    <a:lstStyle/>
                    <a:p>
                      <a:pPr algn="ctr"/>
                      <a:r>
                        <a:rPr lang="en-US" dirty="0"/>
                        <a:t>Outputs of Activities</a:t>
                      </a:r>
                    </a:p>
                  </a:txBody>
                  <a:tcPr/>
                </a:tc>
                <a:tc>
                  <a:txBody>
                    <a:bodyPr/>
                    <a:lstStyle/>
                    <a:p>
                      <a:pPr algn="ctr"/>
                      <a:r>
                        <a:rPr lang="en-US" dirty="0"/>
                        <a:t>Early-stage Impacts</a:t>
                      </a:r>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dirty="0"/>
                        <a:t>Long-term Impacts</a:t>
                      </a:r>
                    </a:p>
                    <a:p>
                      <a:pPr algn="ctr"/>
                      <a:endParaRPr lang="en-US" dirty="0"/>
                    </a:p>
                  </a:txBody>
                  <a:tcPr/>
                </a:tc>
                <a:extLst>
                  <a:ext uri="{0D108BD9-81ED-4DB2-BD59-A6C34878D82A}">
                    <a16:rowId xmlns:a16="http://schemas.microsoft.com/office/drawing/2014/main" val="1335399366"/>
                  </a:ext>
                </a:extLst>
              </a:tr>
              <a:tr h="852134">
                <a:tc>
                  <a:txBody>
                    <a:bodyPr/>
                    <a:lstStyle/>
                    <a:p>
                      <a:r>
                        <a:rPr lang="en-US" dirty="0"/>
                        <a:t>Seminar/tutorial with regulators and policy makers.</a:t>
                      </a:r>
                    </a:p>
                  </a:txBody>
                  <a:tcPr/>
                </a:tc>
                <a:tc rowSpan="3">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dirty="0"/>
                        <a:t>Participants learn about Clara’s findings and how they can take them up in their own </a:t>
                      </a:r>
                      <a:r>
                        <a:rPr lang="en-US" dirty="0" err="1"/>
                        <a:t>organisations</a:t>
                      </a:r>
                      <a:r>
                        <a:rPr lang="en-US" dirty="0"/>
                        <a:t> and ways of working.</a:t>
                      </a:r>
                    </a:p>
                  </a:txBody>
                  <a:tcPr anchor="ct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dirty="0"/>
                        <a:t>Changes in lending and regulatory practices that encourage the founding and development of small businesses according to Clara’s findings.</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dirty="0"/>
                        <a:t>More female and young people found small businesses.</a:t>
                      </a:r>
                    </a:p>
                    <a:p>
                      <a:endParaRPr lang="en-US" dirty="0"/>
                    </a:p>
                  </a:txBody>
                  <a:tcPr/>
                </a:tc>
                <a:extLst>
                  <a:ext uri="{0D108BD9-81ED-4DB2-BD59-A6C34878D82A}">
                    <a16:rowId xmlns:a16="http://schemas.microsoft.com/office/drawing/2014/main" val="1040660285"/>
                  </a:ext>
                </a:extLst>
              </a:tr>
              <a:tr h="628341">
                <a:tc>
                  <a:txBody>
                    <a:bodyPr/>
                    <a:lstStyle/>
                    <a:p>
                      <a:r>
                        <a:rPr lang="en-US" dirty="0"/>
                        <a:t>Visits and tutorials with secondary school masters and teachers.</a:t>
                      </a:r>
                    </a:p>
                  </a:txBody>
                  <a:tcPr/>
                </a:tc>
                <a:tc vMerge="1">
                  <a:txBody>
                    <a:bodyPr/>
                    <a:lstStyle/>
                    <a:p>
                      <a:endParaRPr lang="en-US"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dirty="0"/>
                        <a:t>Changes in curriculum based on Clara’s findings.</a:t>
                      </a:r>
                    </a:p>
                  </a:txBody>
                  <a:tcPr/>
                </a:tc>
                <a:tc>
                  <a:txBody>
                    <a:bodyPr/>
                    <a:lstStyle/>
                    <a:p>
                      <a:r>
                        <a:rPr lang="en-US" dirty="0"/>
                        <a:t>New small businesses have a higher chance of being profitable and encouraging new enterprise</a:t>
                      </a:r>
                    </a:p>
                  </a:txBody>
                  <a:tcPr/>
                </a:tc>
                <a:extLst>
                  <a:ext uri="{0D108BD9-81ED-4DB2-BD59-A6C34878D82A}">
                    <a16:rowId xmlns:a16="http://schemas.microsoft.com/office/drawing/2014/main" val="2879493188"/>
                  </a:ext>
                </a:extLst>
              </a:tr>
              <a:tr h="628341">
                <a:tc>
                  <a:txBody>
                    <a:bodyPr/>
                    <a:lstStyle/>
                    <a:p>
                      <a:r>
                        <a:rPr lang="en-US" dirty="0"/>
                        <a:t>Online resources that offer quick-read hints and policy recommendations</a:t>
                      </a:r>
                    </a:p>
                  </a:txBody>
                  <a:tcPr/>
                </a:tc>
                <a:tc vMerge="1">
                  <a:txBody>
                    <a:bodyPr/>
                    <a:lstStyle/>
                    <a:p>
                      <a:endParaRPr lang="en-US" dirty="0"/>
                    </a:p>
                  </a:txBody>
                  <a:tcPr/>
                </a:tc>
                <a:tc>
                  <a:txBody>
                    <a:bodyPr/>
                    <a:lstStyle/>
                    <a:p>
                      <a:endParaRPr lang="en-US"/>
                    </a:p>
                  </a:txBody>
                  <a:tcPr/>
                </a:tc>
                <a:tc>
                  <a:txBody>
                    <a:bodyPr/>
                    <a:lstStyle/>
                    <a:p>
                      <a:endParaRPr lang="en-US" dirty="0"/>
                    </a:p>
                  </a:txBody>
                  <a:tcPr/>
                </a:tc>
                <a:extLst>
                  <a:ext uri="{0D108BD9-81ED-4DB2-BD59-A6C34878D82A}">
                    <a16:rowId xmlns:a16="http://schemas.microsoft.com/office/drawing/2014/main" val="3165788494"/>
                  </a:ext>
                </a:extLst>
              </a:tr>
            </a:tbl>
          </a:graphicData>
        </a:graphic>
      </p:graphicFrame>
      <p:sp>
        <p:nvSpPr>
          <p:cNvPr id="5" name="TextBox 4">
            <a:extLst>
              <a:ext uri="{FF2B5EF4-FFF2-40B4-BE49-F238E27FC236}">
                <a16:creationId xmlns:a16="http://schemas.microsoft.com/office/drawing/2014/main" id="{2710CDED-294D-2E40-BBD7-B10ED8B69EA4}"/>
              </a:ext>
            </a:extLst>
          </p:cNvPr>
          <p:cNvSpPr txBox="1"/>
          <p:nvPr/>
        </p:nvSpPr>
        <p:spPr>
          <a:xfrm>
            <a:off x="467544" y="1601505"/>
            <a:ext cx="8208912" cy="1169551"/>
          </a:xfrm>
          <a:prstGeom prst="rect">
            <a:avLst/>
          </a:prstGeom>
          <a:noFill/>
        </p:spPr>
        <p:txBody>
          <a:bodyPr wrap="square" rtlCol="0">
            <a:spAutoFit/>
          </a:bodyPr>
          <a:lstStyle/>
          <a:p>
            <a:r>
              <a:rPr lang="en-US" sz="1400" dirty="0">
                <a:latin typeface="Gill Sans MT" panose="020B0502020104020203" pitchFamily="34" charset="77"/>
              </a:rPr>
              <a:t>Clara starts to create a </a:t>
            </a:r>
            <a:r>
              <a:rPr lang="en-US" sz="1400" i="1" dirty="0">
                <a:latin typeface="Gill Sans MT" panose="020B0502020104020203" pitchFamily="34" charset="77"/>
              </a:rPr>
              <a:t>Logic Model</a:t>
            </a:r>
            <a:r>
              <a:rPr lang="en-US" sz="1400" dirty="0">
                <a:latin typeface="Gill Sans MT" panose="020B0502020104020203" pitchFamily="34" charset="77"/>
              </a:rPr>
              <a:t>, or a </a:t>
            </a:r>
            <a:r>
              <a:rPr lang="en-US" sz="1400" i="1" dirty="0">
                <a:latin typeface="Gill Sans MT" panose="020B0502020104020203" pitchFamily="34" charset="77"/>
              </a:rPr>
              <a:t>Theory of Change</a:t>
            </a:r>
            <a:r>
              <a:rPr lang="en-US" sz="1400" dirty="0">
                <a:latin typeface="Gill Sans MT" panose="020B0502020104020203" pitchFamily="34" charset="77"/>
              </a:rPr>
              <a:t>, that identifies the impact she seeks to achieve, and links it to the actions she can take and the outputs she can deliver. </a:t>
            </a:r>
          </a:p>
          <a:p>
            <a:endParaRPr lang="en-US" sz="1400" dirty="0">
              <a:latin typeface="Gill Sans MT" panose="020B0502020104020203" pitchFamily="34" charset="77"/>
            </a:endParaRPr>
          </a:p>
          <a:p>
            <a:r>
              <a:rPr lang="en-US" sz="1400" dirty="0">
                <a:latin typeface="Gill Sans MT" panose="020B0502020104020203" pitchFamily="34" charset="77"/>
              </a:rPr>
              <a:t>As a researcher, Clara thinks of this like a </a:t>
            </a:r>
            <a:r>
              <a:rPr lang="en-US" sz="1400" i="1" dirty="0">
                <a:latin typeface="Gill Sans MT" panose="020B0502020104020203" pitchFamily="34" charset="77"/>
              </a:rPr>
              <a:t>causal model</a:t>
            </a:r>
            <a:r>
              <a:rPr lang="en-US" sz="1400" dirty="0">
                <a:latin typeface="Gill Sans MT" panose="020B0502020104020203" pitchFamily="34" charset="77"/>
              </a:rPr>
              <a:t>. Causal models are very similar to logic models, in that they identify how inputs and activities lead to outputs, outcomes, and impacts. Clara creates a table.</a:t>
            </a:r>
          </a:p>
        </p:txBody>
      </p:sp>
      <p:cxnSp>
        <p:nvCxnSpPr>
          <p:cNvPr id="7" name="Straight Arrow Connector 6">
            <a:extLst>
              <a:ext uri="{FF2B5EF4-FFF2-40B4-BE49-F238E27FC236}">
                <a16:creationId xmlns:a16="http://schemas.microsoft.com/office/drawing/2014/main" id="{484BA72D-DBFC-3F41-9A9A-217F9DF7706D}"/>
              </a:ext>
            </a:extLst>
          </p:cNvPr>
          <p:cNvCxnSpPr>
            <a:cxnSpLocks/>
          </p:cNvCxnSpPr>
          <p:nvPr/>
        </p:nvCxnSpPr>
        <p:spPr>
          <a:xfrm>
            <a:off x="2267744" y="3429000"/>
            <a:ext cx="432048" cy="0"/>
          </a:xfrm>
          <a:prstGeom prst="straightConnector1">
            <a:avLst/>
          </a:prstGeom>
          <a:ln w="889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E6B16080-5406-2641-A19F-930AFD67138B}"/>
              </a:ext>
            </a:extLst>
          </p:cNvPr>
          <p:cNvCxnSpPr>
            <a:cxnSpLocks/>
          </p:cNvCxnSpPr>
          <p:nvPr/>
        </p:nvCxnSpPr>
        <p:spPr>
          <a:xfrm>
            <a:off x="4355976" y="3429000"/>
            <a:ext cx="432048" cy="0"/>
          </a:xfrm>
          <a:prstGeom prst="straightConnector1">
            <a:avLst/>
          </a:prstGeom>
          <a:ln w="889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C3C01564-1BF3-134B-841A-08476D4B3118}"/>
              </a:ext>
            </a:extLst>
          </p:cNvPr>
          <p:cNvCxnSpPr>
            <a:cxnSpLocks/>
          </p:cNvCxnSpPr>
          <p:nvPr/>
        </p:nvCxnSpPr>
        <p:spPr>
          <a:xfrm>
            <a:off x="6372200" y="3429000"/>
            <a:ext cx="432048" cy="0"/>
          </a:xfrm>
          <a:prstGeom prst="straightConnector1">
            <a:avLst/>
          </a:prstGeom>
          <a:ln w="889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6FA54C40-94D0-8743-BAEB-E5C7B589F7A1}"/>
              </a:ext>
            </a:extLst>
          </p:cNvPr>
          <p:cNvSpPr/>
          <p:nvPr/>
        </p:nvSpPr>
        <p:spPr>
          <a:xfrm>
            <a:off x="179512" y="1484784"/>
            <a:ext cx="8784976" cy="5256583"/>
          </a:xfrm>
          <a:prstGeom prst="rect">
            <a:avLst/>
          </a:prstGeom>
          <a:noFill/>
          <a:ln w="444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4667516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2AEFFFF2-9EB4-4B6C-B9F8-2BA3EF89A21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30262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0D65299F-028F-4AFC-B46A-8DB33E20FE4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02629" y="0"/>
            <a:ext cx="68413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Oval 11">
            <a:extLst>
              <a:ext uri="{FF2B5EF4-FFF2-40B4-BE49-F238E27FC236}">
                <a16:creationId xmlns:a16="http://schemas.microsoft.com/office/drawing/2014/main" id="{BAC87F6E-526A-49B5-995D-42DB656594C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067" y="1443035"/>
            <a:ext cx="2978949"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29AF530-41FE-47C3-A243-589A36E0662E}"/>
              </a:ext>
            </a:extLst>
          </p:cNvPr>
          <p:cNvSpPr>
            <a:spLocks noGrp="1"/>
          </p:cNvSpPr>
          <p:nvPr>
            <p:ph type="title"/>
          </p:nvPr>
        </p:nvSpPr>
        <p:spPr>
          <a:xfrm>
            <a:off x="838067" y="1586484"/>
            <a:ext cx="2871361" cy="3685032"/>
          </a:xfrm>
          <a:prstGeom prst="ellipse">
            <a:avLst/>
          </a:prstGeom>
          <a:solidFill>
            <a:schemeClr val="accent2">
              <a:lumMod val="75000"/>
            </a:schemeClr>
          </a:solidFill>
          <a:ln>
            <a:noFill/>
          </a:ln>
        </p:spPr>
        <p:txBody>
          <a:bodyPr>
            <a:normAutofit/>
          </a:bodyPr>
          <a:lstStyle/>
          <a:p>
            <a:r>
              <a:rPr lang="en-GB" sz="1600" dirty="0">
                <a:solidFill>
                  <a:srgbClr val="FFFFFF"/>
                </a:solidFill>
              </a:rPr>
              <a:t>Logic model components:</a:t>
            </a:r>
            <a:br>
              <a:rPr lang="en-GB" sz="1600" dirty="0">
                <a:solidFill>
                  <a:srgbClr val="FFFFFF"/>
                </a:solidFill>
              </a:rPr>
            </a:br>
            <a:r>
              <a:rPr lang="en-GB" sz="1600" dirty="0">
                <a:solidFill>
                  <a:srgbClr val="FFFFFF"/>
                </a:solidFill>
              </a:rPr>
              <a:t/>
            </a:r>
            <a:br>
              <a:rPr lang="en-GB" sz="1600" dirty="0">
                <a:solidFill>
                  <a:srgbClr val="FFFFFF"/>
                </a:solidFill>
              </a:rPr>
            </a:br>
            <a:r>
              <a:rPr lang="en-GB" sz="1600" dirty="0">
                <a:solidFill>
                  <a:srgbClr val="FFFFFF"/>
                </a:solidFill>
              </a:rPr>
              <a:t>Impact </a:t>
            </a:r>
            <a:br>
              <a:rPr lang="en-GB" sz="1600" dirty="0">
                <a:solidFill>
                  <a:srgbClr val="FFFFFF"/>
                </a:solidFill>
              </a:rPr>
            </a:br>
            <a:r>
              <a:rPr lang="en-GB" sz="1600" dirty="0">
                <a:solidFill>
                  <a:srgbClr val="FFFFFF"/>
                </a:solidFill>
              </a:rPr>
              <a:t>vs. </a:t>
            </a:r>
            <a:br>
              <a:rPr lang="en-GB" sz="1600" dirty="0">
                <a:solidFill>
                  <a:srgbClr val="FFFFFF"/>
                </a:solidFill>
              </a:rPr>
            </a:br>
            <a:r>
              <a:rPr lang="en-GB" sz="1600" dirty="0">
                <a:solidFill>
                  <a:srgbClr val="FFFFFF"/>
                </a:solidFill>
              </a:rPr>
              <a:t>outcomes </a:t>
            </a:r>
            <a:br>
              <a:rPr lang="en-GB" sz="1600" dirty="0">
                <a:solidFill>
                  <a:srgbClr val="FFFFFF"/>
                </a:solidFill>
              </a:rPr>
            </a:br>
            <a:r>
              <a:rPr lang="en-GB" sz="1600" dirty="0">
                <a:solidFill>
                  <a:srgbClr val="FFFFFF"/>
                </a:solidFill>
              </a:rPr>
              <a:t>vs. </a:t>
            </a:r>
            <a:br>
              <a:rPr lang="en-GB" sz="1600" dirty="0">
                <a:solidFill>
                  <a:srgbClr val="FFFFFF"/>
                </a:solidFill>
              </a:rPr>
            </a:br>
            <a:r>
              <a:rPr lang="en-GB" sz="1600" dirty="0">
                <a:solidFill>
                  <a:srgbClr val="FFFFFF"/>
                </a:solidFill>
              </a:rPr>
              <a:t>outputs</a:t>
            </a:r>
          </a:p>
        </p:txBody>
      </p:sp>
      <p:sp>
        <p:nvSpPr>
          <p:cNvPr id="3" name="Content Placeholder 2">
            <a:extLst>
              <a:ext uri="{FF2B5EF4-FFF2-40B4-BE49-F238E27FC236}">
                <a16:creationId xmlns:a16="http://schemas.microsoft.com/office/drawing/2014/main" id="{0B828554-700B-4562-B238-2636D6C01270}"/>
              </a:ext>
            </a:extLst>
          </p:cNvPr>
          <p:cNvSpPr>
            <a:spLocks noGrp="1"/>
          </p:cNvSpPr>
          <p:nvPr>
            <p:ph idx="1"/>
          </p:nvPr>
        </p:nvSpPr>
        <p:spPr>
          <a:xfrm>
            <a:off x="4193770" y="1402080"/>
            <a:ext cx="4482685" cy="4053840"/>
          </a:xfrm>
        </p:spPr>
        <p:txBody>
          <a:bodyPr anchor="ctr">
            <a:normAutofit fontScale="92500" lnSpcReduction="10000"/>
          </a:bodyPr>
          <a:lstStyle/>
          <a:p>
            <a:pPr marL="0" indent="0">
              <a:lnSpc>
                <a:spcPct val="90000"/>
              </a:lnSpc>
              <a:buNone/>
            </a:pPr>
            <a:r>
              <a:rPr lang="en-GB" b="1" dirty="0"/>
              <a:t>But wait! How are </a:t>
            </a:r>
            <a:r>
              <a:rPr lang="en-GB" b="1" i="1" dirty="0"/>
              <a:t>impacts</a:t>
            </a:r>
            <a:r>
              <a:rPr lang="en-GB" b="1" dirty="0"/>
              <a:t> different from </a:t>
            </a:r>
            <a:r>
              <a:rPr lang="en-GB" b="1" i="1" dirty="0"/>
              <a:t>outputs of activities</a:t>
            </a:r>
            <a:r>
              <a:rPr lang="en-GB" b="1" dirty="0"/>
              <a:t>?</a:t>
            </a:r>
          </a:p>
          <a:p>
            <a:pPr marL="0" indent="0">
              <a:lnSpc>
                <a:spcPct val="90000"/>
              </a:lnSpc>
              <a:buNone/>
            </a:pPr>
            <a:endParaRPr lang="en-GB" b="1" dirty="0"/>
          </a:p>
          <a:p>
            <a:pPr>
              <a:lnSpc>
                <a:spcPct val="90000"/>
              </a:lnSpc>
            </a:pPr>
            <a:r>
              <a:rPr lang="en-GB" sz="2000" b="1" i="1" dirty="0"/>
              <a:t>Outputs of Activities</a:t>
            </a:r>
            <a:r>
              <a:rPr lang="en-GB" sz="2000" dirty="0"/>
              <a:t> are the changes</a:t>
            </a:r>
            <a:r>
              <a:rPr lang="en-GB" sz="2000" b="1" dirty="0"/>
              <a:t> </a:t>
            </a:r>
            <a:r>
              <a:rPr lang="en-GB" sz="2000" dirty="0"/>
              <a:t>that result directly from the actions you take and the research you have done.</a:t>
            </a:r>
          </a:p>
          <a:p>
            <a:pPr>
              <a:lnSpc>
                <a:spcPct val="90000"/>
              </a:lnSpc>
            </a:pPr>
            <a:endParaRPr lang="en-GB" sz="2000" dirty="0"/>
          </a:p>
          <a:p>
            <a:pPr>
              <a:lnSpc>
                <a:spcPct val="90000"/>
              </a:lnSpc>
            </a:pPr>
            <a:r>
              <a:rPr lang="en-GB" sz="2000" b="1" i="1" dirty="0"/>
              <a:t>Impacts</a:t>
            </a:r>
            <a:r>
              <a:rPr lang="en-GB" sz="2000" dirty="0"/>
              <a:t> are the effects, changes, or benefits you expect to see once your research is disseminated and understood. They can occur during the early stages of engagement, such as the changes in curriculum in Clara’s example. They can also occur later on, such as effects of the curriculum changes themselves. </a:t>
            </a:r>
          </a:p>
          <a:p>
            <a:pPr>
              <a:lnSpc>
                <a:spcPct val="90000"/>
              </a:lnSpc>
            </a:pPr>
            <a:endParaRPr lang="en-GB" sz="2000" dirty="0"/>
          </a:p>
          <a:p>
            <a:pPr>
              <a:lnSpc>
                <a:spcPct val="90000"/>
              </a:lnSpc>
            </a:pPr>
            <a:endParaRPr lang="en-GB" dirty="0"/>
          </a:p>
        </p:txBody>
      </p:sp>
    </p:spTree>
    <p:extLst>
      <p:ext uri="{BB962C8B-B14F-4D97-AF65-F5344CB8AC3E}">
        <p14:creationId xmlns:p14="http://schemas.microsoft.com/office/powerpoint/2010/main" val="218772333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B2688A58-5664-5A4C-83AC-2388BC63BE83}"/>
              </a:ext>
            </a:extLst>
          </p:cNvPr>
          <p:cNvSpPr>
            <a:spLocks noGrp="1"/>
          </p:cNvSpPr>
          <p:nvPr>
            <p:ph idx="1"/>
          </p:nvPr>
        </p:nvSpPr>
        <p:spPr>
          <a:xfrm>
            <a:off x="820711" y="2854069"/>
            <a:ext cx="7522800" cy="3101983"/>
          </a:xfrm>
        </p:spPr>
        <p:txBody>
          <a:bodyPr/>
          <a:lstStyle/>
          <a:p>
            <a:endParaRPr lang="en-US"/>
          </a:p>
        </p:txBody>
      </p:sp>
      <p:sp>
        <p:nvSpPr>
          <p:cNvPr id="7" name="Oval 6">
            <a:extLst>
              <a:ext uri="{FF2B5EF4-FFF2-40B4-BE49-F238E27FC236}">
                <a16:creationId xmlns:a16="http://schemas.microsoft.com/office/drawing/2014/main" id="{A856BDA4-BB3C-7246-B4F7-923983D0C290}"/>
              </a:ext>
            </a:extLst>
          </p:cNvPr>
          <p:cNvSpPr/>
          <p:nvPr/>
        </p:nvSpPr>
        <p:spPr>
          <a:xfrm>
            <a:off x="361156" y="1333996"/>
            <a:ext cx="8675340" cy="5479380"/>
          </a:xfrm>
          <a:prstGeom prst="ellipse">
            <a:avLst/>
          </a:prstGeom>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AA5004A1-5222-6F40-8090-9636DB7BDFF5}"/>
              </a:ext>
            </a:extLst>
          </p:cNvPr>
          <p:cNvSpPr/>
          <p:nvPr/>
        </p:nvSpPr>
        <p:spPr>
          <a:xfrm>
            <a:off x="323528" y="1844824"/>
            <a:ext cx="7200799" cy="4680520"/>
          </a:xfrm>
          <a:prstGeom prst="ellipse">
            <a:avLst/>
          </a:prstGeom>
          <a:solidFill>
            <a:schemeClr val="accent1">
              <a:lumMod val="60000"/>
              <a:lumOff val="40000"/>
            </a:schemeClr>
          </a:solid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81C9D570-6967-6E45-A34C-8C2BAA865149}"/>
              </a:ext>
            </a:extLst>
          </p:cNvPr>
          <p:cNvSpPr/>
          <p:nvPr/>
        </p:nvSpPr>
        <p:spPr>
          <a:xfrm>
            <a:off x="361156" y="2276872"/>
            <a:ext cx="5434980" cy="3888432"/>
          </a:xfrm>
          <a:prstGeom prst="ellipse">
            <a:avLst/>
          </a:prstGeom>
          <a:solidFill>
            <a:schemeClr val="accent1">
              <a:lumMod val="40000"/>
              <a:lumOff val="60000"/>
            </a:schemeClr>
          </a:solid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2D92CEEA-6377-F340-A895-7A39CE390DD6}"/>
              </a:ext>
            </a:extLst>
          </p:cNvPr>
          <p:cNvSpPr txBox="1"/>
          <p:nvPr/>
        </p:nvSpPr>
        <p:spPr>
          <a:xfrm>
            <a:off x="2047536" y="2380805"/>
            <a:ext cx="2520280" cy="338554"/>
          </a:xfrm>
          <a:prstGeom prst="rect">
            <a:avLst/>
          </a:prstGeom>
          <a:noFill/>
        </p:spPr>
        <p:txBody>
          <a:bodyPr wrap="square" rtlCol="0">
            <a:spAutoFit/>
          </a:bodyPr>
          <a:lstStyle/>
          <a:p>
            <a:r>
              <a:rPr lang="en-US" sz="1600" b="1" i="1" dirty="0">
                <a:latin typeface="Gill Sans MT" panose="020B0502020104020203" pitchFamily="34" charset="77"/>
              </a:rPr>
              <a:t>Sphere of Control</a:t>
            </a:r>
          </a:p>
        </p:txBody>
      </p:sp>
      <p:sp>
        <p:nvSpPr>
          <p:cNvPr id="11" name="TextBox 10">
            <a:extLst>
              <a:ext uri="{FF2B5EF4-FFF2-40B4-BE49-F238E27FC236}">
                <a16:creationId xmlns:a16="http://schemas.microsoft.com/office/drawing/2014/main" id="{995ECA8B-C1D6-0241-A31E-D9FFEF1EB267}"/>
              </a:ext>
            </a:extLst>
          </p:cNvPr>
          <p:cNvSpPr txBox="1"/>
          <p:nvPr/>
        </p:nvSpPr>
        <p:spPr>
          <a:xfrm>
            <a:off x="3046646" y="1923496"/>
            <a:ext cx="2520280" cy="338554"/>
          </a:xfrm>
          <a:prstGeom prst="rect">
            <a:avLst/>
          </a:prstGeom>
          <a:noFill/>
        </p:spPr>
        <p:txBody>
          <a:bodyPr wrap="square" rtlCol="0">
            <a:spAutoFit/>
          </a:bodyPr>
          <a:lstStyle/>
          <a:p>
            <a:r>
              <a:rPr lang="en-US" sz="1600" b="1" i="1" dirty="0">
                <a:latin typeface="Gill Sans MT" panose="020B0502020104020203" pitchFamily="34" charset="77"/>
              </a:rPr>
              <a:t>Sphere of Influence</a:t>
            </a:r>
          </a:p>
        </p:txBody>
      </p:sp>
      <p:sp>
        <p:nvSpPr>
          <p:cNvPr id="12" name="TextBox 11">
            <a:extLst>
              <a:ext uri="{FF2B5EF4-FFF2-40B4-BE49-F238E27FC236}">
                <a16:creationId xmlns:a16="http://schemas.microsoft.com/office/drawing/2014/main" id="{FF27F7DB-8EEE-CC4F-82BA-04456F569F43}"/>
              </a:ext>
            </a:extLst>
          </p:cNvPr>
          <p:cNvSpPr txBox="1"/>
          <p:nvPr/>
        </p:nvSpPr>
        <p:spPr>
          <a:xfrm>
            <a:off x="4211960" y="1447917"/>
            <a:ext cx="2520280" cy="338554"/>
          </a:xfrm>
          <a:prstGeom prst="rect">
            <a:avLst/>
          </a:prstGeom>
          <a:noFill/>
        </p:spPr>
        <p:txBody>
          <a:bodyPr wrap="square" rtlCol="0">
            <a:spAutoFit/>
          </a:bodyPr>
          <a:lstStyle/>
          <a:p>
            <a:r>
              <a:rPr lang="en-US" sz="1600" b="1" i="1" dirty="0">
                <a:latin typeface="Gill Sans MT" panose="020B0502020104020203" pitchFamily="34" charset="77"/>
              </a:rPr>
              <a:t>Sphere of Interest</a:t>
            </a:r>
          </a:p>
        </p:txBody>
      </p:sp>
      <p:sp>
        <p:nvSpPr>
          <p:cNvPr id="13" name="TextBox 12">
            <a:extLst>
              <a:ext uri="{FF2B5EF4-FFF2-40B4-BE49-F238E27FC236}">
                <a16:creationId xmlns:a16="http://schemas.microsoft.com/office/drawing/2014/main" id="{53B439BD-6970-8446-B049-3BBD8CB87360}"/>
              </a:ext>
            </a:extLst>
          </p:cNvPr>
          <p:cNvSpPr txBox="1"/>
          <p:nvPr/>
        </p:nvSpPr>
        <p:spPr>
          <a:xfrm>
            <a:off x="6732240" y="2095531"/>
            <a:ext cx="648072" cy="253916"/>
          </a:xfrm>
          <a:prstGeom prst="rect">
            <a:avLst/>
          </a:prstGeom>
          <a:solidFill>
            <a:schemeClr val="bg1">
              <a:lumMod val="95000"/>
            </a:schemeClr>
          </a:solidFill>
          <a:ln w="19050">
            <a:solidFill>
              <a:schemeClr val="tx1"/>
            </a:solidFill>
          </a:ln>
        </p:spPr>
        <p:txBody>
          <a:bodyPr wrap="square" rtlCol="0">
            <a:spAutoFit/>
          </a:bodyPr>
          <a:lstStyle/>
          <a:p>
            <a:r>
              <a:rPr lang="en-US" sz="1050" b="1" dirty="0">
                <a:latin typeface="Calibri" panose="020F0502020204030204" pitchFamily="34" charset="0"/>
                <a:cs typeface="Calibri" panose="020F0502020204030204" pitchFamily="34" charset="0"/>
              </a:rPr>
              <a:t>Impact</a:t>
            </a:r>
          </a:p>
        </p:txBody>
      </p:sp>
      <p:sp>
        <p:nvSpPr>
          <p:cNvPr id="14" name="TextBox 13">
            <a:extLst>
              <a:ext uri="{FF2B5EF4-FFF2-40B4-BE49-F238E27FC236}">
                <a16:creationId xmlns:a16="http://schemas.microsoft.com/office/drawing/2014/main" id="{5E1CD6B1-036E-6A42-9861-F2C6EF11804D}"/>
              </a:ext>
            </a:extLst>
          </p:cNvPr>
          <p:cNvSpPr txBox="1"/>
          <p:nvPr/>
        </p:nvSpPr>
        <p:spPr>
          <a:xfrm>
            <a:off x="7556914" y="2773290"/>
            <a:ext cx="648072" cy="253916"/>
          </a:xfrm>
          <a:prstGeom prst="rect">
            <a:avLst/>
          </a:prstGeom>
          <a:solidFill>
            <a:schemeClr val="bg1">
              <a:lumMod val="95000"/>
            </a:schemeClr>
          </a:solidFill>
          <a:ln w="19050">
            <a:solidFill>
              <a:schemeClr val="tx1"/>
            </a:solidFill>
          </a:ln>
        </p:spPr>
        <p:txBody>
          <a:bodyPr wrap="square" rtlCol="0">
            <a:spAutoFit/>
          </a:bodyPr>
          <a:lstStyle/>
          <a:p>
            <a:r>
              <a:rPr lang="en-US" sz="1050" b="1" dirty="0">
                <a:latin typeface="Calibri" panose="020F0502020204030204" pitchFamily="34" charset="0"/>
                <a:cs typeface="Calibri" panose="020F0502020204030204" pitchFamily="34" charset="0"/>
              </a:rPr>
              <a:t>Impact</a:t>
            </a:r>
          </a:p>
        </p:txBody>
      </p:sp>
      <p:sp>
        <p:nvSpPr>
          <p:cNvPr id="15" name="TextBox 14">
            <a:extLst>
              <a:ext uri="{FF2B5EF4-FFF2-40B4-BE49-F238E27FC236}">
                <a16:creationId xmlns:a16="http://schemas.microsoft.com/office/drawing/2014/main" id="{22B8E72D-1BE6-EA4F-9702-7ADC4DB2AC51}"/>
              </a:ext>
            </a:extLst>
          </p:cNvPr>
          <p:cNvSpPr txBox="1"/>
          <p:nvPr/>
        </p:nvSpPr>
        <p:spPr>
          <a:xfrm>
            <a:off x="8066461" y="3634771"/>
            <a:ext cx="648072" cy="253916"/>
          </a:xfrm>
          <a:prstGeom prst="rect">
            <a:avLst/>
          </a:prstGeom>
          <a:solidFill>
            <a:schemeClr val="bg1">
              <a:lumMod val="95000"/>
            </a:schemeClr>
          </a:solidFill>
          <a:ln w="19050">
            <a:solidFill>
              <a:schemeClr val="tx1"/>
            </a:solidFill>
          </a:ln>
        </p:spPr>
        <p:txBody>
          <a:bodyPr wrap="square" rtlCol="0">
            <a:spAutoFit/>
          </a:bodyPr>
          <a:lstStyle/>
          <a:p>
            <a:r>
              <a:rPr lang="en-US" sz="1050" b="1" dirty="0">
                <a:latin typeface="Calibri" panose="020F0502020204030204" pitchFamily="34" charset="0"/>
                <a:cs typeface="Calibri" panose="020F0502020204030204" pitchFamily="34" charset="0"/>
              </a:rPr>
              <a:t>Impact</a:t>
            </a:r>
          </a:p>
        </p:txBody>
      </p:sp>
      <p:sp>
        <p:nvSpPr>
          <p:cNvPr id="16" name="TextBox 15">
            <a:extLst>
              <a:ext uri="{FF2B5EF4-FFF2-40B4-BE49-F238E27FC236}">
                <a16:creationId xmlns:a16="http://schemas.microsoft.com/office/drawing/2014/main" id="{5AFFAF58-D0A3-144C-BE58-240BA1040EBA}"/>
              </a:ext>
            </a:extLst>
          </p:cNvPr>
          <p:cNvSpPr txBox="1"/>
          <p:nvPr/>
        </p:nvSpPr>
        <p:spPr>
          <a:xfrm>
            <a:off x="7936143" y="4399845"/>
            <a:ext cx="648072" cy="253916"/>
          </a:xfrm>
          <a:prstGeom prst="rect">
            <a:avLst/>
          </a:prstGeom>
          <a:solidFill>
            <a:schemeClr val="bg1">
              <a:lumMod val="95000"/>
            </a:schemeClr>
          </a:solidFill>
          <a:ln w="19050">
            <a:solidFill>
              <a:schemeClr val="tx1"/>
            </a:solidFill>
          </a:ln>
        </p:spPr>
        <p:txBody>
          <a:bodyPr wrap="square" rtlCol="0">
            <a:spAutoFit/>
          </a:bodyPr>
          <a:lstStyle/>
          <a:p>
            <a:r>
              <a:rPr lang="en-US" sz="1050" b="1" dirty="0">
                <a:latin typeface="Calibri" panose="020F0502020204030204" pitchFamily="34" charset="0"/>
                <a:cs typeface="Calibri" panose="020F0502020204030204" pitchFamily="34" charset="0"/>
              </a:rPr>
              <a:t>Impact</a:t>
            </a:r>
          </a:p>
        </p:txBody>
      </p:sp>
      <p:sp>
        <p:nvSpPr>
          <p:cNvPr id="17" name="TextBox 16">
            <a:extLst>
              <a:ext uri="{FF2B5EF4-FFF2-40B4-BE49-F238E27FC236}">
                <a16:creationId xmlns:a16="http://schemas.microsoft.com/office/drawing/2014/main" id="{9483D686-DBD4-344F-8E73-ADC112C1095F}"/>
              </a:ext>
            </a:extLst>
          </p:cNvPr>
          <p:cNvSpPr txBox="1"/>
          <p:nvPr/>
        </p:nvSpPr>
        <p:spPr>
          <a:xfrm>
            <a:off x="5353972" y="2550082"/>
            <a:ext cx="977886" cy="415498"/>
          </a:xfrm>
          <a:prstGeom prst="rect">
            <a:avLst/>
          </a:prstGeom>
          <a:solidFill>
            <a:schemeClr val="bg1">
              <a:lumMod val="95000"/>
            </a:schemeClr>
          </a:solidFill>
          <a:ln w="19050">
            <a:solidFill>
              <a:schemeClr val="tx1"/>
            </a:solidFill>
          </a:ln>
        </p:spPr>
        <p:txBody>
          <a:bodyPr wrap="square" rtlCol="0">
            <a:spAutoFit/>
          </a:bodyPr>
          <a:lstStyle/>
          <a:p>
            <a:r>
              <a:rPr lang="en-US" sz="1050" b="1" dirty="0">
                <a:latin typeface="Calibri" panose="020F0502020204030204" pitchFamily="34" charset="0"/>
                <a:cs typeface="Calibri" panose="020F0502020204030204" pitchFamily="34" charset="0"/>
              </a:rPr>
              <a:t>Early-stage impact</a:t>
            </a:r>
          </a:p>
        </p:txBody>
      </p:sp>
      <p:sp>
        <p:nvSpPr>
          <p:cNvPr id="18" name="TextBox 17">
            <a:extLst>
              <a:ext uri="{FF2B5EF4-FFF2-40B4-BE49-F238E27FC236}">
                <a16:creationId xmlns:a16="http://schemas.microsoft.com/office/drawing/2014/main" id="{20A3BBE5-C874-7044-8F00-0E98CC992AAE}"/>
              </a:ext>
            </a:extLst>
          </p:cNvPr>
          <p:cNvSpPr txBox="1"/>
          <p:nvPr/>
        </p:nvSpPr>
        <p:spPr>
          <a:xfrm>
            <a:off x="5899090" y="3259315"/>
            <a:ext cx="730196" cy="253916"/>
          </a:xfrm>
          <a:prstGeom prst="rect">
            <a:avLst/>
          </a:prstGeom>
          <a:solidFill>
            <a:schemeClr val="bg1">
              <a:lumMod val="95000"/>
            </a:schemeClr>
          </a:solidFill>
          <a:ln w="19050">
            <a:solidFill>
              <a:schemeClr val="tx1"/>
            </a:solidFill>
          </a:ln>
        </p:spPr>
        <p:txBody>
          <a:bodyPr wrap="square" rtlCol="0">
            <a:spAutoFit/>
          </a:bodyPr>
          <a:lstStyle/>
          <a:p>
            <a:r>
              <a:rPr lang="en-US" sz="1050" b="1" dirty="0">
                <a:latin typeface="Calibri" panose="020F0502020204030204" pitchFamily="34" charset="0"/>
                <a:cs typeface="Calibri" panose="020F0502020204030204" pitchFamily="34" charset="0"/>
              </a:rPr>
              <a:t>Outcome</a:t>
            </a:r>
          </a:p>
        </p:txBody>
      </p:sp>
      <p:sp>
        <p:nvSpPr>
          <p:cNvPr id="19" name="TextBox 18">
            <a:extLst>
              <a:ext uri="{FF2B5EF4-FFF2-40B4-BE49-F238E27FC236}">
                <a16:creationId xmlns:a16="http://schemas.microsoft.com/office/drawing/2014/main" id="{696AACF1-963F-014D-91D4-7DA02FA87425}"/>
              </a:ext>
            </a:extLst>
          </p:cNvPr>
          <p:cNvSpPr txBox="1"/>
          <p:nvPr/>
        </p:nvSpPr>
        <p:spPr>
          <a:xfrm>
            <a:off x="6331858" y="4065071"/>
            <a:ext cx="730196" cy="253916"/>
          </a:xfrm>
          <a:prstGeom prst="rect">
            <a:avLst/>
          </a:prstGeom>
          <a:solidFill>
            <a:schemeClr val="bg1">
              <a:lumMod val="95000"/>
            </a:schemeClr>
          </a:solidFill>
          <a:ln w="19050">
            <a:solidFill>
              <a:schemeClr val="tx1"/>
            </a:solidFill>
          </a:ln>
        </p:spPr>
        <p:txBody>
          <a:bodyPr wrap="square" rtlCol="0">
            <a:spAutoFit/>
          </a:bodyPr>
          <a:lstStyle/>
          <a:p>
            <a:r>
              <a:rPr lang="en-US" sz="1050" b="1" dirty="0">
                <a:latin typeface="Calibri" panose="020F0502020204030204" pitchFamily="34" charset="0"/>
                <a:cs typeface="Calibri" panose="020F0502020204030204" pitchFamily="34" charset="0"/>
              </a:rPr>
              <a:t>Outcome</a:t>
            </a:r>
          </a:p>
        </p:txBody>
      </p:sp>
      <p:sp>
        <p:nvSpPr>
          <p:cNvPr id="20" name="TextBox 19">
            <a:extLst>
              <a:ext uri="{FF2B5EF4-FFF2-40B4-BE49-F238E27FC236}">
                <a16:creationId xmlns:a16="http://schemas.microsoft.com/office/drawing/2014/main" id="{9A261DBE-3A1A-F544-AB50-D67608AB598A}"/>
              </a:ext>
            </a:extLst>
          </p:cNvPr>
          <p:cNvSpPr txBox="1"/>
          <p:nvPr/>
        </p:nvSpPr>
        <p:spPr>
          <a:xfrm>
            <a:off x="6002044" y="4941168"/>
            <a:ext cx="730196" cy="253916"/>
          </a:xfrm>
          <a:prstGeom prst="rect">
            <a:avLst/>
          </a:prstGeom>
          <a:solidFill>
            <a:schemeClr val="bg1">
              <a:lumMod val="95000"/>
            </a:schemeClr>
          </a:solidFill>
          <a:ln w="19050">
            <a:solidFill>
              <a:schemeClr val="tx1"/>
            </a:solidFill>
          </a:ln>
        </p:spPr>
        <p:txBody>
          <a:bodyPr wrap="square" rtlCol="0">
            <a:spAutoFit/>
          </a:bodyPr>
          <a:lstStyle/>
          <a:p>
            <a:r>
              <a:rPr lang="en-US" sz="1050" b="1" dirty="0">
                <a:latin typeface="Calibri" panose="020F0502020204030204" pitchFamily="34" charset="0"/>
                <a:cs typeface="Calibri" panose="020F0502020204030204" pitchFamily="34" charset="0"/>
              </a:rPr>
              <a:t>Outcome</a:t>
            </a:r>
          </a:p>
        </p:txBody>
      </p:sp>
      <p:sp>
        <p:nvSpPr>
          <p:cNvPr id="21" name="TextBox 20">
            <a:extLst>
              <a:ext uri="{FF2B5EF4-FFF2-40B4-BE49-F238E27FC236}">
                <a16:creationId xmlns:a16="http://schemas.microsoft.com/office/drawing/2014/main" id="{50BF86E0-0427-2F4B-9A35-2BF8928F9553}"/>
              </a:ext>
            </a:extLst>
          </p:cNvPr>
          <p:cNvSpPr txBox="1"/>
          <p:nvPr/>
        </p:nvSpPr>
        <p:spPr>
          <a:xfrm>
            <a:off x="4094088" y="3720935"/>
            <a:ext cx="730196" cy="253916"/>
          </a:xfrm>
          <a:prstGeom prst="rect">
            <a:avLst/>
          </a:prstGeom>
          <a:solidFill>
            <a:schemeClr val="bg1">
              <a:lumMod val="95000"/>
            </a:schemeClr>
          </a:solidFill>
          <a:ln w="19050">
            <a:solidFill>
              <a:schemeClr val="tx1"/>
            </a:solidFill>
          </a:ln>
        </p:spPr>
        <p:txBody>
          <a:bodyPr wrap="square" rtlCol="0">
            <a:spAutoFit/>
          </a:bodyPr>
          <a:lstStyle/>
          <a:p>
            <a:r>
              <a:rPr lang="en-US" sz="1050" b="1" dirty="0">
                <a:latin typeface="Calibri" panose="020F0502020204030204" pitchFamily="34" charset="0"/>
                <a:cs typeface="Calibri" panose="020F0502020204030204" pitchFamily="34" charset="0"/>
              </a:rPr>
              <a:t>Output</a:t>
            </a:r>
          </a:p>
        </p:txBody>
      </p:sp>
      <p:sp>
        <p:nvSpPr>
          <p:cNvPr id="22" name="TextBox 21">
            <a:extLst>
              <a:ext uri="{FF2B5EF4-FFF2-40B4-BE49-F238E27FC236}">
                <a16:creationId xmlns:a16="http://schemas.microsoft.com/office/drawing/2014/main" id="{B3493762-E428-CB48-BC25-9A372F7DE527}"/>
              </a:ext>
            </a:extLst>
          </p:cNvPr>
          <p:cNvSpPr txBox="1"/>
          <p:nvPr/>
        </p:nvSpPr>
        <p:spPr>
          <a:xfrm>
            <a:off x="3728989" y="3205708"/>
            <a:ext cx="1275059" cy="253916"/>
          </a:xfrm>
          <a:prstGeom prst="rect">
            <a:avLst/>
          </a:prstGeom>
          <a:solidFill>
            <a:schemeClr val="bg1">
              <a:lumMod val="95000"/>
            </a:schemeClr>
          </a:solidFill>
          <a:ln w="19050">
            <a:solidFill>
              <a:schemeClr val="tx1"/>
            </a:solidFill>
          </a:ln>
        </p:spPr>
        <p:txBody>
          <a:bodyPr wrap="square" rtlCol="0">
            <a:spAutoFit/>
          </a:bodyPr>
          <a:lstStyle/>
          <a:p>
            <a:r>
              <a:rPr lang="en-US" sz="1050" b="1" dirty="0">
                <a:latin typeface="Calibri" panose="020F0502020204030204" pitchFamily="34" charset="0"/>
                <a:cs typeface="Calibri" panose="020F0502020204030204" pitchFamily="34" charset="0"/>
              </a:rPr>
              <a:t>Output of Activity</a:t>
            </a:r>
          </a:p>
        </p:txBody>
      </p:sp>
      <p:sp>
        <p:nvSpPr>
          <p:cNvPr id="23" name="TextBox 22">
            <a:extLst>
              <a:ext uri="{FF2B5EF4-FFF2-40B4-BE49-F238E27FC236}">
                <a16:creationId xmlns:a16="http://schemas.microsoft.com/office/drawing/2014/main" id="{DB13E034-6A39-BB4A-8A07-2893D1806565}"/>
              </a:ext>
            </a:extLst>
          </p:cNvPr>
          <p:cNvSpPr txBox="1"/>
          <p:nvPr/>
        </p:nvSpPr>
        <p:spPr>
          <a:xfrm>
            <a:off x="3851915" y="4334891"/>
            <a:ext cx="730196" cy="253916"/>
          </a:xfrm>
          <a:prstGeom prst="rect">
            <a:avLst/>
          </a:prstGeom>
          <a:solidFill>
            <a:schemeClr val="bg1">
              <a:lumMod val="95000"/>
            </a:schemeClr>
          </a:solidFill>
          <a:ln w="19050">
            <a:solidFill>
              <a:schemeClr val="tx1"/>
            </a:solidFill>
          </a:ln>
        </p:spPr>
        <p:txBody>
          <a:bodyPr wrap="square" rtlCol="0">
            <a:spAutoFit/>
          </a:bodyPr>
          <a:lstStyle/>
          <a:p>
            <a:r>
              <a:rPr lang="en-US" sz="1050" b="1" dirty="0">
                <a:latin typeface="Calibri" panose="020F0502020204030204" pitchFamily="34" charset="0"/>
                <a:cs typeface="Calibri" panose="020F0502020204030204" pitchFamily="34" charset="0"/>
              </a:rPr>
              <a:t>Output</a:t>
            </a:r>
          </a:p>
        </p:txBody>
      </p:sp>
      <p:sp>
        <p:nvSpPr>
          <p:cNvPr id="24" name="TextBox 23">
            <a:extLst>
              <a:ext uri="{FF2B5EF4-FFF2-40B4-BE49-F238E27FC236}">
                <a16:creationId xmlns:a16="http://schemas.microsoft.com/office/drawing/2014/main" id="{7AC8B41C-BAFB-324C-94EB-BBD70174838F}"/>
              </a:ext>
            </a:extLst>
          </p:cNvPr>
          <p:cNvSpPr txBox="1"/>
          <p:nvPr/>
        </p:nvSpPr>
        <p:spPr>
          <a:xfrm>
            <a:off x="1896804" y="3223981"/>
            <a:ext cx="730196" cy="253916"/>
          </a:xfrm>
          <a:prstGeom prst="rect">
            <a:avLst/>
          </a:prstGeom>
          <a:solidFill>
            <a:schemeClr val="bg1">
              <a:lumMod val="95000"/>
            </a:schemeClr>
          </a:solidFill>
          <a:ln w="19050">
            <a:solidFill>
              <a:schemeClr val="tx1"/>
            </a:solidFill>
          </a:ln>
        </p:spPr>
        <p:txBody>
          <a:bodyPr wrap="square" rtlCol="0">
            <a:spAutoFit/>
          </a:bodyPr>
          <a:lstStyle/>
          <a:p>
            <a:r>
              <a:rPr lang="en-US" sz="1050" b="1" dirty="0">
                <a:latin typeface="Calibri" panose="020F0502020204030204" pitchFamily="34" charset="0"/>
                <a:cs typeface="Calibri" panose="020F0502020204030204" pitchFamily="34" charset="0"/>
              </a:rPr>
              <a:t>Activity</a:t>
            </a:r>
          </a:p>
        </p:txBody>
      </p:sp>
      <p:sp>
        <p:nvSpPr>
          <p:cNvPr id="25" name="TextBox 24">
            <a:extLst>
              <a:ext uri="{FF2B5EF4-FFF2-40B4-BE49-F238E27FC236}">
                <a16:creationId xmlns:a16="http://schemas.microsoft.com/office/drawing/2014/main" id="{C57693CD-719B-FC46-84D1-533573843080}"/>
              </a:ext>
            </a:extLst>
          </p:cNvPr>
          <p:cNvSpPr txBox="1"/>
          <p:nvPr/>
        </p:nvSpPr>
        <p:spPr>
          <a:xfrm>
            <a:off x="1920796" y="3779601"/>
            <a:ext cx="730196" cy="253916"/>
          </a:xfrm>
          <a:prstGeom prst="rect">
            <a:avLst/>
          </a:prstGeom>
          <a:solidFill>
            <a:schemeClr val="bg1">
              <a:lumMod val="95000"/>
            </a:schemeClr>
          </a:solidFill>
          <a:ln w="19050">
            <a:solidFill>
              <a:schemeClr val="tx1"/>
            </a:solidFill>
          </a:ln>
        </p:spPr>
        <p:txBody>
          <a:bodyPr wrap="square" rtlCol="0">
            <a:spAutoFit/>
          </a:bodyPr>
          <a:lstStyle/>
          <a:p>
            <a:r>
              <a:rPr lang="en-US" sz="1050" b="1" dirty="0">
                <a:latin typeface="Calibri" panose="020F0502020204030204" pitchFamily="34" charset="0"/>
                <a:cs typeface="Calibri" panose="020F0502020204030204" pitchFamily="34" charset="0"/>
              </a:rPr>
              <a:t>Activity</a:t>
            </a:r>
          </a:p>
        </p:txBody>
      </p:sp>
      <p:sp>
        <p:nvSpPr>
          <p:cNvPr id="26" name="TextBox 25">
            <a:extLst>
              <a:ext uri="{FF2B5EF4-FFF2-40B4-BE49-F238E27FC236}">
                <a16:creationId xmlns:a16="http://schemas.microsoft.com/office/drawing/2014/main" id="{D3DA32E4-AEDA-5F42-AE6D-E16392C5D383}"/>
              </a:ext>
            </a:extLst>
          </p:cNvPr>
          <p:cNvSpPr txBox="1"/>
          <p:nvPr/>
        </p:nvSpPr>
        <p:spPr>
          <a:xfrm>
            <a:off x="1944788" y="4360184"/>
            <a:ext cx="730196" cy="253916"/>
          </a:xfrm>
          <a:prstGeom prst="rect">
            <a:avLst/>
          </a:prstGeom>
          <a:solidFill>
            <a:schemeClr val="bg1">
              <a:lumMod val="95000"/>
            </a:schemeClr>
          </a:solidFill>
          <a:ln w="19050">
            <a:solidFill>
              <a:schemeClr val="tx1"/>
            </a:solidFill>
          </a:ln>
        </p:spPr>
        <p:txBody>
          <a:bodyPr wrap="square" rtlCol="0">
            <a:spAutoFit/>
          </a:bodyPr>
          <a:lstStyle/>
          <a:p>
            <a:r>
              <a:rPr lang="en-US" sz="1050" b="1" dirty="0">
                <a:latin typeface="Calibri" panose="020F0502020204030204" pitchFamily="34" charset="0"/>
                <a:cs typeface="Calibri" panose="020F0502020204030204" pitchFamily="34" charset="0"/>
              </a:rPr>
              <a:t>Activity</a:t>
            </a:r>
          </a:p>
        </p:txBody>
      </p:sp>
      <p:cxnSp>
        <p:nvCxnSpPr>
          <p:cNvPr id="28" name="Straight Arrow Connector 27">
            <a:extLst>
              <a:ext uri="{FF2B5EF4-FFF2-40B4-BE49-F238E27FC236}">
                <a16:creationId xmlns:a16="http://schemas.microsoft.com/office/drawing/2014/main" id="{0DCF6D77-F232-CC41-B79C-E075815E55CA}"/>
              </a:ext>
            </a:extLst>
          </p:cNvPr>
          <p:cNvCxnSpPr>
            <a:cxnSpLocks/>
            <a:endCxn id="22" idx="1"/>
          </p:cNvCxnSpPr>
          <p:nvPr/>
        </p:nvCxnSpPr>
        <p:spPr>
          <a:xfrm flipV="1">
            <a:off x="2650992" y="3332666"/>
            <a:ext cx="1077997" cy="64566"/>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0" name="Straight Arrow Connector 29">
            <a:extLst>
              <a:ext uri="{FF2B5EF4-FFF2-40B4-BE49-F238E27FC236}">
                <a16:creationId xmlns:a16="http://schemas.microsoft.com/office/drawing/2014/main" id="{2294A337-0D76-0D4A-A94F-80F201A51CA4}"/>
              </a:ext>
            </a:extLst>
          </p:cNvPr>
          <p:cNvCxnSpPr>
            <a:cxnSpLocks/>
          </p:cNvCxnSpPr>
          <p:nvPr/>
        </p:nvCxnSpPr>
        <p:spPr>
          <a:xfrm>
            <a:off x="2674984" y="3412052"/>
            <a:ext cx="1386907" cy="439727"/>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3" name="Straight Arrow Connector 32">
            <a:extLst>
              <a:ext uri="{FF2B5EF4-FFF2-40B4-BE49-F238E27FC236}">
                <a16:creationId xmlns:a16="http://schemas.microsoft.com/office/drawing/2014/main" id="{2FF0759D-356B-3945-B7DA-1DA4159CD94C}"/>
              </a:ext>
            </a:extLst>
          </p:cNvPr>
          <p:cNvCxnSpPr>
            <a:cxnSpLocks/>
          </p:cNvCxnSpPr>
          <p:nvPr/>
        </p:nvCxnSpPr>
        <p:spPr>
          <a:xfrm>
            <a:off x="2666292" y="3917958"/>
            <a:ext cx="1161631" cy="543891"/>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5" name="Straight Arrow Connector 34">
            <a:extLst>
              <a:ext uri="{FF2B5EF4-FFF2-40B4-BE49-F238E27FC236}">
                <a16:creationId xmlns:a16="http://schemas.microsoft.com/office/drawing/2014/main" id="{95BC2566-39AC-D946-AFA2-26648421E7BA}"/>
              </a:ext>
            </a:extLst>
          </p:cNvPr>
          <p:cNvCxnSpPr>
            <a:cxnSpLocks/>
          </p:cNvCxnSpPr>
          <p:nvPr/>
        </p:nvCxnSpPr>
        <p:spPr>
          <a:xfrm flipV="1">
            <a:off x="2667432" y="3901850"/>
            <a:ext cx="1394069" cy="14321"/>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37" name="Straight Arrow Connector 36">
            <a:extLst>
              <a:ext uri="{FF2B5EF4-FFF2-40B4-BE49-F238E27FC236}">
                <a16:creationId xmlns:a16="http://schemas.microsoft.com/office/drawing/2014/main" id="{029CD909-25D8-654F-A35A-3DA831DF324C}"/>
              </a:ext>
            </a:extLst>
          </p:cNvPr>
          <p:cNvCxnSpPr>
            <a:cxnSpLocks/>
          </p:cNvCxnSpPr>
          <p:nvPr/>
        </p:nvCxnSpPr>
        <p:spPr>
          <a:xfrm flipV="1">
            <a:off x="2674984" y="3463932"/>
            <a:ext cx="1097141" cy="442628"/>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0" name="Straight Arrow Connector 39">
            <a:extLst>
              <a:ext uri="{FF2B5EF4-FFF2-40B4-BE49-F238E27FC236}">
                <a16:creationId xmlns:a16="http://schemas.microsoft.com/office/drawing/2014/main" id="{69F1282A-F2BC-B443-8A9E-F2B838EE9A9E}"/>
              </a:ext>
            </a:extLst>
          </p:cNvPr>
          <p:cNvCxnSpPr>
            <a:cxnSpLocks/>
          </p:cNvCxnSpPr>
          <p:nvPr/>
        </p:nvCxnSpPr>
        <p:spPr>
          <a:xfrm flipV="1">
            <a:off x="2690652" y="4483757"/>
            <a:ext cx="1152571" cy="17394"/>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2" name="Straight Arrow Connector 41">
            <a:extLst>
              <a:ext uri="{FF2B5EF4-FFF2-40B4-BE49-F238E27FC236}">
                <a16:creationId xmlns:a16="http://schemas.microsoft.com/office/drawing/2014/main" id="{2D72443E-936A-644C-9B3A-BAE37C0697C9}"/>
              </a:ext>
            </a:extLst>
          </p:cNvPr>
          <p:cNvCxnSpPr>
            <a:cxnSpLocks/>
            <a:endCxn id="20" idx="1"/>
          </p:cNvCxnSpPr>
          <p:nvPr/>
        </p:nvCxnSpPr>
        <p:spPr>
          <a:xfrm>
            <a:off x="2670963" y="4511920"/>
            <a:ext cx="3331081" cy="556206"/>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4" name="Straight Arrow Connector 43">
            <a:extLst>
              <a:ext uri="{FF2B5EF4-FFF2-40B4-BE49-F238E27FC236}">
                <a16:creationId xmlns:a16="http://schemas.microsoft.com/office/drawing/2014/main" id="{B1B4EA87-07F1-5042-998A-7C880A0E301F}"/>
              </a:ext>
            </a:extLst>
          </p:cNvPr>
          <p:cNvCxnSpPr>
            <a:cxnSpLocks/>
            <a:endCxn id="19" idx="2"/>
          </p:cNvCxnSpPr>
          <p:nvPr/>
        </p:nvCxnSpPr>
        <p:spPr>
          <a:xfrm flipV="1">
            <a:off x="6446329" y="4318987"/>
            <a:ext cx="250627" cy="622182"/>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6" name="Straight Arrow Connector 45">
            <a:extLst>
              <a:ext uri="{FF2B5EF4-FFF2-40B4-BE49-F238E27FC236}">
                <a16:creationId xmlns:a16="http://schemas.microsoft.com/office/drawing/2014/main" id="{A05465BE-03A4-F141-8DD0-E5632E504586}"/>
              </a:ext>
            </a:extLst>
          </p:cNvPr>
          <p:cNvCxnSpPr>
            <a:cxnSpLocks/>
          </p:cNvCxnSpPr>
          <p:nvPr/>
        </p:nvCxnSpPr>
        <p:spPr>
          <a:xfrm>
            <a:off x="7073007" y="4205615"/>
            <a:ext cx="848294" cy="286839"/>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48" name="Straight Arrow Connector 47">
            <a:extLst>
              <a:ext uri="{FF2B5EF4-FFF2-40B4-BE49-F238E27FC236}">
                <a16:creationId xmlns:a16="http://schemas.microsoft.com/office/drawing/2014/main" id="{927CCBE5-64BC-D04E-AF0D-2FF9A2A53E2C}"/>
              </a:ext>
            </a:extLst>
          </p:cNvPr>
          <p:cNvCxnSpPr>
            <a:cxnSpLocks/>
          </p:cNvCxnSpPr>
          <p:nvPr/>
        </p:nvCxnSpPr>
        <p:spPr>
          <a:xfrm flipV="1">
            <a:off x="4850551" y="3436084"/>
            <a:ext cx="1048539" cy="430668"/>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0" name="Straight Arrow Connector 49">
            <a:extLst>
              <a:ext uri="{FF2B5EF4-FFF2-40B4-BE49-F238E27FC236}">
                <a16:creationId xmlns:a16="http://schemas.microsoft.com/office/drawing/2014/main" id="{5CC3806E-34B7-1C4B-84FF-88DFE5B8F08C}"/>
              </a:ext>
            </a:extLst>
          </p:cNvPr>
          <p:cNvCxnSpPr>
            <a:cxnSpLocks/>
          </p:cNvCxnSpPr>
          <p:nvPr/>
        </p:nvCxnSpPr>
        <p:spPr>
          <a:xfrm flipV="1">
            <a:off x="4757078" y="2867984"/>
            <a:ext cx="596894" cy="333417"/>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2" name="Straight Arrow Connector 51">
            <a:extLst>
              <a:ext uri="{FF2B5EF4-FFF2-40B4-BE49-F238E27FC236}">
                <a16:creationId xmlns:a16="http://schemas.microsoft.com/office/drawing/2014/main" id="{4846F40C-A20D-6B44-BCF8-CA8C06B34CE5}"/>
              </a:ext>
            </a:extLst>
          </p:cNvPr>
          <p:cNvCxnSpPr>
            <a:cxnSpLocks/>
            <a:stCxn id="22" idx="3"/>
            <a:endCxn id="18" idx="1"/>
          </p:cNvCxnSpPr>
          <p:nvPr/>
        </p:nvCxnSpPr>
        <p:spPr>
          <a:xfrm>
            <a:off x="5004048" y="3332666"/>
            <a:ext cx="895042" cy="53607"/>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7" name="Straight Arrow Connector 56">
            <a:extLst>
              <a:ext uri="{FF2B5EF4-FFF2-40B4-BE49-F238E27FC236}">
                <a16:creationId xmlns:a16="http://schemas.microsoft.com/office/drawing/2014/main" id="{256865FF-0A24-4D47-902A-D0BAAB59FABE}"/>
              </a:ext>
            </a:extLst>
          </p:cNvPr>
          <p:cNvCxnSpPr>
            <a:cxnSpLocks/>
          </p:cNvCxnSpPr>
          <p:nvPr/>
        </p:nvCxnSpPr>
        <p:spPr>
          <a:xfrm>
            <a:off x="6642012" y="3415697"/>
            <a:ext cx="1424449" cy="341172"/>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59" name="Straight Arrow Connector 58">
            <a:extLst>
              <a:ext uri="{FF2B5EF4-FFF2-40B4-BE49-F238E27FC236}">
                <a16:creationId xmlns:a16="http://schemas.microsoft.com/office/drawing/2014/main" id="{E29A9940-BE30-B54B-8E23-335758626E09}"/>
              </a:ext>
            </a:extLst>
          </p:cNvPr>
          <p:cNvCxnSpPr>
            <a:cxnSpLocks/>
            <a:endCxn id="14" idx="1"/>
          </p:cNvCxnSpPr>
          <p:nvPr/>
        </p:nvCxnSpPr>
        <p:spPr>
          <a:xfrm>
            <a:off x="6331858" y="2719359"/>
            <a:ext cx="1225056" cy="180889"/>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61" name="Straight Arrow Connector 60">
            <a:extLst>
              <a:ext uri="{FF2B5EF4-FFF2-40B4-BE49-F238E27FC236}">
                <a16:creationId xmlns:a16="http://schemas.microsoft.com/office/drawing/2014/main" id="{A44911AC-BBF7-5241-9D8F-F75EAD91B0C1}"/>
              </a:ext>
            </a:extLst>
          </p:cNvPr>
          <p:cNvCxnSpPr>
            <a:cxnSpLocks/>
          </p:cNvCxnSpPr>
          <p:nvPr/>
        </p:nvCxnSpPr>
        <p:spPr>
          <a:xfrm flipV="1">
            <a:off x="6331858" y="2349447"/>
            <a:ext cx="365098" cy="240424"/>
          </a:xfrm>
          <a:prstGeom prst="straightConnector1">
            <a:avLst/>
          </a:prstGeom>
          <a:ln w="19050">
            <a:solidFill>
              <a:schemeClr val="tx1"/>
            </a:solidFill>
            <a:tailEnd type="triangle"/>
          </a:ln>
        </p:spPr>
        <p:style>
          <a:lnRef idx="1">
            <a:schemeClr val="accent1"/>
          </a:lnRef>
          <a:fillRef idx="0">
            <a:schemeClr val="accent1"/>
          </a:fillRef>
          <a:effectRef idx="0">
            <a:schemeClr val="accent1"/>
          </a:effectRef>
          <a:fontRef idx="minor">
            <a:schemeClr val="tx1"/>
          </a:fontRef>
        </p:style>
      </p:cxnSp>
      <p:sp>
        <p:nvSpPr>
          <p:cNvPr id="65" name="TextBox 64">
            <a:extLst>
              <a:ext uri="{FF2B5EF4-FFF2-40B4-BE49-F238E27FC236}">
                <a16:creationId xmlns:a16="http://schemas.microsoft.com/office/drawing/2014/main" id="{ED41771B-E09B-8145-AB3F-966A82B06C33}"/>
              </a:ext>
            </a:extLst>
          </p:cNvPr>
          <p:cNvSpPr txBox="1"/>
          <p:nvPr/>
        </p:nvSpPr>
        <p:spPr>
          <a:xfrm>
            <a:off x="179512" y="116632"/>
            <a:ext cx="8856984" cy="1107996"/>
          </a:xfrm>
          <a:prstGeom prst="rect">
            <a:avLst/>
          </a:prstGeom>
          <a:solidFill>
            <a:schemeClr val="bg1"/>
          </a:solidFill>
          <a:ln>
            <a:solidFill>
              <a:srgbClr val="404040"/>
            </a:solidFill>
          </a:ln>
        </p:spPr>
        <p:txBody>
          <a:bodyPr wrap="square" rtlCol="0">
            <a:spAutoFit/>
          </a:bodyPr>
          <a:lstStyle/>
          <a:p>
            <a:r>
              <a:rPr lang="en-US" sz="1800" dirty="0">
                <a:latin typeface="Gill Sans MT" panose="020B0502020104020203" pitchFamily="34" charset="77"/>
              </a:rPr>
              <a:t>Here’s another way to think about it:</a:t>
            </a:r>
          </a:p>
          <a:p>
            <a:pPr marL="742950" lvl="1" indent="-285750">
              <a:buFont typeface="Arial" panose="020B0604020202020204" pitchFamily="34" charset="0"/>
              <a:buChar char="•"/>
            </a:pPr>
            <a:r>
              <a:rPr lang="en-US" sz="1600" b="1" dirty="0">
                <a:latin typeface="Gill Sans MT" panose="020B0502020104020203" pitchFamily="34" charset="77"/>
              </a:rPr>
              <a:t>Activities</a:t>
            </a:r>
            <a:r>
              <a:rPr lang="en-US" sz="1600" dirty="0">
                <a:latin typeface="Gill Sans MT" panose="020B0502020104020203" pitchFamily="34" charset="77"/>
              </a:rPr>
              <a:t> and </a:t>
            </a:r>
            <a:r>
              <a:rPr lang="en-US" sz="1600" b="1" dirty="0">
                <a:latin typeface="Gill Sans MT" panose="020B0502020104020203" pitchFamily="34" charset="77"/>
              </a:rPr>
              <a:t>Outputs of Activities</a:t>
            </a:r>
            <a:r>
              <a:rPr lang="en-US" sz="1600" dirty="0">
                <a:latin typeface="Gill Sans MT" panose="020B0502020104020203" pitchFamily="34" charset="77"/>
              </a:rPr>
              <a:t> are within your control to design, deliver, and measure.</a:t>
            </a:r>
          </a:p>
          <a:p>
            <a:pPr marL="742950" lvl="1" indent="-285750">
              <a:buFont typeface="Arial" panose="020B0604020202020204" pitchFamily="34" charset="0"/>
              <a:buChar char="•"/>
            </a:pPr>
            <a:r>
              <a:rPr lang="en-US" sz="1600" dirty="0">
                <a:latin typeface="Gill Sans MT" panose="020B0502020104020203" pitchFamily="34" charset="77"/>
              </a:rPr>
              <a:t>You can influence </a:t>
            </a:r>
            <a:r>
              <a:rPr lang="en-US" sz="1600" b="1" dirty="0">
                <a:latin typeface="Gill Sans MT" panose="020B0502020104020203" pitchFamily="34" charset="77"/>
              </a:rPr>
              <a:t>Early-stage Impacts</a:t>
            </a:r>
            <a:r>
              <a:rPr lang="en-US" sz="1600" dirty="0">
                <a:latin typeface="Gill Sans MT" panose="020B0502020104020203" pitchFamily="34" charset="77"/>
              </a:rPr>
              <a:t>, but they are not entirely within your control.</a:t>
            </a:r>
          </a:p>
          <a:p>
            <a:pPr marL="742950" lvl="1" indent="-285750">
              <a:buFont typeface="Arial" panose="020B0604020202020204" pitchFamily="34" charset="0"/>
              <a:buChar char="•"/>
            </a:pPr>
            <a:r>
              <a:rPr lang="en-US" sz="1600" b="1" dirty="0">
                <a:latin typeface="Gill Sans MT" panose="020B0502020104020203" pitchFamily="34" charset="77"/>
              </a:rPr>
              <a:t>Long-term Impacts</a:t>
            </a:r>
            <a:r>
              <a:rPr lang="en-US" sz="1600" dirty="0">
                <a:latin typeface="Gill Sans MT" panose="020B0502020104020203" pitchFamily="34" charset="77"/>
              </a:rPr>
              <a:t> are what you hope your efforts will ultimately achieve.</a:t>
            </a:r>
          </a:p>
        </p:txBody>
      </p:sp>
      <p:sp>
        <p:nvSpPr>
          <p:cNvPr id="43" name="TextBox 42">
            <a:extLst>
              <a:ext uri="{FF2B5EF4-FFF2-40B4-BE49-F238E27FC236}">
                <a16:creationId xmlns:a16="http://schemas.microsoft.com/office/drawing/2014/main" id="{6E564FD3-5110-4346-84F8-216FEECB32A3}"/>
              </a:ext>
            </a:extLst>
          </p:cNvPr>
          <p:cNvSpPr txBox="1"/>
          <p:nvPr/>
        </p:nvSpPr>
        <p:spPr>
          <a:xfrm>
            <a:off x="4066249" y="3728616"/>
            <a:ext cx="1275059" cy="253916"/>
          </a:xfrm>
          <a:prstGeom prst="rect">
            <a:avLst/>
          </a:prstGeom>
          <a:solidFill>
            <a:schemeClr val="bg1">
              <a:lumMod val="95000"/>
            </a:schemeClr>
          </a:solidFill>
          <a:ln w="19050">
            <a:solidFill>
              <a:schemeClr val="tx1"/>
            </a:solidFill>
          </a:ln>
        </p:spPr>
        <p:txBody>
          <a:bodyPr wrap="square" rtlCol="0">
            <a:spAutoFit/>
          </a:bodyPr>
          <a:lstStyle/>
          <a:p>
            <a:r>
              <a:rPr lang="en-US" sz="1050" b="1" dirty="0">
                <a:latin typeface="Calibri" panose="020F0502020204030204" pitchFamily="34" charset="0"/>
                <a:cs typeface="Calibri" panose="020F0502020204030204" pitchFamily="34" charset="0"/>
              </a:rPr>
              <a:t>Output of Activity</a:t>
            </a:r>
          </a:p>
        </p:txBody>
      </p:sp>
      <p:sp>
        <p:nvSpPr>
          <p:cNvPr id="45" name="TextBox 44">
            <a:extLst>
              <a:ext uri="{FF2B5EF4-FFF2-40B4-BE49-F238E27FC236}">
                <a16:creationId xmlns:a16="http://schemas.microsoft.com/office/drawing/2014/main" id="{0C4165BC-A1FE-0346-93BF-AA9D82865CC7}"/>
              </a:ext>
            </a:extLst>
          </p:cNvPr>
          <p:cNvSpPr txBox="1"/>
          <p:nvPr/>
        </p:nvSpPr>
        <p:spPr>
          <a:xfrm>
            <a:off x="3838876" y="4330280"/>
            <a:ext cx="1275059" cy="253916"/>
          </a:xfrm>
          <a:prstGeom prst="rect">
            <a:avLst/>
          </a:prstGeom>
          <a:solidFill>
            <a:schemeClr val="bg1">
              <a:lumMod val="95000"/>
            </a:schemeClr>
          </a:solidFill>
          <a:ln w="19050">
            <a:solidFill>
              <a:schemeClr val="tx1"/>
            </a:solidFill>
          </a:ln>
        </p:spPr>
        <p:txBody>
          <a:bodyPr wrap="square" rtlCol="0">
            <a:spAutoFit/>
          </a:bodyPr>
          <a:lstStyle/>
          <a:p>
            <a:r>
              <a:rPr lang="en-US" sz="1050" b="1" dirty="0">
                <a:latin typeface="Calibri" panose="020F0502020204030204" pitchFamily="34" charset="0"/>
                <a:cs typeface="Calibri" panose="020F0502020204030204" pitchFamily="34" charset="0"/>
              </a:rPr>
              <a:t>Output of Activity</a:t>
            </a:r>
          </a:p>
        </p:txBody>
      </p:sp>
      <p:sp>
        <p:nvSpPr>
          <p:cNvPr id="47" name="TextBox 46">
            <a:extLst>
              <a:ext uri="{FF2B5EF4-FFF2-40B4-BE49-F238E27FC236}">
                <a16:creationId xmlns:a16="http://schemas.microsoft.com/office/drawing/2014/main" id="{EA5334CE-7906-034A-BDB2-4C08707CCF01}"/>
              </a:ext>
            </a:extLst>
          </p:cNvPr>
          <p:cNvSpPr txBox="1"/>
          <p:nvPr/>
        </p:nvSpPr>
        <p:spPr>
          <a:xfrm>
            <a:off x="5886635" y="3235039"/>
            <a:ext cx="977886" cy="415498"/>
          </a:xfrm>
          <a:prstGeom prst="rect">
            <a:avLst/>
          </a:prstGeom>
          <a:solidFill>
            <a:schemeClr val="bg1">
              <a:lumMod val="95000"/>
            </a:schemeClr>
          </a:solidFill>
          <a:ln w="19050">
            <a:solidFill>
              <a:schemeClr val="tx1"/>
            </a:solidFill>
          </a:ln>
        </p:spPr>
        <p:txBody>
          <a:bodyPr wrap="square" rtlCol="0">
            <a:spAutoFit/>
          </a:bodyPr>
          <a:lstStyle/>
          <a:p>
            <a:r>
              <a:rPr lang="en-US" sz="1050" b="1" dirty="0">
                <a:latin typeface="Calibri" panose="020F0502020204030204" pitchFamily="34" charset="0"/>
                <a:cs typeface="Calibri" panose="020F0502020204030204" pitchFamily="34" charset="0"/>
              </a:rPr>
              <a:t>Early-stage impact</a:t>
            </a:r>
          </a:p>
        </p:txBody>
      </p:sp>
      <p:sp>
        <p:nvSpPr>
          <p:cNvPr id="49" name="TextBox 48">
            <a:extLst>
              <a:ext uri="{FF2B5EF4-FFF2-40B4-BE49-F238E27FC236}">
                <a16:creationId xmlns:a16="http://schemas.microsoft.com/office/drawing/2014/main" id="{B0C17F0B-6AB2-A644-9E30-C400677E227A}"/>
              </a:ext>
            </a:extLst>
          </p:cNvPr>
          <p:cNvSpPr txBox="1"/>
          <p:nvPr/>
        </p:nvSpPr>
        <p:spPr>
          <a:xfrm>
            <a:off x="6174287" y="3896614"/>
            <a:ext cx="977886" cy="415498"/>
          </a:xfrm>
          <a:prstGeom prst="rect">
            <a:avLst/>
          </a:prstGeom>
          <a:solidFill>
            <a:schemeClr val="bg1">
              <a:lumMod val="95000"/>
            </a:schemeClr>
          </a:solidFill>
          <a:ln w="19050">
            <a:solidFill>
              <a:schemeClr val="tx1"/>
            </a:solidFill>
          </a:ln>
        </p:spPr>
        <p:txBody>
          <a:bodyPr wrap="square" rtlCol="0">
            <a:spAutoFit/>
          </a:bodyPr>
          <a:lstStyle/>
          <a:p>
            <a:r>
              <a:rPr lang="en-US" sz="1050" b="1" dirty="0">
                <a:latin typeface="Calibri" panose="020F0502020204030204" pitchFamily="34" charset="0"/>
                <a:cs typeface="Calibri" panose="020F0502020204030204" pitchFamily="34" charset="0"/>
              </a:rPr>
              <a:t>Early-stage impact</a:t>
            </a:r>
          </a:p>
        </p:txBody>
      </p:sp>
      <p:sp>
        <p:nvSpPr>
          <p:cNvPr id="51" name="TextBox 50">
            <a:extLst>
              <a:ext uri="{FF2B5EF4-FFF2-40B4-BE49-F238E27FC236}">
                <a16:creationId xmlns:a16="http://schemas.microsoft.com/office/drawing/2014/main" id="{DBBD14FD-796D-1B4E-8B8E-6414BC866D62}"/>
              </a:ext>
            </a:extLst>
          </p:cNvPr>
          <p:cNvSpPr txBox="1"/>
          <p:nvPr/>
        </p:nvSpPr>
        <p:spPr>
          <a:xfrm>
            <a:off x="6002044" y="4924097"/>
            <a:ext cx="977886" cy="415498"/>
          </a:xfrm>
          <a:prstGeom prst="rect">
            <a:avLst/>
          </a:prstGeom>
          <a:solidFill>
            <a:schemeClr val="bg1">
              <a:lumMod val="95000"/>
            </a:schemeClr>
          </a:solidFill>
          <a:ln w="19050">
            <a:solidFill>
              <a:schemeClr val="tx1"/>
            </a:solidFill>
          </a:ln>
        </p:spPr>
        <p:txBody>
          <a:bodyPr wrap="square" rtlCol="0">
            <a:spAutoFit/>
          </a:bodyPr>
          <a:lstStyle/>
          <a:p>
            <a:r>
              <a:rPr lang="en-US" sz="1050" b="1" dirty="0">
                <a:latin typeface="Calibri" panose="020F0502020204030204" pitchFamily="34" charset="0"/>
                <a:cs typeface="Calibri" panose="020F0502020204030204" pitchFamily="34" charset="0"/>
              </a:rPr>
              <a:t>Early-stage impact</a:t>
            </a:r>
          </a:p>
        </p:txBody>
      </p:sp>
      <p:sp>
        <p:nvSpPr>
          <p:cNvPr id="53" name="TextBox 52">
            <a:extLst>
              <a:ext uri="{FF2B5EF4-FFF2-40B4-BE49-F238E27FC236}">
                <a16:creationId xmlns:a16="http://schemas.microsoft.com/office/drawing/2014/main" id="{4A469F53-60B1-1A4A-9782-6D6E40B87C2F}"/>
              </a:ext>
            </a:extLst>
          </p:cNvPr>
          <p:cNvSpPr txBox="1"/>
          <p:nvPr/>
        </p:nvSpPr>
        <p:spPr>
          <a:xfrm>
            <a:off x="6718034" y="2010613"/>
            <a:ext cx="838880" cy="415498"/>
          </a:xfrm>
          <a:prstGeom prst="rect">
            <a:avLst/>
          </a:prstGeom>
          <a:solidFill>
            <a:schemeClr val="bg1">
              <a:lumMod val="95000"/>
            </a:schemeClr>
          </a:solidFill>
          <a:ln w="19050">
            <a:solidFill>
              <a:schemeClr val="tx1"/>
            </a:solidFill>
          </a:ln>
        </p:spPr>
        <p:txBody>
          <a:bodyPr wrap="square" rtlCol="0">
            <a:spAutoFit/>
          </a:bodyPr>
          <a:lstStyle/>
          <a:p>
            <a:r>
              <a:rPr lang="en-US" sz="1050" b="1" dirty="0">
                <a:latin typeface="Calibri" panose="020F0502020204030204" pitchFamily="34" charset="0"/>
                <a:cs typeface="Calibri" panose="020F0502020204030204" pitchFamily="34" charset="0"/>
              </a:rPr>
              <a:t>Long-term impact</a:t>
            </a:r>
          </a:p>
        </p:txBody>
      </p:sp>
      <p:sp>
        <p:nvSpPr>
          <p:cNvPr id="54" name="TextBox 53">
            <a:extLst>
              <a:ext uri="{FF2B5EF4-FFF2-40B4-BE49-F238E27FC236}">
                <a16:creationId xmlns:a16="http://schemas.microsoft.com/office/drawing/2014/main" id="{E54FACD7-66F7-CA42-97B2-9B023A5DF819}"/>
              </a:ext>
            </a:extLst>
          </p:cNvPr>
          <p:cNvSpPr txBox="1"/>
          <p:nvPr/>
        </p:nvSpPr>
        <p:spPr>
          <a:xfrm>
            <a:off x="7556914" y="2763227"/>
            <a:ext cx="977886" cy="415498"/>
          </a:xfrm>
          <a:prstGeom prst="rect">
            <a:avLst/>
          </a:prstGeom>
          <a:solidFill>
            <a:schemeClr val="bg1">
              <a:lumMod val="95000"/>
            </a:schemeClr>
          </a:solidFill>
          <a:ln w="19050">
            <a:solidFill>
              <a:schemeClr val="tx1"/>
            </a:solidFill>
          </a:ln>
        </p:spPr>
        <p:txBody>
          <a:bodyPr wrap="square" rtlCol="0">
            <a:spAutoFit/>
          </a:bodyPr>
          <a:lstStyle/>
          <a:p>
            <a:r>
              <a:rPr lang="en-US" sz="1050" b="1" dirty="0">
                <a:latin typeface="Calibri" panose="020F0502020204030204" pitchFamily="34" charset="0"/>
                <a:cs typeface="Calibri" panose="020F0502020204030204" pitchFamily="34" charset="0"/>
              </a:rPr>
              <a:t>Long-term impact</a:t>
            </a:r>
          </a:p>
        </p:txBody>
      </p:sp>
      <p:sp>
        <p:nvSpPr>
          <p:cNvPr id="55" name="TextBox 54">
            <a:extLst>
              <a:ext uri="{FF2B5EF4-FFF2-40B4-BE49-F238E27FC236}">
                <a16:creationId xmlns:a16="http://schemas.microsoft.com/office/drawing/2014/main" id="{955AD91E-BA19-CB4E-A15D-B518BD12FEAC}"/>
              </a:ext>
            </a:extLst>
          </p:cNvPr>
          <p:cNvSpPr txBox="1"/>
          <p:nvPr/>
        </p:nvSpPr>
        <p:spPr>
          <a:xfrm>
            <a:off x="8060789" y="3573354"/>
            <a:ext cx="878795" cy="415498"/>
          </a:xfrm>
          <a:prstGeom prst="rect">
            <a:avLst/>
          </a:prstGeom>
          <a:solidFill>
            <a:schemeClr val="bg1">
              <a:lumMod val="95000"/>
            </a:schemeClr>
          </a:solidFill>
          <a:ln w="19050">
            <a:solidFill>
              <a:schemeClr val="tx1"/>
            </a:solidFill>
          </a:ln>
        </p:spPr>
        <p:txBody>
          <a:bodyPr wrap="square" rtlCol="0">
            <a:spAutoFit/>
          </a:bodyPr>
          <a:lstStyle/>
          <a:p>
            <a:r>
              <a:rPr lang="en-US" sz="1050" b="1" dirty="0">
                <a:latin typeface="Calibri" panose="020F0502020204030204" pitchFamily="34" charset="0"/>
                <a:cs typeface="Calibri" panose="020F0502020204030204" pitchFamily="34" charset="0"/>
              </a:rPr>
              <a:t>Long-term impact</a:t>
            </a:r>
          </a:p>
        </p:txBody>
      </p:sp>
      <p:sp>
        <p:nvSpPr>
          <p:cNvPr id="56" name="TextBox 55">
            <a:extLst>
              <a:ext uri="{FF2B5EF4-FFF2-40B4-BE49-F238E27FC236}">
                <a16:creationId xmlns:a16="http://schemas.microsoft.com/office/drawing/2014/main" id="{0632D58B-1C95-644A-B780-FDE4198B6532}"/>
              </a:ext>
            </a:extLst>
          </p:cNvPr>
          <p:cNvSpPr txBox="1"/>
          <p:nvPr/>
        </p:nvSpPr>
        <p:spPr>
          <a:xfrm>
            <a:off x="7913480" y="4337433"/>
            <a:ext cx="878795" cy="415498"/>
          </a:xfrm>
          <a:prstGeom prst="rect">
            <a:avLst/>
          </a:prstGeom>
          <a:solidFill>
            <a:schemeClr val="bg1">
              <a:lumMod val="95000"/>
            </a:schemeClr>
          </a:solidFill>
          <a:ln w="19050">
            <a:solidFill>
              <a:schemeClr val="tx1"/>
            </a:solidFill>
          </a:ln>
        </p:spPr>
        <p:txBody>
          <a:bodyPr wrap="square" rtlCol="0">
            <a:spAutoFit/>
          </a:bodyPr>
          <a:lstStyle/>
          <a:p>
            <a:r>
              <a:rPr lang="en-US" sz="1050" b="1" dirty="0">
                <a:latin typeface="Calibri" panose="020F0502020204030204" pitchFamily="34" charset="0"/>
                <a:cs typeface="Calibri" panose="020F0502020204030204" pitchFamily="34" charset="0"/>
              </a:rPr>
              <a:t>Long-term impact</a:t>
            </a:r>
          </a:p>
        </p:txBody>
      </p:sp>
    </p:spTree>
    <p:extLst>
      <p:ext uri="{BB962C8B-B14F-4D97-AF65-F5344CB8AC3E}">
        <p14:creationId xmlns:p14="http://schemas.microsoft.com/office/powerpoint/2010/main" val="401663017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73873-A39E-44BB-8FDC-15EB85069D32}"/>
              </a:ext>
            </a:extLst>
          </p:cNvPr>
          <p:cNvSpPr>
            <a:spLocks noGrp="1"/>
          </p:cNvSpPr>
          <p:nvPr>
            <p:ph type="title"/>
          </p:nvPr>
        </p:nvSpPr>
        <p:spPr>
          <a:xfrm>
            <a:off x="1763688" y="188640"/>
            <a:ext cx="5797296" cy="576064"/>
          </a:xfrm>
        </p:spPr>
        <p:txBody>
          <a:bodyPr>
            <a:normAutofit fontScale="90000"/>
          </a:bodyPr>
          <a:lstStyle/>
          <a:p>
            <a:r>
              <a:rPr lang="en-GB" dirty="0"/>
              <a:t>Logic model: Exercise 3 (option a)</a:t>
            </a:r>
          </a:p>
        </p:txBody>
      </p:sp>
      <p:graphicFrame>
        <p:nvGraphicFramePr>
          <p:cNvPr id="4" name="Table 4">
            <a:extLst>
              <a:ext uri="{FF2B5EF4-FFF2-40B4-BE49-F238E27FC236}">
                <a16:creationId xmlns:a16="http://schemas.microsoft.com/office/drawing/2014/main" id="{554A8167-C5CB-1945-BE39-9517D52FCE51}"/>
              </a:ext>
            </a:extLst>
          </p:cNvPr>
          <p:cNvGraphicFramePr>
            <a:graphicFrameLocks noGrp="1"/>
          </p:cNvGraphicFramePr>
          <p:nvPr>
            <p:ph idx="1"/>
            <p:extLst>
              <p:ext uri="{D42A27DB-BD31-4B8C-83A1-F6EECF244321}">
                <p14:modId xmlns:p14="http://schemas.microsoft.com/office/powerpoint/2010/main" val="2054037964"/>
              </p:ext>
            </p:extLst>
          </p:nvPr>
        </p:nvGraphicFramePr>
        <p:xfrm>
          <a:off x="467544" y="1922923"/>
          <a:ext cx="8208912" cy="4818445"/>
        </p:xfrm>
        <a:graphic>
          <a:graphicData uri="http://schemas.openxmlformats.org/drawingml/2006/table">
            <a:tbl>
              <a:tblPr firstRow="1" bandRow="1">
                <a:tableStyleId>{5C22544A-7EE6-4342-B048-85BDC9FD1C3A}</a:tableStyleId>
              </a:tblPr>
              <a:tblGrid>
                <a:gridCol w="2052228">
                  <a:extLst>
                    <a:ext uri="{9D8B030D-6E8A-4147-A177-3AD203B41FA5}">
                      <a16:colId xmlns:a16="http://schemas.microsoft.com/office/drawing/2014/main" val="762128060"/>
                    </a:ext>
                  </a:extLst>
                </a:gridCol>
                <a:gridCol w="2052228">
                  <a:extLst>
                    <a:ext uri="{9D8B030D-6E8A-4147-A177-3AD203B41FA5}">
                      <a16:colId xmlns:a16="http://schemas.microsoft.com/office/drawing/2014/main" val="933857106"/>
                    </a:ext>
                  </a:extLst>
                </a:gridCol>
                <a:gridCol w="2052228">
                  <a:extLst>
                    <a:ext uri="{9D8B030D-6E8A-4147-A177-3AD203B41FA5}">
                      <a16:colId xmlns:a16="http://schemas.microsoft.com/office/drawing/2014/main" val="1899721494"/>
                    </a:ext>
                  </a:extLst>
                </a:gridCol>
                <a:gridCol w="2052228">
                  <a:extLst>
                    <a:ext uri="{9D8B030D-6E8A-4147-A177-3AD203B41FA5}">
                      <a16:colId xmlns:a16="http://schemas.microsoft.com/office/drawing/2014/main" val="2676824753"/>
                    </a:ext>
                  </a:extLst>
                </a:gridCol>
              </a:tblGrid>
              <a:tr h="699122">
                <a:tc>
                  <a:txBody>
                    <a:bodyPr/>
                    <a:lstStyle/>
                    <a:p>
                      <a:pPr algn="ctr"/>
                      <a:r>
                        <a:rPr lang="en-US" dirty="0"/>
                        <a:t>Inputs or Activities</a:t>
                      </a:r>
                    </a:p>
                  </a:txBody>
                  <a:tcPr/>
                </a:tc>
                <a:tc>
                  <a:txBody>
                    <a:bodyPr/>
                    <a:lstStyle/>
                    <a:p>
                      <a:pPr algn="ctr"/>
                      <a:r>
                        <a:rPr lang="en-US" dirty="0"/>
                        <a:t>Outputs of Activities</a:t>
                      </a:r>
                    </a:p>
                  </a:txBody>
                  <a:tcPr/>
                </a:tc>
                <a:tc>
                  <a:txBody>
                    <a:bodyPr/>
                    <a:lstStyle/>
                    <a:p>
                      <a:pPr algn="ctr"/>
                      <a:r>
                        <a:rPr lang="en-US" dirty="0"/>
                        <a:t>Early-stage Impacts</a:t>
                      </a:r>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dirty="0"/>
                        <a:t>Long-term Impacts</a:t>
                      </a:r>
                    </a:p>
                  </a:txBody>
                  <a:tcPr/>
                </a:tc>
                <a:extLst>
                  <a:ext uri="{0D108BD9-81ED-4DB2-BD59-A6C34878D82A}">
                    <a16:rowId xmlns:a16="http://schemas.microsoft.com/office/drawing/2014/main" val="1335399366"/>
                  </a:ext>
                </a:extLst>
              </a:tr>
              <a:tr h="1437206">
                <a:tc>
                  <a:txBody>
                    <a:bodyPr/>
                    <a:lstStyle/>
                    <a:p>
                      <a:endParaRPr lang="en-US" dirty="0"/>
                    </a:p>
                  </a:txBody>
                  <a:tcPr/>
                </a:tc>
                <a:tc>
                  <a:txBody>
                    <a:bodyPr/>
                    <a:lstStyle/>
                    <a:p>
                      <a:endParaRPr lang="en-US"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en-US" dirty="0"/>
                    </a:p>
                  </a:txBody>
                  <a:tcPr/>
                </a:tc>
                <a:tc>
                  <a:txBody>
                    <a:bodyPr/>
                    <a:lstStyle/>
                    <a:p>
                      <a:endParaRPr lang="en-US" dirty="0"/>
                    </a:p>
                  </a:txBody>
                  <a:tcPr/>
                </a:tc>
                <a:extLst>
                  <a:ext uri="{0D108BD9-81ED-4DB2-BD59-A6C34878D82A}">
                    <a16:rowId xmlns:a16="http://schemas.microsoft.com/office/drawing/2014/main" val="1040660285"/>
                  </a:ext>
                </a:extLst>
              </a:tr>
              <a:tr h="1359282">
                <a:tc>
                  <a:txBody>
                    <a:bodyPr/>
                    <a:lstStyle/>
                    <a:p>
                      <a:endParaRPr lang="en-US" dirty="0"/>
                    </a:p>
                  </a:txBody>
                  <a:tcPr/>
                </a:tc>
                <a:tc>
                  <a:txBody>
                    <a:bodyPr/>
                    <a:lstStyle/>
                    <a:p>
                      <a:endParaRPr lang="en-US"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endParaRPr lang="en-US" dirty="0"/>
                    </a:p>
                  </a:txBody>
                  <a:tcPr/>
                </a:tc>
                <a:tc>
                  <a:txBody>
                    <a:bodyPr/>
                    <a:lstStyle/>
                    <a:p>
                      <a:endParaRPr lang="en-US" dirty="0"/>
                    </a:p>
                  </a:txBody>
                  <a:tcPr/>
                </a:tc>
                <a:extLst>
                  <a:ext uri="{0D108BD9-81ED-4DB2-BD59-A6C34878D82A}">
                    <a16:rowId xmlns:a16="http://schemas.microsoft.com/office/drawing/2014/main" val="2879493188"/>
                  </a:ext>
                </a:extLst>
              </a:tr>
              <a:tr h="1322835">
                <a:tc>
                  <a:txBody>
                    <a:bodyPr/>
                    <a:lstStyle/>
                    <a:p>
                      <a:endParaRPr lang="en-US" dirty="0"/>
                    </a:p>
                  </a:txBody>
                  <a:tcPr/>
                </a:tc>
                <a:tc>
                  <a:txBody>
                    <a:bodyPr/>
                    <a:lstStyle/>
                    <a:p>
                      <a:endParaRPr lang="en-US" dirty="0"/>
                    </a:p>
                  </a:txBody>
                  <a:tcPr/>
                </a:tc>
                <a:tc>
                  <a:txBody>
                    <a:bodyPr/>
                    <a:lstStyle/>
                    <a:p>
                      <a:endParaRPr lang="en-US" dirty="0"/>
                    </a:p>
                  </a:txBody>
                  <a:tcPr/>
                </a:tc>
                <a:tc>
                  <a:txBody>
                    <a:bodyPr/>
                    <a:lstStyle/>
                    <a:p>
                      <a:endParaRPr lang="en-US" dirty="0"/>
                    </a:p>
                  </a:txBody>
                  <a:tcPr/>
                </a:tc>
                <a:extLst>
                  <a:ext uri="{0D108BD9-81ED-4DB2-BD59-A6C34878D82A}">
                    <a16:rowId xmlns:a16="http://schemas.microsoft.com/office/drawing/2014/main" val="3165788494"/>
                  </a:ext>
                </a:extLst>
              </a:tr>
            </a:tbl>
          </a:graphicData>
        </a:graphic>
      </p:graphicFrame>
      <p:sp>
        <p:nvSpPr>
          <p:cNvPr id="5" name="TextBox 4">
            <a:extLst>
              <a:ext uri="{FF2B5EF4-FFF2-40B4-BE49-F238E27FC236}">
                <a16:creationId xmlns:a16="http://schemas.microsoft.com/office/drawing/2014/main" id="{2710CDED-294D-2E40-BBD7-B10ED8B69EA4}"/>
              </a:ext>
            </a:extLst>
          </p:cNvPr>
          <p:cNvSpPr txBox="1"/>
          <p:nvPr/>
        </p:nvSpPr>
        <p:spPr>
          <a:xfrm>
            <a:off x="710990" y="908720"/>
            <a:ext cx="7722020" cy="954107"/>
          </a:xfrm>
          <a:prstGeom prst="rect">
            <a:avLst/>
          </a:prstGeom>
          <a:noFill/>
        </p:spPr>
        <p:txBody>
          <a:bodyPr wrap="square" rtlCol="0">
            <a:spAutoFit/>
          </a:bodyPr>
          <a:lstStyle/>
          <a:p>
            <a:r>
              <a:rPr lang="en-US" sz="1400" dirty="0">
                <a:latin typeface="Gill Sans MT" panose="020B0502020104020203" pitchFamily="34" charset="77"/>
              </a:rPr>
              <a:t>If you like the Table format for specifying your Logic Model, use the table below to indicate your inputs/activities, outputs, outcomes, and impact.</a:t>
            </a:r>
          </a:p>
          <a:p>
            <a:endParaRPr lang="en-US" sz="1400" dirty="0">
              <a:latin typeface="Gill Sans MT" panose="020B0502020104020203" pitchFamily="34" charset="77"/>
            </a:endParaRPr>
          </a:p>
          <a:p>
            <a:r>
              <a:rPr lang="en-US" sz="1400" dirty="0">
                <a:latin typeface="Gill Sans MT" panose="020B0502020104020203" pitchFamily="34" charset="77"/>
              </a:rPr>
              <a:t>Or move to the next page to see the Figure format.</a:t>
            </a:r>
          </a:p>
        </p:txBody>
      </p:sp>
      <p:cxnSp>
        <p:nvCxnSpPr>
          <p:cNvPr id="7" name="Straight Arrow Connector 6">
            <a:extLst>
              <a:ext uri="{FF2B5EF4-FFF2-40B4-BE49-F238E27FC236}">
                <a16:creationId xmlns:a16="http://schemas.microsoft.com/office/drawing/2014/main" id="{484BA72D-DBFC-3F41-9A9A-217F9DF7706D}"/>
              </a:ext>
            </a:extLst>
          </p:cNvPr>
          <p:cNvCxnSpPr>
            <a:cxnSpLocks/>
          </p:cNvCxnSpPr>
          <p:nvPr/>
        </p:nvCxnSpPr>
        <p:spPr>
          <a:xfrm>
            <a:off x="2267744" y="2348880"/>
            <a:ext cx="432048" cy="0"/>
          </a:xfrm>
          <a:prstGeom prst="straightConnector1">
            <a:avLst/>
          </a:prstGeom>
          <a:ln w="889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E6B16080-5406-2641-A19F-930AFD67138B}"/>
              </a:ext>
            </a:extLst>
          </p:cNvPr>
          <p:cNvCxnSpPr>
            <a:cxnSpLocks/>
          </p:cNvCxnSpPr>
          <p:nvPr/>
        </p:nvCxnSpPr>
        <p:spPr>
          <a:xfrm>
            <a:off x="4355976" y="2348880"/>
            <a:ext cx="432048" cy="0"/>
          </a:xfrm>
          <a:prstGeom prst="straightConnector1">
            <a:avLst/>
          </a:prstGeom>
          <a:ln w="889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C3C01564-1BF3-134B-841A-08476D4B3118}"/>
              </a:ext>
            </a:extLst>
          </p:cNvPr>
          <p:cNvCxnSpPr>
            <a:cxnSpLocks/>
          </p:cNvCxnSpPr>
          <p:nvPr/>
        </p:nvCxnSpPr>
        <p:spPr>
          <a:xfrm>
            <a:off x="6372200" y="2348880"/>
            <a:ext cx="432048" cy="0"/>
          </a:xfrm>
          <a:prstGeom prst="straightConnector1">
            <a:avLst/>
          </a:prstGeom>
          <a:ln w="88900">
            <a:solidFill>
              <a:schemeClr val="bg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318449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val 6">
            <a:extLst>
              <a:ext uri="{FF2B5EF4-FFF2-40B4-BE49-F238E27FC236}">
                <a16:creationId xmlns:a16="http://schemas.microsoft.com/office/drawing/2014/main" id="{A856BDA4-BB3C-7246-B4F7-923983D0C290}"/>
              </a:ext>
            </a:extLst>
          </p:cNvPr>
          <p:cNvSpPr/>
          <p:nvPr/>
        </p:nvSpPr>
        <p:spPr>
          <a:xfrm>
            <a:off x="361156" y="1333996"/>
            <a:ext cx="8675340" cy="5479380"/>
          </a:xfrm>
          <a:prstGeom prst="ellipse">
            <a:avLst/>
          </a:prstGeom>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Oval 7">
            <a:extLst>
              <a:ext uri="{FF2B5EF4-FFF2-40B4-BE49-F238E27FC236}">
                <a16:creationId xmlns:a16="http://schemas.microsoft.com/office/drawing/2014/main" id="{AA5004A1-5222-6F40-8090-9636DB7BDFF5}"/>
              </a:ext>
            </a:extLst>
          </p:cNvPr>
          <p:cNvSpPr/>
          <p:nvPr/>
        </p:nvSpPr>
        <p:spPr>
          <a:xfrm>
            <a:off x="323528" y="1844824"/>
            <a:ext cx="7200799" cy="4680520"/>
          </a:xfrm>
          <a:prstGeom prst="ellipse">
            <a:avLst/>
          </a:prstGeom>
          <a:solidFill>
            <a:schemeClr val="accent1">
              <a:lumMod val="60000"/>
              <a:lumOff val="40000"/>
            </a:schemeClr>
          </a:solid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Oval 8">
            <a:extLst>
              <a:ext uri="{FF2B5EF4-FFF2-40B4-BE49-F238E27FC236}">
                <a16:creationId xmlns:a16="http://schemas.microsoft.com/office/drawing/2014/main" id="{81C9D570-6967-6E45-A34C-8C2BAA865149}"/>
              </a:ext>
            </a:extLst>
          </p:cNvPr>
          <p:cNvSpPr/>
          <p:nvPr/>
        </p:nvSpPr>
        <p:spPr>
          <a:xfrm>
            <a:off x="361156" y="2276872"/>
            <a:ext cx="5434980" cy="3888432"/>
          </a:xfrm>
          <a:prstGeom prst="ellipse">
            <a:avLst/>
          </a:prstGeom>
          <a:solidFill>
            <a:schemeClr val="accent1">
              <a:lumMod val="40000"/>
              <a:lumOff val="60000"/>
            </a:schemeClr>
          </a:solidFill>
          <a:ln w="222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2D92CEEA-6377-F340-A895-7A39CE390DD6}"/>
              </a:ext>
            </a:extLst>
          </p:cNvPr>
          <p:cNvSpPr txBox="1"/>
          <p:nvPr/>
        </p:nvSpPr>
        <p:spPr>
          <a:xfrm>
            <a:off x="2047536" y="2380805"/>
            <a:ext cx="2520280" cy="338554"/>
          </a:xfrm>
          <a:prstGeom prst="rect">
            <a:avLst/>
          </a:prstGeom>
          <a:noFill/>
        </p:spPr>
        <p:txBody>
          <a:bodyPr wrap="square" rtlCol="0">
            <a:spAutoFit/>
          </a:bodyPr>
          <a:lstStyle/>
          <a:p>
            <a:r>
              <a:rPr lang="en-US" sz="1600" b="1" i="1" dirty="0">
                <a:latin typeface="Gill Sans MT" panose="020B0502020104020203" pitchFamily="34" charset="77"/>
              </a:rPr>
              <a:t>Sphere of Control</a:t>
            </a:r>
          </a:p>
        </p:txBody>
      </p:sp>
      <p:sp>
        <p:nvSpPr>
          <p:cNvPr id="11" name="TextBox 10">
            <a:extLst>
              <a:ext uri="{FF2B5EF4-FFF2-40B4-BE49-F238E27FC236}">
                <a16:creationId xmlns:a16="http://schemas.microsoft.com/office/drawing/2014/main" id="{995ECA8B-C1D6-0241-A31E-D9FFEF1EB267}"/>
              </a:ext>
            </a:extLst>
          </p:cNvPr>
          <p:cNvSpPr txBox="1"/>
          <p:nvPr/>
        </p:nvSpPr>
        <p:spPr>
          <a:xfrm>
            <a:off x="3046646" y="1923496"/>
            <a:ext cx="2520280" cy="338554"/>
          </a:xfrm>
          <a:prstGeom prst="rect">
            <a:avLst/>
          </a:prstGeom>
          <a:noFill/>
        </p:spPr>
        <p:txBody>
          <a:bodyPr wrap="square" rtlCol="0">
            <a:spAutoFit/>
          </a:bodyPr>
          <a:lstStyle/>
          <a:p>
            <a:r>
              <a:rPr lang="en-US" sz="1600" b="1" i="1" dirty="0">
                <a:latin typeface="Gill Sans MT" panose="020B0502020104020203" pitchFamily="34" charset="77"/>
              </a:rPr>
              <a:t>Sphere of Influence</a:t>
            </a:r>
          </a:p>
        </p:txBody>
      </p:sp>
      <p:sp>
        <p:nvSpPr>
          <p:cNvPr id="12" name="TextBox 11">
            <a:extLst>
              <a:ext uri="{FF2B5EF4-FFF2-40B4-BE49-F238E27FC236}">
                <a16:creationId xmlns:a16="http://schemas.microsoft.com/office/drawing/2014/main" id="{FF27F7DB-8EEE-CC4F-82BA-04456F569F43}"/>
              </a:ext>
            </a:extLst>
          </p:cNvPr>
          <p:cNvSpPr txBox="1"/>
          <p:nvPr/>
        </p:nvSpPr>
        <p:spPr>
          <a:xfrm>
            <a:off x="4211960" y="1447917"/>
            <a:ext cx="2520280" cy="338554"/>
          </a:xfrm>
          <a:prstGeom prst="rect">
            <a:avLst/>
          </a:prstGeom>
          <a:noFill/>
        </p:spPr>
        <p:txBody>
          <a:bodyPr wrap="square" rtlCol="0">
            <a:spAutoFit/>
          </a:bodyPr>
          <a:lstStyle/>
          <a:p>
            <a:r>
              <a:rPr lang="en-US" sz="1600" b="1" i="1" dirty="0">
                <a:latin typeface="Gill Sans MT" panose="020B0502020104020203" pitchFamily="34" charset="77"/>
              </a:rPr>
              <a:t>Sphere of Interest</a:t>
            </a:r>
          </a:p>
        </p:txBody>
      </p:sp>
      <p:sp>
        <p:nvSpPr>
          <p:cNvPr id="13" name="TextBox 12">
            <a:extLst>
              <a:ext uri="{FF2B5EF4-FFF2-40B4-BE49-F238E27FC236}">
                <a16:creationId xmlns:a16="http://schemas.microsoft.com/office/drawing/2014/main" id="{53B439BD-6970-8446-B049-3BBD8CB87360}"/>
              </a:ext>
            </a:extLst>
          </p:cNvPr>
          <p:cNvSpPr txBox="1"/>
          <p:nvPr/>
        </p:nvSpPr>
        <p:spPr>
          <a:xfrm>
            <a:off x="6872278" y="2097472"/>
            <a:ext cx="1430041" cy="577081"/>
          </a:xfrm>
          <a:prstGeom prst="rect">
            <a:avLst/>
          </a:prstGeom>
          <a:solidFill>
            <a:schemeClr val="bg1">
              <a:lumMod val="95000"/>
            </a:schemeClr>
          </a:solidFill>
          <a:ln w="19050">
            <a:solidFill>
              <a:schemeClr val="tx1"/>
            </a:solidFill>
          </a:ln>
        </p:spPr>
        <p:txBody>
          <a:bodyPr wrap="square" rtlCol="0">
            <a:spAutoFit/>
          </a:bodyPr>
          <a:lstStyle/>
          <a:p>
            <a:r>
              <a:rPr lang="en-US" sz="1050" b="1" dirty="0">
                <a:latin typeface="Calibri" panose="020F0502020204030204" pitchFamily="34" charset="0"/>
                <a:cs typeface="Calibri" panose="020F0502020204030204" pitchFamily="34" charset="0"/>
              </a:rPr>
              <a:t>Long-term impact:</a:t>
            </a:r>
          </a:p>
          <a:p>
            <a:endParaRPr lang="en-US" sz="1050" b="1" dirty="0">
              <a:latin typeface="Calibri" panose="020F0502020204030204" pitchFamily="34" charset="0"/>
              <a:cs typeface="Calibri" panose="020F0502020204030204" pitchFamily="34" charset="0"/>
            </a:endParaRPr>
          </a:p>
          <a:p>
            <a:endParaRPr lang="en-US" sz="1050" b="1" dirty="0">
              <a:latin typeface="Calibri" panose="020F0502020204030204" pitchFamily="34" charset="0"/>
              <a:cs typeface="Calibri" panose="020F0502020204030204" pitchFamily="34" charset="0"/>
            </a:endParaRPr>
          </a:p>
        </p:txBody>
      </p:sp>
      <p:sp>
        <p:nvSpPr>
          <p:cNvPr id="17" name="TextBox 16">
            <a:extLst>
              <a:ext uri="{FF2B5EF4-FFF2-40B4-BE49-F238E27FC236}">
                <a16:creationId xmlns:a16="http://schemas.microsoft.com/office/drawing/2014/main" id="{9483D686-DBD4-344F-8E73-ADC112C1095F}"/>
              </a:ext>
            </a:extLst>
          </p:cNvPr>
          <p:cNvSpPr txBox="1"/>
          <p:nvPr/>
        </p:nvSpPr>
        <p:spPr>
          <a:xfrm>
            <a:off x="5378444" y="2550082"/>
            <a:ext cx="1353795" cy="577081"/>
          </a:xfrm>
          <a:prstGeom prst="rect">
            <a:avLst/>
          </a:prstGeom>
          <a:solidFill>
            <a:schemeClr val="bg1">
              <a:lumMod val="95000"/>
            </a:schemeClr>
          </a:solidFill>
          <a:ln w="19050">
            <a:solidFill>
              <a:schemeClr val="tx1"/>
            </a:solidFill>
          </a:ln>
        </p:spPr>
        <p:txBody>
          <a:bodyPr wrap="square" rtlCol="0">
            <a:spAutoFit/>
          </a:bodyPr>
          <a:lstStyle/>
          <a:p>
            <a:r>
              <a:rPr lang="en-US" sz="1050" b="1" dirty="0">
                <a:latin typeface="Calibri" panose="020F0502020204030204" pitchFamily="34" charset="0"/>
                <a:cs typeface="Calibri" panose="020F0502020204030204" pitchFamily="34" charset="0"/>
              </a:rPr>
              <a:t>Early-stage impact:</a:t>
            </a:r>
          </a:p>
          <a:p>
            <a:endParaRPr lang="en-US" sz="1050" b="1" dirty="0">
              <a:latin typeface="Calibri" panose="020F0502020204030204" pitchFamily="34" charset="0"/>
              <a:cs typeface="Calibri" panose="020F0502020204030204" pitchFamily="34" charset="0"/>
            </a:endParaRPr>
          </a:p>
          <a:p>
            <a:endParaRPr lang="en-US" sz="1050" b="1" dirty="0">
              <a:latin typeface="Calibri" panose="020F0502020204030204" pitchFamily="34" charset="0"/>
              <a:cs typeface="Calibri" panose="020F0502020204030204" pitchFamily="34" charset="0"/>
            </a:endParaRPr>
          </a:p>
        </p:txBody>
      </p:sp>
      <p:sp>
        <p:nvSpPr>
          <p:cNvPr id="18" name="TextBox 17">
            <a:extLst>
              <a:ext uri="{FF2B5EF4-FFF2-40B4-BE49-F238E27FC236}">
                <a16:creationId xmlns:a16="http://schemas.microsoft.com/office/drawing/2014/main" id="{20A3BBE5-C874-7044-8F00-0E98CC992AAE}"/>
              </a:ext>
            </a:extLst>
          </p:cNvPr>
          <p:cNvSpPr txBox="1"/>
          <p:nvPr/>
        </p:nvSpPr>
        <p:spPr>
          <a:xfrm>
            <a:off x="5833764" y="3259315"/>
            <a:ext cx="1252764" cy="577081"/>
          </a:xfrm>
          <a:prstGeom prst="rect">
            <a:avLst/>
          </a:prstGeom>
          <a:solidFill>
            <a:schemeClr val="bg1">
              <a:lumMod val="95000"/>
            </a:schemeClr>
          </a:solidFill>
          <a:ln w="19050">
            <a:solidFill>
              <a:schemeClr val="tx1"/>
            </a:solidFill>
          </a:ln>
        </p:spPr>
        <p:txBody>
          <a:bodyPr wrap="square" rtlCol="0">
            <a:spAutoFit/>
          </a:bodyPr>
          <a:lstStyle/>
          <a:p>
            <a:r>
              <a:rPr lang="en-US" sz="1050" b="1" dirty="0">
                <a:latin typeface="Calibri" panose="020F0502020204030204" pitchFamily="34" charset="0"/>
                <a:cs typeface="Calibri" panose="020F0502020204030204" pitchFamily="34" charset="0"/>
              </a:rPr>
              <a:t>Early-stage impact:</a:t>
            </a:r>
          </a:p>
          <a:p>
            <a:endParaRPr lang="en-US" sz="1050" b="1" dirty="0">
              <a:latin typeface="Calibri" panose="020F0502020204030204" pitchFamily="34" charset="0"/>
              <a:cs typeface="Calibri" panose="020F0502020204030204" pitchFamily="34" charset="0"/>
            </a:endParaRPr>
          </a:p>
          <a:p>
            <a:endParaRPr lang="en-US" sz="1050" b="1" dirty="0">
              <a:latin typeface="Calibri" panose="020F0502020204030204" pitchFamily="34" charset="0"/>
              <a:cs typeface="Calibri" panose="020F0502020204030204" pitchFamily="34" charset="0"/>
            </a:endParaRPr>
          </a:p>
        </p:txBody>
      </p:sp>
      <p:sp>
        <p:nvSpPr>
          <p:cNvPr id="19" name="TextBox 18">
            <a:extLst>
              <a:ext uri="{FF2B5EF4-FFF2-40B4-BE49-F238E27FC236}">
                <a16:creationId xmlns:a16="http://schemas.microsoft.com/office/drawing/2014/main" id="{696AACF1-963F-014D-91D4-7DA02FA87425}"/>
              </a:ext>
            </a:extLst>
          </p:cNvPr>
          <p:cNvSpPr txBox="1"/>
          <p:nvPr/>
        </p:nvSpPr>
        <p:spPr>
          <a:xfrm>
            <a:off x="6059514" y="4065071"/>
            <a:ext cx="1310200" cy="577081"/>
          </a:xfrm>
          <a:prstGeom prst="rect">
            <a:avLst/>
          </a:prstGeom>
          <a:solidFill>
            <a:schemeClr val="bg1">
              <a:lumMod val="95000"/>
            </a:schemeClr>
          </a:solidFill>
          <a:ln w="19050">
            <a:solidFill>
              <a:schemeClr val="tx1"/>
            </a:solidFill>
          </a:ln>
        </p:spPr>
        <p:txBody>
          <a:bodyPr wrap="square" rtlCol="0">
            <a:spAutoFit/>
          </a:bodyPr>
          <a:lstStyle/>
          <a:p>
            <a:r>
              <a:rPr lang="en-US" sz="1050" b="1" dirty="0">
                <a:latin typeface="Calibri" panose="020F0502020204030204" pitchFamily="34" charset="0"/>
                <a:cs typeface="Calibri" panose="020F0502020204030204" pitchFamily="34" charset="0"/>
              </a:rPr>
              <a:t>Early-stage impact:</a:t>
            </a:r>
          </a:p>
          <a:p>
            <a:endParaRPr lang="en-US" sz="1050" b="1" dirty="0">
              <a:latin typeface="Calibri" panose="020F0502020204030204" pitchFamily="34" charset="0"/>
              <a:cs typeface="Calibri" panose="020F0502020204030204" pitchFamily="34" charset="0"/>
            </a:endParaRPr>
          </a:p>
          <a:p>
            <a:endParaRPr lang="en-US" sz="1050" b="1" dirty="0">
              <a:latin typeface="Calibri" panose="020F0502020204030204" pitchFamily="34" charset="0"/>
              <a:cs typeface="Calibri" panose="020F0502020204030204" pitchFamily="34" charset="0"/>
            </a:endParaRPr>
          </a:p>
        </p:txBody>
      </p:sp>
      <p:sp>
        <p:nvSpPr>
          <p:cNvPr id="20" name="TextBox 19">
            <a:extLst>
              <a:ext uri="{FF2B5EF4-FFF2-40B4-BE49-F238E27FC236}">
                <a16:creationId xmlns:a16="http://schemas.microsoft.com/office/drawing/2014/main" id="{9A261DBE-3A1A-F544-AB50-D67608AB598A}"/>
              </a:ext>
            </a:extLst>
          </p:cNvPr>
          <p:cNvSpPr txBox="1"/>
          <p:nvPr/>
        </p:nvSpPr>
        <p:spPr>
          <a:xfrm>
            <a:off x="5537297" y="5047716"/>
            <a:ext cx="1324745" cy="577081"/>
          </a:xfrm>
          <a:prstGeom prst="rect">
            <a:avLst/>
          </a:prstGeom>
          <a:solidFill>
            <a:schemeClr val="bg1">
              <a:lumMod val="95000"/>
            </a:schemeClr>
          </a:solidFill>
          <a:ln w="19050">
            <a:solidFill>
              <a:schemeClr val="tx1"/>
            </a:solidFill>
          </a:ln>
        </p:spPr>
        <p:txBody>
          <a:bodyPr wrap="square" rtlCol="0">
            <a:spAutoFit/>
          </a:bodyPr>
          <a:lstStyle/>
          <a:p>
            <a:r>
              <a:rPr lang="en-US" sz="1050" b="1" dirty="0">
                <a:latin typeface="Calibri" panose="020F0502020204030204" pitchFamily="34" charset="0"/>
                <a:cs typeface="Calibri" panose="020F0502020204030204" pitchFamily="34" charset="0"/>
              </a:rPr>
              <a:t>Early-stage impact:</a:t>
            </a:r>
          </a:p>
          <a:p>
            <a:endParaRPr lang="en-US" sz="1050" b="1" dirty="0">
              <a:latin typeface="Calibri" panose="020F0502020204030204" pitchFamily="34" charset="0"/>
              <a:cs typeface="Calibri" panose="020F0502020204030204" pitchFamily="34" charset="0"/>
            </a:endParaRPr>
          </a:p>
          <a:p>
            <a:endParaRPr lang="en-US" sz="1050" b="1" dirty="0">
              <a:latin typeface="Calibri" panose="020F0502020204030204" pitchFamily="34" charset="0"/>
              <a:cs typeface="Calibri" panose="020F0502020204030204" pitchFamily="34" charset="0"/>
            </a:endParaRPr>
          </a:p>
        </p:txBody>
      </p:sp>
      <p:sp>
        <p:nvSpPr>
          <p:cNvPr id="22" name="TextBox 21">
            <a:extLst>
              <a:ext uri="{FF2B5EF4-FFF2-40B4-BE49-F238E27FC236}">
                <a16:creationId xmlns:a16="http://schemas.microsoft.com/office/drawing/2014/main" id="{B3493762-E428-CB48-BC25-9A372F7DE527}"/>
              </a:ext>
            </a:extLst>
          </p:cNvPr>
          <p:cNvSpPr txBox="1"/>
          <p:nvPr/>
        </p:nvSpPr>
        <p:spPr>
          <a:xfrm>
            <a:off x="3332150" y="3030839"/>
            <a:ext cx="1408340" cy="577081"/>
          </a:xfrm>
          <a:prstGeom prst="rect">
            <a:avLst/>
          </a:prstGeom>
          <a:solidFill>
            <a:schemeClr val="bg1">
              <a:lumMod val="95000"/>
            </a:schemeClr>
          </a:solidFill>
          <a:ln w="19050">
            <a:solidFill>
              <a:schemeClr val="tx1"/>
            </a:solidFill>
          </a:ln>
        </p:spPr>
        <p:txBody>
          <a:bodyPr wrap="square" rtlCol="0">
            <a:spAutoFit/>
          </a:bodyPr>
          <a:lstStyle/>
          <a:p>
            <a:r>
              <a:rPr lang="en-US" sz="1050" b="1" dirty="0">
                <a:latin typeface="Calibri" panose="020F0502020204030204" pitchFamily="34" charset="0"/>
                <a:cs typeface="Calibri" panose="020F0502020204030204" pitchFamily="34" charset="0"/>
              </a:rPr>
              <a:t>Output of activities:</a:t>
            </a:r>
          </a:p>
          <a:p>
            <a:endParaRPr lang="en-US" sz="1050" b="1" dirty="0">
              <a:latin typeface="Calibri" panose="020F0502020204030204" pitchFamily="34" charset="0"/>
              <a:cs typeface="Calibri" panose="020F0502020204030204" pitchFamily="34" charset="0"/>
            </a:endParaRPr>
          </a:p>
          <a:p>
            <a:endParaRPr lang="en-US" sz="1050" b="1" dirty="0">
              <a:latin typeface="Calibri" panose="020F0502020204030204" pitchFamily="34" charset="0"/>
              <a:cs typeface="Calibri" panose="020F0502020204030204" pitchFamily="34" charset="0"/>
            </a:endParaRPr>
          </a:p>
        </p:txBody>
      </p:sp>
      <p:sp>
        <p:nvSpPr>
          <p:cNvPr id="24" name="TextBox 23">
            <a:extLst>
              <a:ext uri="{FF2B5EF4-FFF2-40B4-BE49-F238E27FC236}">
                <a16:creationId xmlns:a16="http://schemas.microsoft.com/office/drawing/2014/main" id="{7AC8B41C-BAFB-324C-94EB-BBD70174838F}"/>
              </a:ext>
            </a:extLst>
          </p:cNvPr>
          <p:cNvSpPr txBox="1"/>
          <p:nvPr/>
        </p:nvSpPr>
        <p:spPr>
          <a:xfrm>
            <a:off x="1444010" y="3090375"/>
            <a:ext cx="1255447" cy="577081"/>
          </a:xfrm>
          <a:prstGeom prst="rect">
            <a:avLst/>
          </a:prstGeom>
          <a:solidFill>
            <a:schemeClr val="bg1">
              <a:lumMod val="95000"/>
            </a:schemeClr>
          </a:solidFill>
          <a:ln w="19050">
            <a:solidFill>
              <a:schemeClr val="tx1"/>
            </a:solidFill>
          </a:ln>
        </p:spPr>
        <p:txBody>
          <a:bodyPr wrap="square" rtlCol="0">
            <a:spAutoFit/>
          </a:bodyPr>
          <a:lstStyle/>
          <a:p>
            <a:r>
              <a:rPr lang="en-US" sz="1050" b="1" dirty="0">
                <a:latin typeface="Calibri" panose="020F0502020204030204" pitchFamily="34" charset="0"/>
                <a:cs typeface="Calibri" panose="020F0502020204030204" pitchFamily="34" charset="0"/>
              </a:rPr>
              <a:t>Activity:</a:t>
            </a:r>
          </a:p>
          <a:p>
            <a:endParaRPr lang="en-US" sz="1050" b="1" dirty="0">
              <a:latin typeface="Calibri" panose="020F0502020204030204" pitchFamily="34" charset="0"/>
              <a:cs typeface="Calibri" panose="020F0502020204030204" pitchFamily="34" charset="0"/>
            </a:endParaRPr>
          </a:p>
          <a:p>
            <a:endParaRPr lang="en-US" sz="1050" b="1" dirty="0">
              <a:latin typeface="Calibri" panose="020F0502020204030204" pitchFamily="34" charset="0"/>
              <a:cs typeface="Calibri" panose="020F0502020204030204" pitchFamily="34" charset="0"/>
            </a:endParaRPr>
          </a:p>
        </p:txBody>
      </p:sp>
      <p:sp>
        <p:nvSpPr>
          <p:cNvPr id="25" name="TextBox 24">
            <a:extLst>
              <a:ext uri="{FF2B5EF4-FFF2-40B4-BE49-F238E27FC236}">
                <a16:creationId xmlns:a16="http://schemas.microsoft.com/office/drawing/2014/main" id="{C57693CD-719B-FC46-84D1-533573843080}"/>
              </a:ext>
            </a:extLst>
          </p:cNvPr>
          <p:cNvSpPr txBox="1"/>
          <p:nvPr/>
        </p:nvSpPr>
        <p:spPr>
          <a:xfrm>
            <a:off x="1395669" y="3767102"/>
            <a:ext cx="1255447" cy="577081"/>
          </a:xfrm>
          <a:prstGeom prst="rect">
            <a:avLst/>
          </a:prstGeom>
          <a:solidFill>
            <a:schemeClr val="bg1">
              <a:lumMod val="95000"/>
            </a:schemeClr>
          </a:solidFill>
          <a:ln w="19050">
            <a:solidFill>
              <a:schemeClr val="tx1"/>
            </a:solidFill>
          </a:ln>
        </p:spPr>
        <p:txBody>
          <a:bodyPr wrap="square" rtlCol="0">
            <a:spAutoFit/>
          </a:bodyPr>
          <a:lstStyle/>
          <a:p>
            <a:r>
              <a:rPr lang="en-US" sz="1050" b="1" dirty="0">
                <a:latin typeface="Calibri" panose="020F0502020204030204" pitchFamily="34" charset="0"/>
                <a:cs typeface="Calibri" panose="020F0502020204030204" pitchFamily="34" charset="0"/>
              </a:rPr>
              <a:t>Activity:</a:t>
            </a:r>
          </a:p>
          <a:p>
            <a:endParaRPr lang="en-US" sz="1050" b="1" dirty="0">
              <a:latin typeface="Calibri" panose="020F0502020204030204" pitchFamily="34" charset="0"/>
              <a:cs typeface="Calibri" panose="020F0502020204030204" pitchFamily="34" charset="0"/>
            </a:endParaRPr>
          </a:p>
          <a:p>
            <a:endParaRPr lang="en-US" sz="1050" b="1" dirty="0">
              <a:latin typeface="Calibri" panose="020F0502020204030204" pitchFamily="34" charset="0"/>
              <a:cs typeface="Calibri" panose="020F0502020204030204" pitchFamily="34" charset="0"/>
            </a:endParaRPr>
          </a:p>
        </p:txBody>
      </p:sp>
      <p:sp>
        <p:nvSpPr>
          <p:cNvPr id="26" name="TextBox 25">
            <a:extLst>
              <a:ext uri="{FF2B5EF4-FFF2-40B4-BE49-F238E27FC236}">
                <a16:creationId xmlns:a16="http://schemas.microsoft.com/office/drawing/2014/main" id="{D3DA32E4-AEDA-5F42-AE6D-E16392C5D383}"/>
              </a:ext>
            </a:extLst>
          </p:cNvPr>
          <p:cNvSpPr txBox="1"/>
          <p:nvPr/>
        </p:nvSpPr>
        <p:spPr>
          <a:xfrm>
            <a:off x="1568689" y="4468952"/>
            <a:ext cx="1255446" cy="577081"/>
          </a:xfrm>
          <a:prstGeom prst="rect">
            <a:avLst/>
          </a:prstGeom>
          <a:solidFill>
            <a:schemeClr val="bg1">
              <a:lumMod val="95000"/>
            </a:schemeClr>
          </a:solidFill>
          <a:ln w="19050">
            <a:solidFill>
              <a:schemeClr val="tx1"/>
            </a:solidFill>
          </a:ln>
        </p:spPr>
        <p:txBody>
          <a:bodyPr wrap="square" rtlCol="0">
            <a:spAutoFit/>
          </a:bodyPr>
          <a:lstStyle/>
          <a:p>
            <a:r>
              <a:rPr lang="en-US" sz="1050" b="1" dirty="0">
                <a:latin typeface="Calibri" panose="020F0502020204030204" pitchFamily="34" charset="0"/>
                <a:cs typeface="Calibri" panose="020F0502020204030204" pitchFamily="34" charset="0"/>
              </a:rPr>
              <a:t>Activity:</a:t>
            </a:r>
          </a:p>
          <a:p>
            <a:endParaRPr lang="en-US" sz="1050" b="1" dirty="0">
              <a:latin typeface="Calibri" panose="020F0502020204030204" pitchFamily="34" charset="0"/>
              <a:cs typeface="Calibri" panose="020F0502020204030204" pitchFamily="34" charset="0"/>
            </a:endParaRPr>
          </a:p>
          <a:p>
            <a:endParaRPr lang="en-US" sz="1050" b="1" dirty="0">
              <a:latin typeface="Calibri" panose="020F0502020204030204" pitchFamily="34" charset="0"/>
              <a:cs typeface="Calibri" panose="020F0502020204030204" pitchFamily="34" charset="0"/>
            </a:endParaRPr>
          </a:p>
        </p:txBody>
      </p:sp>
      <p:sp>
        <p:nvSpPr>
          <p:cNvPr id="39" name="Title 1">
            <a:extLst>
              <a:ext uri="{FF2B5EF4-FFF2-40B4-BE49-F238E27FC236}">
                <a16:creationId xmlns:a16="http://schemas.microsoft.com/office/drawing/2014/main" id="{124A0E25-E3A5-F04B-9009-5184262D9614}"/>
              </a:ext>
            </a:extLst>
          </p:cNvPr>
          <p:cNvSpPr>
            <a:spLocks noGrp="1"/>
          </p:cNvSpPr>
          <p:nvPr>
            <p:ph type="title"/>
          </p:nvPr>
        </p:nvSpPr>
        <p:spPr>
          <a:xfrm>
            <a:off x="1763688" y="188640"/>
            <a:ext cx="5797296" cy="576064"/>
          </a:xfrm>
        </p:spPr>
        <p:txBody>
          <a:bodyPr>
            <a:normAutofit fontScale="90000"/>
          </a:bodyPr>
          <a:lstStyle/>
          <a:p>
            <a:r>
              <a:rPr lang="en-GB" dirty="0"/>
              <a:t>Logic model: Exercise 3 (option B)</a:t>
            </a:r>
          </a:p>
        </p:txBody>
      </p:sp>
      <p:sp>
        <p:nvSpPr>
          <p:cNvPr id="41" name="TextBox 40">
            <a:extLst>
              <a:ext uri="{FF2B5EF4-FFF2-40B4-BE49-F238E27FC236}">
                <a16:creationId xmlns:a16="http://schemas.microsoft.com/office/drawing/2014/main" id="{B8144AF9-773A-6A49-8C9C-985FA81BDA2F}"/>
              </a:ext>
            </a:extLst>
          </p:cNvPr>
          <p:cNvSpPr txBox="1"/>
          <p:nvPr/>
        </p:nvSpPr>
        <p:spPr>
          <a:xfrm>
            <a:off x="197840" y="787329"/>
            <a:ext cx="8928992" cy="738664"/>
          </a:xfrm>
          <a:prstGeom prst="rect">
            <a:avLst/>
          </a:prstGeom>
          <a:noFill/>
        </p:spPr>
        <p:txBody>
          <a:bodyPr wrap="square" rtlCol="0">
            <a:spAutoFit/>
          </a:bodyPr>
          <a:lstStyle/>
          <a:p>
            <a:r>
              <a:rPr lang="en-US" sz="1400" dirty="0">
                <a:latin typeface="Gill Sans MT" panose="020B0502020104020203" pitchFamily="34" charset="77"/>
              </a:rPr>
              <a:t>If you prefer the Figure for specifying your Logic Model, use the figure below to indicate your inputs/activities, outputs, outcomes, and impact. Add more of any element if you need it, and don’t forget to draw your arrows to connect the items in a logical flow!</a:t>
            </a:r>
          </a:p>
        </p:txBody>
      </p:sp>
      <p:sp>
        <p:nvSpPr>
          <p:cNvPr id="43" name="TextBox 42">
            <a:extLst>
              <a:ext uri="{FF2B5EF4-FFF2-40B4-BE49-F238E27FC236}">
                <a16:creationId xmlns:a16="http://schemas.microsoft.com/office/drawing/2014/main" id="{96B28F1E-4712-2A40-8096-69C76A51DF88}"/>
              </a:ext>
            </a:extLst>
          </p:cNvPr>
          <p:cNvSpPr txBox="1"/>
          <p:nvPr/>
        </p:nvSpPr>
        <p:spPr>
          <a:xfrm>
            <a:off x="3811054" y="3999595"/>
            <a:ext cx="1408340" cy="577081"/>
          </a:xfrm>
          <a:prstGeom prst="rect">
            <a:avLst/>
          </a:prstGeom>
          <a:solidFill>
            <a:schemeClr val="bg1">
              <a:lumMod val="95000"/>
            </a:schemeClr>
          </a:solidFill>
          <a:ln w="19050">
            <a:solidFill>
              <a:schemeClr val="tx1"/>
            </a:solidFill>
          </a:ln>
        </p:spPr>
        <p:txBody>
          <a:bodyPr wrap="square" rtlCol="0">
            <a:spAutoFit/>
          </a:bodyPr>
          <a:lstStyle/>
          <a:p>
            <a:r>
              <a:rPr lang="en-US" sz="1050" b="1" dirty="0">
                <a:latin typeface="Calibri" panose="020F0502020204030204" pitchFamily="34" charset="0"/>
                <a:cs typeface="Calibri" panose="020F0502020204030204" pitchFamily="34" charset="0"/>
              </a:rPr>
              <a:t>Output of activities:</a:t>
            </a:r>
          </a:p>
          <a:p>
            <a:endParaRPr lang="en-US" sz="1050" b="1" dirty="0">
              <a:latin typeface="Calibri" panose="020F0502020204030204" pitchFamily="34" charset="0"/>
              <a:cs typeface="Calibri" panose="020F0502020204030204" pitchFamily="34" charset="0"/>
            </a:endParaRPr>
          </a:p>
          <a:p>
            <a:endParaRPr lang="en-US" sz="1050" b="1" dirty="0">
              <a:latin typeface="Calibri" panose="020F0502020204030204" pitchFamily="34" charset="0"/>
              <a:cs typeface="Calibri" panose="020F0502020204030204" pitchFamily="34" charset="0"/>
            </a:endParaRPr>
          </a:p>
        </p:txBody>
      </p:sp>
      <p:sp>
        <p:nvSpPr>
          <p:cNvPr id="45" name="TextBox 44">
            <a:extLst>
              <a:ext uri="{FF2B5EF4-FFF2-40B4-BE49-F238E27FC236}">
                <a16:creationId xmlns:a16="http://schemas.microsoft.com/office/drawing/2014/main" id="{3BC50588-C6BA-7445-8C1B-FA00BFB010FC}"/>
              </a:ext>
            </a:extLst>
          </p:cNvPr>
          <p:cNvSpPr txBox="1"/>
          <p:nvPr/>
        </p:nvSpPr>
        <p:spPr>
          <a:xfrm>
            <a:off x="3532264" y="4968352"/>
            <a:ext cx="1408340" cy="577081"/>
          </a:xfrm>
          <a:prstGeom prst="rect">
            <a:avLst/>
          </a:prstGeom>
          <a:solidFill>
            <a:schemeClr val="bg1">
              <a:lumMod val="95000"/>
            </a:schemeClr>
          </a:solidFill>
          <a:ln w="19050">
            <a:solidFill>
              <a:schemeClr val="tx1"/>
            </a:solidFill>
          </a:ln>
        </p:spPr>
        <p:txBody>
          <a:bodyPr wrap="square" rtlCol="0">
            <a:spAutoFit/>
          </a:bodyPr>
          <a:lstStyle/>
          <a:p>
            <a:r>
              <a:rPr lang="en-US" sz="1050" b="1" dirty="0">
                <a:latin typeface="Calibri" panose="020F0502020204030204" pitchFamily="34" charset="0"/>
                <a:cs typeface="Calibri" panose="020F0502020204030204" pitchFamily="34" charset="0"/>
              </a:rPr>
              <a:t>Output of activities:</a:t>
            </a:r>
          </a:p>
          <a:p>
            <a:endParaRPr lang="en-US" sz="1050" b="1" dirty="0">
              <a:latin typeface="Calibri" panose="020F0502020204030204" pitchFamily="34" charset="0"/>
              <a:cs typeface="Calibri" panose="020F0502020204030204" pitchFamily="34" charset="0"/>
            </a:endParaRPr>
          </a:p>
          <a:p>
            <a:endParaRPr lang="en-US" sz="1050" b="1" dirty="0">
              <a:latin typeface="Calibri" panose="020F0502020204030204" pitchFamily="34" charset="0"/>
              <a:cs typeface="Calibri" panose="020F0502020204030204" pitchFamily="34" charset="0"/>
            </a:endParaRPr>
          </a:p>
        </p:txBody>
      </p:sp>
      <p:sp>
        <p:nvSpPr>
          <p:cNvPr id="47" name="TextBox 46">
            <a:extLst>
              <a:ext uri="{FF2B5EF4-FFF2-40B4-BE49-F238E27FC236}">
                <a16:creationId xmlns:a16="http://schemas.microsoft.com/office/drawing/2014/main" id="{99277BEC-530D-024B-BC05-841D1DF1F71F}"/>
              </a:ext>
            </a:extLst>
          </p:cNvPr>
          <p:cNvSpPr txBox="1"/>
          <p:nvPr/>
        </p:nvSpPr>
        <p:spPr>
          <a:xfrm>
            <a:off x="7650269" y="4065070"/>
            <a:ext cx="1316539" cy="577081"/>
          </a:xfrm>
          <a:prstGeom prst="rect">
            <a:avLst/>
          </a:prstGeom>
          <a:solidFill>
            <a:schemeClr val="bg1">
              <a:lumMod val="95000"/>
            </a:schemeClr>
          </a:solidFill>
          <a:ln w="19050">
            <a:solidFill>
              <a:schemeClr val="tx1"/>
            </a:solidFill>
          </a:ln>
        </p:spPr>
        <p:txBody>
          <a:bodyPr wrap="square" rtlCol="0">
            <a:spAutoFit/>
          </a:bodyPr>
          <a:lstStyle/>
          <a:p>
            <a:r>
              <a:rPr lang="en-US" sz="1050" b="1" dirty="0">
                <a:latin typeface="Calibri" panose="020F0502020204030204" pitchFamily="34" charset="0"/>
                <a:cs typeface="Calibri" panose="020F0502020204030204" pitchFamily="34" charset="0"/>
              </a:rPr>
              <a:t>Long-term impact:</a:t>
            </a:r>
          </a:p>
          <a:p>
            <a:endParaRPr lang="en-US" sz="1050" b="1" dirty="0">
              <a:latin typeface="Calibri" panose="020F0502020204030204" pitchFamily="34" charset="0"/>
              <a:cs typeface="Calibri" panose="020F0502020204030204" pitchFamily="34" charset="0"/>
            </a:endParaRPr>
          </a:p>
          <a:p>
            <a:endParaRPr lang="en-US" sz="1050" b="1" dirty="0">
              <a:latin typeface="Calibri" panose="020F0502020204030204" pitchFamily="34" charset="0"/>
              <a:cs typeface="Calibri" panose="020F0502020204030204" pitchFamily="34" charset="0"/>
            </a:endParaRPr>
          </a:p>
        </p:txBody>
      </p:sp>
      <p:sp>
        <p:nvSpPr>
          <p:cNvPr id="49" name="TextBox 48">
            <a:extLst>
              <a:ext uri="{FF2B5EF4-FFF2-40B4-BE49-F238E27FC236}">
                <a16:creationId xmlns:a16="http://schemas.microsoft.com/office/drawing/2014/main" id="{2981C07E-595D-DA44-95C7-1E63DA6472AF}"/>
              </a:ext>
            </a:extLst>
          </p:cNvPr>
          <p:cNvSpPr txBox="1"/>
          <p:nvPr/>
        </p:nvSpPr>
        <p:spPr>
          <a:xfrm>
            <a:off x="7369714" y="5046034"/>
            <a:ext cx="1433352" cy="577081"/>
          </a:xfrm>
          <a:prstGeom prst="rect">
            <a:avLst/>
          </a:prstGeom>
          <a:solidFill>
            <a:schemeClr val="bg1">
              <a:lumMod val="95000"/>
            </a:schemeClr>
          </a:solidFill>
          <a:ln w="19050">
            <a:solidFill>
              <a:schemeClr val="tx1"/>
            </a:solidFill>
          </a:ln>
        </p:spPr>
        <p:txBody>
          <a:bodyPr wrap="square" rtlCol="0">
            <a:spAutoFit/>
          </a:bodyPr>
          <a:lstStyle/>
          <a:p>
            <a:r>
              <a:rPr lang="en-US" sz="1050" b="1" dirty="0">
                <a:latin typeface="Calibri" panose="020F0502020204030204" pitchFamily="34" charset="0"/>
                <a:cs typeface="Calibri" panose="020F0502020204030204" pitchFamily="34" charset="0"/>
              </a:rPr>
              <a:t>Long-term impact:</a:t>
            </a:r>
          </a:p>
          <a:p>
            <a:endParaRPr lang="en-US" sz="1050" b="1" dirty="0">
              <a:latin typeface="Calibri" panose="020F0502020204030204" pitchFamily="34" charset="0"/>
              <a:cs typeface="Calibri" panose="020F0502020204030204" pitchFamily="34" charset="0"/>
            </a:endParaRPr>
          </a:p>
          <a:p>
            <a:endParaRPr lang="en-US" sz="1050" b="1" dirty="0">
              <a:latin typeface="Calibri" panose="020F0502020204030204" pitchFamily="34" charset="0"/>
              <a:cs typeface="Calibri" panose="020F0502020204030204" pitchFamily="34" charset="0"/>
            </a:endParaRPr>
          </a:p>
        </p:txBody>
      </p:sp>
      <p:sp>
        <p:nvSpPr>
          <p:cNvPr id="51" name="TextBox 50">
            <a:extLst>
              <a:ext uri="{FF2B5EF4-FFF2-40B4-BE49-F238E27FC236}">
                <a16:creationId xmlns:a16="http://schemas.microsoft.com/office/drawing/2014/main" id="{7D3FE337-26B8-9A45-ABF0-28604FD0BB29}"/>
              </a:ext>
            </a:extLst>
          </p:cNvPr>
          <p:cNvSpPr txBox="1"/>
          <p:nvPr/>
        </p:nvSpPr>
        <p:spPr>
          <a:xfrm>
            <a:off x="7564178" y="2941764"/>
            <a:ext cx="1402631" cy="577081"/>
          </a:xfrm>
          <a:prstGeom prst="rect">
            <a:avLst/>
          </a:prstGeom>
          <a:solidFill>
            <a:schemeClr val="bg1">
              <a:lumMod val="95000"/>
            </a:schemeClr>
          </a:solidFill>
          <a:ln w="19050">
            <a:solidFill>
              <a:schemeClr val="tx1"/>
            </a:solidFill>
          </a:ln>
        </p:spPr>
        <p:txBody>
          <a:bodyPr wrap="square" rtlCol="0">
            <a:spAutoFit/>
          </a:bodyPr>
          <a:lstStyle/>
          <a:p>
            <a:r>
              <a:rPr lang="en-US" sz="1050" b="1" dirty="0">
                <a:latin typeface="Calibri" panose="020F0502020204030204" pitchFamily="34" charset="0"/>
                <a:cs typeface="Calibri" panose="020F0502020204030204" pitchFamily="34" charset="0"/>
              </a:rPr>
              <a:t>Long-term impact:</a:t>
            </a:r>
          </a:p>
          <a:p>
            <a:endParaRPr lang="en-US" sz="1050" b="1" dirty="0">
              <a:latin typeface="Calibri" panose="020F0502020204030204" pitchFamily="34" charset="0"/>
              <a:cs typeface="Calibri" panose="020F0502020204030204" pitchFamily="34" charset="0"/>
            </a:endParaRPr>
          </a:p>
          <a:p>
            <a:endParaRPr lang="en-US" sz="1050" b="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4683022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 name="Rectangle 12">
            <a:extLst>
              <a:ext uri="{FF2B5EF4-FFF2-40B4-BE49-F238E27FC236}">
                <a16:creationId xmlns:a16="http://schemas.microsoft.com/office/drawing/2014/main" id="{2AEFFFF2-9EB4-4B6C-B9F8-2BA3EF89A21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302629"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5" name="Rectangle 14">
            <a:extLst>
              <a:ext uri="{FF2B5EF4-FFF2-40B4-BE49-F238E27FC236}">
                <a16:creationId xmlns:a16="http://schemas.microsoft.com/office/drawing/2014/main" id="{0D65299F-028F-4AFC-B46A-8DB33E20FE4A}"/>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302629" y="0"/>
            <a:ext cx="6841371"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Oval 16">
            <a:extLst>
              <a:ext uri="{FF2B5EF4-FFF2-40B4-BE49-F238E27FC236}">
                <a16:creationId xmlns:a16="http://schemas.microsoft.com/office/drawing/2014/main" id="{BAC87F6E-526A-49B5-995D-42DB656594C9}"/>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38067" y="1443035"/>
            <a:ext cx="2978949" cy="3971930"/>
          </a:xfrm>
          <a:prstGeom prst="ellipse">
            <a:avLst/>
          </a:prstGeom>
          <a:solidFill>
            <a:srgbClr val="FFFFFF"/>
          </a:solidFill>
          <a:ln w="317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6">
            <a:extLst>
              <a:ext uri="{FF2B5EF4-FFF2-40B4-BE49-F238E27FC236}">
                <a16:creationId xmlns:a16="http://schemas.microsoft.com/office/drawing/2014/main" id="{9D96B117-51AA-4851-9AE6-7240CCB35F25}"/>
              </a:ext>
            </a:extLst>
          </p:cNvPr>
          <p:cNvSpPr>
            <a:spLocks noGrp="1"/>
          </p:cNvSpPr>
          <p:nvPr>
            <p:ph type="title"/>
          </p:nvPr>
        </p:nvSpPr>
        <p:spPr>
          <a:xfrm>
            <a:off x="945654" y="1586484"/>
            <a:ext cx="2763774" cy="3685032"/>
          </a:xfrm>
          <a:prstGeom prst="ellipse">
            <a:avLst/>
          </a:prstGeom>
          <a:solidFill>
            <a:schemeClr val="accent2">
              <a:lumMod val="75000"/>
            </a:schemeClr>
          </a:solidFill>
          <a:ln>
            <a:noFill/>
          </a:ln>
        </p:spPr>
        <p:txBody>
          <a:bodyPr>
            <a:normAutofit/>
          </a:bodyPr>
          <a:lstStyle/>
          <a:p>
            <a:r>
              <a:rPr lang="en-GB" sz="2200">
                <a:solidFill>
                  <a:srgbClr val="FFFFFF"/>
                </a:solidFill>
              </a:rPr>
              <a:t>Welcome!</a:t>
            </a:r>
          </a:p>
        </p:txBody>
      </p:sp>
      <p:sp>
        <p:nvSpPr>
          <p:cNvPr id="8" name="Content Placeholder 7">
            <a:extLst>
              <a:ext uri="{FF2B5EF4-FFF2-40B4-BE49-F238E27FC236}">
                <a16:creationId xmlns:a16="http://schemas.microsoft.com/office/drawing/2014/main" id="{43A969CF-7A2B-4A93-8619-E3EFA37028FB}"/>
              </a:ext>
            </a:extLst>
          </p:cNvPr>
          <p:cNvSpPr>
            <a:spLocks noGrp="1"/>
          </p:cNvSpPr>
          <p:nvPr>
            <p:ph idx="1"/>
          </p:nvPr>
        </p:nvSpPr>
        <p:spPr>
          <a:xfrm>
            <a:off x="4193771" y="1402080"/>
            <a:ext cx="3990522" cy="4053840"/>
          </a:xfrm>
        </p:spPr>
        <p:txBody>
          <a:bodyPr anchor="ctr">
            <a:normAutofit/>
          </a:bodyPr>
          <a:lstStyle/>
          <a:p>
            <a:pPr marL="0" indent="0">
              <a:lnSpc>
                <a:spcPct val="90000"/>
              </a:lnSpc>
              <a:buNone/>
            </a:pPr>
            <a:r>
              <a:rPr lang="en-GB" sz="1500" dirty="0"/>
              <a:t>This document is a Framework, intended to help you design impact evaluations for your research. </a:t>
            </a:r>
          </a:p>
          <a:p>
            <a:pPr marL="0" indent="0">
              <a:lnSpc>
                <a:spcPct val="90000"/>
              </a:lnSpc>
              <a:buNone/>
            </a:pPr>
            <a:endParaRPr lang="en-GB" sz="1500" dirty="0"/>
          </a:p>
          <a:p>
            <a:pPr marL="0" indent="0">
              <a:lnSpc>
                <a:spcPct val="90000"/>
              </a:lnSpc>
              <a:buNone/>
            </a:pPr>
            <a:r>
              <a:rPr lang="en-GB" sz="1500" dirty="0"/>
              <a:t>In going through the steps below, you will be required to think about how your research can achieve impact, and how IAA-2 funding can help support your impact activities. </a:t>
            </a:r>
          </a:p>
          <a:p>
            <a:pPr marL="0" indent="0">
              <a:lnSpc>
                <a:spcPct val="90000"/>
              </a:lnSpc>
              <a:buNone/>
            </a:pPr>
            <a:endParaRPr lang="en-GB" sz="1500" dirty="0"/>
          </a:p>
          <a:p>
            <a:pPr marL="0" indent="0">
              <a:lnSpc>
                <a:spcPct val="90000"/>
              </a:lnSpc>
              <a:buNone/>
            </a:pPr>
            <a:r>
              <a:rPr lang="en-GB" sz="1500" dirty="0"/>
              <a:t>Once you have designed your evaluation, you can include the information you’ve gathered here into your IAA-2 application, or into other grant applications that require the pursuit of research impact.</a:t>
            </a:r>
          </a:p>
          <a:p>
            <a:pPr marL="0" indent="0">
              <a:lnSpc>
                <a:spcPct val="90000"/>
              </a:lnSpc>
              <a:buNone/>
            </a:pPr>
            <a:endParaRPr lang="en-GB" sz="1500" dirty="0"/>
          </a:p>
          <a:p>
            <a:pPr marL="0" indent="0">
              <a:lnSpc>
                <a:spcPct val="90000"/>
              </a:lnSpc>
              <a:buNone/>
            </a:pPr>
            <a:r>
              <a:rPr lang="en-GB" sz="1500" dirty="0"/>
              <a:t>Have fun, and good luck! </a:t>
            </a:r>
          </a:p>
        </p:txBody>
      </p:sp>
    </p:spTree>
    <p:extLst>
      <p:ext uri="{BB962C8B-B14F-4D97-AF65-F5344CB8AC3E}">
        <p14:creationId xmlns:p14="http://schemas.microsoft.com/office/powerpoint/2010/main" val="29784940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21DDE2-CB28-40E7-9861-61543D62C0EC}"/>
              </a:ext>
            </a:extLst>
          </p:cNvPr>
          <p:cNvSpPr>
            <a:spLocks noGrp="1"/>
          </p:cNvSpPr>
          <p:nvPr>
            <p:ph type="title"/>
          </p:nvPr>
        </p:nvSpPr>
        <p:spPr>
          <a:xfrm>
            <a:off x="1673352" y="188640"/>
            <a:ext cx="5797296" cy="576064"/>
          </a:xfrm>
        </p:spPr>
        <p:txBody>
          <a:bodyPr>
            <a:normAutofit fontScale="90000"/>
          </a:bodyPr>
          <a:lstStyle/>
          <a:p>
            <a:r>
              <a:rPr lang="en-GB" b="1" dirty="0"/>
              <a:t>Evidence and measurement</a:t>
            </a:r>
          </a:p>
        </p:txBody>
      </p:sp>
      <p:sp>
        <p:nvSpPr>
          <p:cNvPr id="3" name="Content Placeholder 2">
            <a:extLst>
              <a:ext uri="{FF2B5EF4-FFF2-40B4-BE49-F238E27FC236}">
                <a16:creationId xmlns:a16="http://schemas.microsoft.com/office/drawing/2014/main" id="{DE53BC88-3FFB-45D3-B740-82C9B2B70494}"/>
              </a:ext>
            </a:extLst>
          </p:cNvPr>
          <p:cNvSpPr>
            <a:spLocks noGrp="1"/>
          </p:cNvSpPr>
          <p:nvPr>
            <p:ph idx="1"/>
          </p:nvPr>
        </p:nvSpPr>
        <p:spPr>
          <a:xfrm>
            <a:off x="179512" y="980729"/>
            <a:ext cx="8712968" cy="5472607"/>
          </a:xfrm>
        </p:spPr>
        <p:txBody>
          <a:bodyPr>
            <a:normAutofit fontScale="92500" lnSpcReduction="10000"/>
          </a:bodyPr>
          <a:lstStyle/>
          <a:p>
            <a:pPr marL="0" indent="0">
              <a:buNone/>
            </a:pPr>
            <a:r>
              <a:rPr lang="en-GB" dirty="0"/>
              <a:t>Now that you have identified the various steps to lead to impact, you need to determine how you’ll measure the things you seek to change, so you can give evidence of the change your research has achieved.</a:t>
            </a:r>
          </a:p>
          <a:p>
            <a:pPr marL="0" indent="0">
              <a:buNone/>
            </a:pPr>
            <a:endParaRPr lang="en-GB" sz="1000" dirty="0"/>
          </a:p>
          <a:p>
            <a:pPr marL="0" indent="0">
              <a:buNone/>
            </a:pPr>
            <a:r>
              <a:rPr lang="en-GB" dirty="0"/>
              <a:t>The Long-term Impacts, as written in your causal model, may not actually be measurable during the course of your IAA-2 grant project. Your </a:t>
            </a:r>
            <a:r>
              <a:rPr lang="en-GB" b="1" i="1" dirty="0"/>
              <a:t>Sphere of Interest </a:t>
            </a:r>
            <a:r>
              <a:rPr lang="en-GB" dirty="0"/>
              <a:t>is what you ultimately hope your efforts and research can achieve, but you may not be able to evidence change within that sphere in a short time. Still, you should think about how this impact could be measured, even if the evidence would be available only after this project is complete.</a:t>
            </a:r>
          </a:p>
          <a:p>
            <a:pPr marL="0" indent="0">
              <a:buNone/>
            </a:pPr>
            <a:endParaRPr lang="en-GB" sz="1100" dirty="0"/>
          </a:p>
          <a:p>
            <a:pPr marL="0" indent="0">
              <a:buNone/>
            </a:pPr>
            <a:r>
              <a:rPr lang="en-GB" dirty="0"/>
              <a:t>You can measure and assess what happens within your </a:t>
            </a:r>
            <a:r>
              <a:rPr lang="en-GB" b="1" i="1" dirty="0"/>
              <a:t>Spheres of Control and Influence</a:t>
            </a:r>
            <a:r>
              <a:rPr lang="en-GB" dirty="0"/>
              <a:t>. We’re going to take the items you listed as Inputs or Activities, Outputs of Activities, and Early-stage and Long-term Impacts, and determine how you’re going to measure them.  </a:t>
            </a:r>
          </a:p>
          <a:p>
            <a:pPr marL="0" indent="0">
              <a:buNone/>
            </a:pPr>
            <a:endParaRPr lang="en-GB" sz="1300" dirty="0"/>
          </a:p>
          <a:p>
            <a:pPr marL="0" indent="0" algn="ctr">
              <a:buNone/>
            </a:pPr>
            <a:r>
              <a:rPr lang="en-GB" sz="1900" dirty="0"/>
              <a:t>Clara’s example is on the next page. You can see how she listed the components of her logic model in the first column (Description). In the middle column, Clara writes down plausible ways to measure each of them. Finally, she adds risks and assumptions in the last column.</a:t>
            </a:r>
          </a:p>
        </p:txBody>
      </p:sp>
      <p:sp>
        <p:nvSpPr>
          <p:cNvPr id="4" name="Rectangle 3">
            <a:extLst>
              <a:ext uri="{FF2B5EF4-FFF2-40B4-BE49-F238E27FC236}">
                <a16:creationId xmlns:a16="http://schemas.microsoft.com/office/drawing/2014/main" id="{7E6CE178-3D86-D542-B8D6-930A1F857F92}"/>
              </a:ext>
            </a:extLst>
          </p:cNvPr>
          <p:cNvSpPr/>
          <p:nvPr/>
        </p:nvSpPr>
        <p:spPr>
          <a:xfrm>
            <a:off x="179512" y="5301208"/>
            <a:ext cx="8712968" cy="1008112"/>
          </a:xfrm>
          <a:prstGeom prst="rect">
            <a:avLst/>
          </a:prstGeom>
          <a:noFill/>
          <a:ln w="444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86051925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1640" y="44624"/>
            <a:ext cx="6552728" cy="504056"/>
          </a:xfrm>
        </p:spPr>
        <p:txBody>
          <a:bodyPr>
            <a:normAutofit fontScale="90000"/>
          </a:bodyPr>
          <a:lstStyle/>
          <a:p>
            <a:r>
              <a:rPr lang="en-GB" dirty="0">
                <a:solidFill>
                  <a:schemeClr val="accent2"/>
                </a:solidFill>
              </a:rPr>
              <a:t>Clara’s </a:t>
            </a:r>
            <a:r>
              <a:rPr lang="en-GB" b="1" i="1" dirty="0">
                <a:solidFill>
                  <a:schemeClr val="accent2"/>
                </a:solidFill>
              </a:rPr>
              <a:t>project impact</a:t>
            </a:r>
            <a:r>
              <a:rPr lang="en-GB" dirty="0">
                <a:solidFill>
                  <a:schemeClr val="accent2"/>
                </a:solidFill>
              </a:rPr>
              <a:t> measurement plan</a:t>
            </a:r>
            <a:endParaRPr lang="en-GB" b="1" i="1" dirty="0">
              <a:solidFill>
                <a:schemeClr val="accent2"/>
              </a:solidFill>
            </a:endParaRPr>
          </a:p>
        </p:txBody>
      </p:sp>
      <p:graphicFrame>
        <p:nvGraphicFramePr>
          <p:cNvPr id="8" name="Content Placeholder 3"/>
          <p:cNvGraphicFramePr>
            <a:graphicFrameLocks noGrp="1"/>
          </p:cNvGraphicFramePr>
          <p:nvPr>
            <p:ph idx="1"/>
            <p:extLst>
              <p:ext uri="{D42A27DB-BD31-4B8C-83A1-F6EECF244321}">
                <p14:modId xmlns:p14="http://schemas.microsoft.com/office/powerpoint/2010/main" val="108088966"/>
              </p:ext>
            </p:extLst>
          </p:nvPr>
        </p:nvGraphicFramePr>
        <p:xfrm>
          <a:off x="102775" y="633199"/>
          <a:ext cx="8861713" cy="6108169"/>
        </p:xfrm>
        <a:graphic>
          <a:graphicData uri="http://schemas.openxmlformats.org/drawingml/2006/table">
            <a:tbl>
              <a:tblPr firstRow="1" bandRow="1">
                <a:tableStyleId>{5940675A-B579-460E-94D1-54222C63F5DA}</a:tableStyleId>
              </a:tblPr>
              <a:tblGrid>
                <a:gridCol w="868825">
                  <a:extLst>
                    <a:ext uri="{9D8B030D-6E8A-4147-A177-3AD203B41FA5}">
                      <a16:colId xmlns:a16="http://schemas.microsoft.com/office/drawing/2014/main" val="20000"/>
                    </a:ext>
                  </a:extLst>
                </a:gridCol>
                <a:gridCol w="2664296">
                  <a:extLst>
                    <a:ext uri="{9D8B030D-6E8A-4147-A177-3AD203B41FA5}">
                      <a16:colId xmlns:a16="http://schemas.microsoft.com/office/drawing/2014/main" val="4261269619"/>
                    </a:ext>
                  </a:extLst>
                </a:gridCol>
                <a:gridCol w="2592288">
                  <a:extLst>
                    <a:ext uri="{9D8B030D-6E8A-4147-A177-3AD203B41FA5}">
                      <a16:colId xmlns:a16="http://schemas.microsoft.com/office/drawing/2014/main" val="1202221963"/>
                    </a:ext>
                  </a:extLst>
                </a:gridCol>
                <a:gridCol w="2736304">
                  <a:extLst>
                    <a:ext uri="{9D8B030D-6E8A-4147-A177-3AD203B41FA5}">
                      <a16:colId xmlns:a16="http://schemas.microsoft.com/office/drawing/2014/main" val="20001"/>
                    </a:ext>
                  </a:extLst>
                </a:gridCol>
              </a:tblGrid>
              <a:tr h="560809">
                <a:tc>
                  <a:txBody>
                    <a:bodyPr/>
                    <a:lstStyle/>
                    <a:p>
                      <a:endParaRPr lang="en-GB" sz="1250" b="1" dirty="0">
                        <a:solidFill>
                          <a:schemeClr val="tx1"/>
                        </a:solidFill>
                        <a:latin typeface="Gill Sans MT" panose="020B0502020104020203" pitchFamily="34" charset="0"/>
                      </a:endParaRPr>
                    </a:p>
                  </a:txBody>
                  <a:tcPr marL="68580" marR="68580" marT="34290" marB="34290"/>
                </a:tc>
                <a:tc>
                  <a:txBody>
                    <a:bodyPr/>
                    <a:lstStyle/>
                    <a:p>
                      <a:r>
                        <a:rPr lang="en-GB" sz="1250" b="1" dirty="0">
                          <a:solidFill>
                            <a:schemeClr val="tx1"/>
                          </a:solidFill>
                          <a:latin typeface="Gill Sans MT" panose="020B0502020104020203" pitchFamily="34" charset="0"/>
                        </a:rPr>
                        <a:t>Description</a:t>
                      </a:r>
                    </a:p>
                  </a:txBody>
                  <a:tcPr marL="68580" marR="68580" marT="34290" marB="34290"/>
                </a:tc>
                <a:tc>
                  <a:txBody>
                    <a:bodyPr/>
                    <a:lstStyle/>
                    <a:p>
                      <a:r>
                        <a:rPr lang="en-GB" sz="1250" b="1" dirty="0">
                          <a:solidFill>
                            <a:schemeClr val="tx1"/>
                          </a:solidFill>
                          <a:latin typeface="Gill Sans MT" panose="020B0502020104020203" pitchFamily="34" charset="0"/>
                        </a:rPr>
                        <a:t>Objectively verifiable indicator(s)</a:t>
                      </a:r>
                    </a:p>
                  </a:txBody>
                  <a:tcPr marL="68580" marR="68580" marT="34290" marB="34290"/>
                </a:tc>
                <a:tc>
                  <a:txBody>
                    <a:bodyPr/>
                    <a:lstStyle/>
                    <a:p>
                      <a:r>
                        <a:rPr lang="en-GB" sz="1250" b="1" dirty="0">
                          <a:solidFill>
                            <a:schemeClr val="tx1"/>
                          </a:solidFill>
                          <a:latin typeface="Gill Sans MT" panose="020B0502020104020203" pitchFamily="34" charset="0"/>
                        </a:rPr>
                        <a:t>Risks/Assumptions</a:t>
                      </a:r>
                    </a:p>
                  </a:txBody>
                  <a:tcPr marL="68580" marR="68580" marT="34290" marB="34290"/>
                </a:tc>
                <a:extLst>
                  <a:ext uri="{0D108BD9-81ED-4DB2-BD59-A6C34878D82A}">
                    <a16:rowId xmlns:a16="http://schemas.microsoft.com/office/drawing/2014/main" val="1550507764"/>
                  </a:ext>
                </a:extLst>
              </a:tr>
              <a:tr h="447303">
                <a:tc rowSpan="3">
                  <a:txBody>
                    <a:bodyPr/>
                    <a:lstStyle/>
                    <a:p>
                      <a:r>
                        <a:rPr lang="en-GB" sz="1250" b="1" dirty="0">
                          <a:solidFill>
                            <a:schemeClr val="tx1"/>
                          </a:solidFill>
                          <a:latin typeface="Gill Sans MT" panose="020B0502020104020203" pitchFamily="34" charset="0"/>
                        </a:rPr>
                        <a:t>Activities or Inputs</a:t>
                      </a:r>
                    </a:p>
                  </a:txBody>
                  <a:tcPr marL="68580" marR="68580" marT="34290" marB="34290"/>
                </a:tc>
                <a:tc>
                  <a:txBody>
                    <a:bodyPr/>
                    <a:lstStyle/>
                    <a:p>
                      <a:pPr marL="184150" indent="-184150">
                        <a:buFont typeface="Arial" panose="020B0604020202020204" pitchFamily="34" charset="0"/>
                        <a:buChar char="•"/>
                        <a:tabLst/>
                      </a:pPr>
                      <a:r>
                        <a:rPr lang="en-GB" sz="1250" dirty="0">
                          <a:solidFill>
                            <a:schemeClr val="tx1"/>
                          </a:solidFill>
                          <a:latin typeface="Gill Sans MT" panose="020B0502020104020203" pitchFamily="34" charset="0"/>
                        </a:rPr>
                        <a:t>Seminar/tutorial with regulators and policy makers</a:t>
                      </a:r>
                    </a:p>
                  </a:txBody>
                  <a:tcPr marL="68580" marR="68580" marT="34290" marB="34290"/>
                </a:tc>
                <a:tc>
                  <a:txBody>
                    <a:bodyPr/>
                    <a:lstStyle/>
                    <a:p>
                      <a:pPr marL="342900" indent="-342900">
                        <a:buFont typeface="Arial" panose="020B0604020202020204" pitchFamily="34" charset="0"/>
                        <a:buChar char="•"/>
                      </a:pPr>
                      <a:r>
                        <a:rPr lang="en-GB" sz="1250" dirty="0">
                          <a:solidFill>
                            <a:schemeClr val="tx1"/>
                          </a:solidFill>
                          <a:latin typeface="Gill Sans MT" panose="020B0502020104020203" pitchFamily="34" charset="0"/>
                        </a:rPr>
                        <a:t>Tutorial materials, handouts, agenda, attendance list, photos</a:t>
                      </a:r>
                    </a:p>
                  </a:txBody>
                  <a:tcPr marL="68580" marR="68580" marT="34290" marB="34290"/>
                </a:tc>
                <a:tc>
                  <a:txBody>
                    <a:bodyPr/>
                    <a:lstStyle/>
                    <a:p>
                      <a:pPr marL="285750" indent="-285750">
                        <a:buFont typeface="Arial" panose="020B0604020202020204" pitchFamily="34" charset="0"/>
                        <a:buChar char="•"/>
                      </a:pPr>
                      <a:r>
                        <a:rPr lang="en-GB" sz="1250" dirty="0">
                          <a:solidFill>
                            <a:schemeClr val="tx1"/>
                          </a:solidFill>
                          <a:latin typeface="Gill Sans MT" panose="020B0502020104020203" pitchFamily="34" charset="0"/>
                        </a:rPr>
                        <a:t>People may not attend</a:t>
                      </a:r>
                    </a:p>
                  </a:txBody>
                  <a:tcPr marL="68580" marR="68580" marT="34290" marB="34290"/>
                </a:tc>
                <a:extLst>
                  <a:ext uri="{0D108BD9-81ED-4DB2-BD59-A6C34878D82A}">
                    <a16:rowId xmlns:a16="http://schemas.microsoft.com/office/drawing/2014/main" val="10000"/>
                  </a:ext>
                </a:extLst>
              </a:tr>
              <a:tr h="621505">
                <a:tc vMerge="1">
                  <a:txBody>
                    <a:bodyPr/>
                    <a:lstStyle/>
                    <a:p>
                      <a:endParaRPr lang="en-GB" sz="1250" b="1" dirty="0">
                        <a:solidFill>
                          <a:schemeClr val="tx1"/>
                        </a:solidFill>
                        <a:latin typeface="Gill Sans MT" panose="020B0502020104020203" pitchFamily="34" charset="0"/>
                      </a:endParaRPr>
                    </a:p>
                  </a:txBody>
                  <a:tcPr marL="68580" marR="68580" marT="34290" marB="34290"/>
                </a:tc>
                <a:tc>
                  <a:txBody>
                    <a:bodyPr/>
                    <a:lstStyle/>
                    <a:p>
                      <a:pPr marL="184150" indent="-184150">
                        <a:buFont typeface="Arial" panose="020B0604020202020204" pitchFamily="34" charset="0"/>
                        <a:buChar char="•"/>
                        <a:tabLst/>
                      </a:pPr>
                      <a:r>
                        <a:rPr lang="en-GB" sz="1250" dirty="0">
                          <a:solidFill>
                            <a:schemeClr val="tx1"/>
                          </a:solidFill>
                          <a:latin typeface="Gill Sans MT" panose="020B0502020104020203" pitchFamily="34" charset="0"/>
                        </a:rPr>
                        <a:t>Meetings with secondary schools</a:t>
                      </a:r>
                    </a:p>
                  </a:txBody>
                  <a:tcPr marL="68580" marR="68580" marT="34290" marB="34290"/>
                </a:tc>
                <a:tc>
                  <a:txBody>
                    <a:bodyPr/>
                    <a:lstStyle/>
                    <a:p>
                      <a:pPr marL="342900" indent="-342900">
                        <a:buFont typeface="Arial" panose="020B0604020202020204" pitchFamily="34" charset="0"/>
                        <a:buChar char="•"/>
                      </a:pPr>
                      <a:r>
                        <a:rPr lang="en-GB" sz="1250" dirty="0">
                          <a:solidFill>
                            <a:schemeClr val="tx1"/>
                          </a:solidFill>
                          <a:latin typeface="Gill Sans MT" panose="020B0502020104020203" pitchFamily="34" charset="0"/>
                        </a:rPr>
                        <a:t>Meeting notes, preparatory materials, follow-up emails, visual aids, photos</a:t>
                      </a:r>
                    </a:p>
                  </a:txBody>
                  <a:tcPr marL="68580" marR="68580" marT="34290" marB="34290"/>
                </a:tc>
                <a:tc>
                  <a:txBody>
                    <a:bodyPr/>
                    <a:lstStyle/>
                    <a:p>
                      <a:pPr marL="285750" indent="-285750">
                        <a:buFont typeface="Arial" panose="020B0604020202020204" pitchFamily="34" charset="0"/>
                        <a:buChar char="•"/>
                      </a:pPr>
                      <a:r>
                        <a:rPr lang="en-GB" sz="1250" dirty="0">
                          <a:solidFill>
                            <a:schemeClr val="tx1"/>
                          </a:solidFill>
                          <a:latin typeface="Gill Sans MT" panose="020B0502020104020203" pitchFamily="34" charset="0"/>
                        </a:rPr>
                        <a:t>Safeguarding laws may make it difficult to work with schools in a short time frame</a:t>
                      </a:r>
                    </a:p>
                  </a:txBody>
                  <a:tcPr marL="68580" marR="68580" marT="34290" marB="34290"/>
                </a:tc>
                <a:extLst>
                  <a:ext uri="{0D108BD9-81ED-4DB2-BD59-A6C34878D82A}">
                    <a16:rowId xmlns:a16="http://schemas.microsoft.com/office/drawing/2014/main" val="1267484947"/>
                  </a:ext>
                </a:extLst>
              </a:tr>
              <a:tr h="602631">
                <a:tc vMerge="1">
                  <a:txBody>
                    <a:bodyPr/>
                    <a:lstStyle/>
                    <a:p>
                      <a:endParaRPr lang="en-GB" sz="1250" b="1" dirty="0">
                        <a:solidFill>
                          <a:schemeClr val="tx1"/>
                        </a:solidFill>
                        <a:latin typeface="Gill Sans MT" panose="020B0502020104020203" pitchFamily="34" charset="0"/>
                      </a:endParaRPr>
                    </a:p>
                  </a:txBody>
                  <a:tcPr marL="68580" marR="68580" marT="34290" marB="34290"/>
                </a:tc>
                <a:tc>
                  <a:txBody>
                    <a:bodyPr/>
                    <a:lstStyle/>
                    <a:p>
                      <a:pPr marL="184150" indent="-184150">
                        <a:buFont typeface="Arial" panose="020B0604020202020204" pitchFamily="34" charset="0"/>
                        <a:buChar char="•"/>
                        <a:tabLst/>
                      </a:pPr>
                      <a:r>
                        <a:rPr lang="en-GB" sz="1250" dirty="0">
                          <a:solidFill>
                            <a:schemeClr val="tx1"/>
                          </a:solidFill>
                          <a:latin typeface="Gill Sans MT" panose="020B0502020104020203" pitchFamily="34" charset="0"/>
                        </a:rPr>
                        <a:t>Online materials</a:t>
                      </a:r>
                    </a:p>
                  </a:txBody>
                  <a:tcPr marL="68580" marR="68580" marT="34290" marB="34290"/>
                </a:tc>
                <a:tc>
                  <a:txBody>
                    <a:bodyPr/>
                    <a:lstStyle/>
                    <a:p>
                      <a:pPr marL="342900" indent="-342900">
                        <a:buFont typeface="Arial" panose="020B0604020202020204" pitchFamily="34" charset="0"/>
                        <a:buChar char="•"/>
                      </a:pPr>
                      <a:r>
                        <a:rPr lang="en-GB" sz="1250" dirty="0">
                          <a:solidFill>
                            <a:schemeClr val="tx1"/>
                          </a:solidFill>
                          <a:latin typeface="Gill Sans MT" panose="020B0502020104020203" pitchFamily="34" charset="0"/>
                        </a:rPr>
                        <a:t>Website, pamphlets, short guides, tutorials, policy briefs, social media data</a:t>
                      </a:r>
                    </a:p>
                  </a:txBody>
                  <a:tcPr marL="68580" marR="68580" marT="34290" marB="34290"/>
                </a:tc>
                <a:tc>
                  <a:txBody>
                    <a:bodyPr/>
                    <a:lstStyle/>
                    <a:p>
                      <a:pPr marL="285750" indent="-285750">
                        <a:buFont typeface="Arial" panose="020B0604020202020204" pitchFamily="34" charset="0"/>
                        <a:buChar char="•"/>
                      </a:pPr>
                      <a:r>
                        <a:rPr lang="en-GB" sz="1250" dirty="0">
                          <a:solidFill>
                            <a:schemeClr val="tx1"/>
                          </a:solidFill>
                          <a:latin typeface="Gill Sans MT" panose="020B0502020104020203" pitchFamily="34" charset="0"/>
                        </a:rPr>
                        <a:t>These materials may not be read or accessed once posted</a:t>
                      </a:r>
                    </a:p>
                  </a:txBody>
                  <a:tcPr marL="68580" marR="68580" marT="34290" marB="34290"/>
                </a:tc>
                <a:extLst>
                  <a:ext uri="{0D108BD9-81ED-4DB2-BD59-A6C34878D82A}">
                    <a16:rowId xmlns:a16="http://schemas.microsoft.com/office/drawing/2014/main" val="10001"/>
                  </a:ext>
                </a:extLst>
              </a:tr>
              <a:tr h="1338263">
                <a:tc>
                  <a:txBody>
                    <a:bodyPr/>
                    <a:lstStyle/>
                    <a:p>
                      <a:r>
                        <a:rPr lang="en-GB" sz="1250" b="1" dirty="0">
                          <a:solidFill>
                            <a:schemeClr val="tx1"/>
                          </a:solidFill>
                          <a:latin typeface="Gill Sans MT" panose="020B0502020104020203" pitchFamily="34" charset="0"/>
                        </a:rPr>
                        <a:t>Outputs of Activities</a:t>
                      </a:r>
                    </a:p>
                  </a:txBody>
                  <a:tcPr marL="68580" marR="68580" marT="34290" marB="34290"/>
                </a:tc>
                <a:tc>
                  <a:txBody>
                    <a:bodyPr/>
                    <a:lstStyle/>
                    <a:p>
                      <a:pPr marL="184150" marR="0" lvl="0" indent="-1841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50" dirty="0"/>
                        <a:t>Participants learn about Clara’s findings and how they can take them up in their own </a:t>
                      </a:r>
                      <a:r>
                        <a:rPr lang="en-US" sz="1250" dirty="0" err="1"/>
                        <a:t>organisations</a:t>
                      </a:r>
                      <a:r>
                        <a:rPr lang="en-US" sz="1250" dirty="0"/>
                        <a:t> and ways of working.</a:t>
                      </a:r>
                    </a:p>
                  </a:txBody>
                  <a:tcPr marL="68580" marR="68580" marT="34290" marB="34290"/>
                </a:tc>
                <a:tc>
                  <a:txBody>
                    <a:bodyPr/>
                    <a:lstStyle/>
                    <a:p>
                      <a:pPr marL="285750" indent="-285750">
                        <a:buFont typeface="Arial" panose="020B0604020202020204" pitchFamily="34" charset="0"/>
                        <a:buChar char="•"/>
                      </a:pPr>
                      <a:r>
                        <a:rPr lang="en-GB" sz="1250" dirty="0">
                          <a:solidFill>
                            <a:schemeClr val="tx1"/>
                          </a:solidFill>
                          <a:latin typeface="Gill Sans MT" panose="020B0502020104020203" pitchFamily="34" charset="0"/>
                        </a:rPr>
                        <a:t>Before-and-after assessments given to participants and guests (gauge knowledge of Clara’s work, plans to use it, how it can be used)</a:t>
                      </a:r>
                    </a:p>
                    <a:p>
                      <a:pPr marL="285750" indent="-285750">
                        <a:buFont typeface="Arial" panose="020B0604020202020204" pitchFamily="34" charset="0"/>
                        <a:buChar char="•"/>
                      </a:pPr>
                      <a:r>
                        <a:rPr lang="en-GB" sz="1250" dirty="0">
                          <a:solidFill>
                            <a:schemeClr val="tx1"/>
                          </a:solidFill>
                          <a:latin typeface="Gill Sans MT" panose="020B0502020104020203" pitchFamily="34" charset="0"/>
                        </a:rPr>
                        <a:t>Follow-up emails sent some time after events, asking for further thought</a:t>
                      </a:r>
                    </a:p>
                  </a:txBody>
                  <a:tcPr marL="68580" marR="68580" marT="34290" marB="34290"/>
                </a:tc>
                <a:tc>
                  <a:txBody>
                    <a:bodyPr/>
                    <a:lstStyle/>
                    <a:p>
                      <a:pPr marL="285750" indent="-285750" algn="l">
                        <a:buFont typeface="Arial" panose="020B0604020202020204" pitchFamily="34" charset="0"/>
                        <a:buChar char="•"/>
                      </a:pPr>
                      <a:r>
                        <a:rPr lang="en-GB" sz="1250" dirty="0">
                          <a:solidFill>
                            <a:schemeClr val="tx1"/>
                          </a:solidFill>
                          <a:latin typeface="Gill Sans MT" panose="020B0502020104020203" pitchFamily="34" charset="0"/>
                        </a:rPr>
                        <a:t>Materials may not be effective at translating Clara’s findings into practical policy advice</a:t>
                      </a:r>
                    </a:p>
                    <a:p>
                      <a:pPr marL="285750" indent="-285750" algn="l">
                        <a:buFont typeface="Arial" panose="020B0604020202020204" pitchFamily="34" charset="0"/>
                        <a:buChar char="•"/>
                      </a:pPr>
                      <a:endParaRPr lang="en-GB" sz="1250" dirty="0">
                        <a:solidFill>
                          <a:schemeClr val="tx1"/>
                        </a:solidFill>
                        <a:latin typeface="Gill Sans MT" panose="020B0502020104020203" pitchFamily="34" charset="0"/>
                      </a:endParaRPr>
                    </a:p>
                  </a:txBody>
                  <a:tcPr marL="68580" marR="68580" marT="34290" marB="34290"/>
                </a:tc>
                <a:extLst>
                  <a:ext uri="{0D108BD9-81ED-4DB2-BD59-A6C34878D82A}">
                    <a16:rowId xmlns:a16="http://schemas.microsoft.com/office/drawing/2014/main" val="10002"/>
                  </a:ext>
                </a:extLst>
              </a:tr>
              <a:tr h="436871">
                <a:tc rowSpan="2">
                  <a:txBody>
                    <a:bodyPr/>
                    <a:lstStyle/>
                    <a:p>
                      <a:r>
                        <a:rPr lang="en-GB" sz="1250" b="1" dirty="0">
                          <a:solidFill>
                            <a:schemeClr val="tx1"/>
                          </a:solidFill>
                          <a:latin typeface="Gill Sans MT" panose="020B0502020104020203" pitchFamily="34" charset="0"/>
                        </a:rPr>
                        <a:t>Early-stage Impacts</a:t>
                      </a:r>
                    </a:p>
                  </a:txBody>
                  <a:tcPr marL="68580" marR="68580" marT="34290" marB="34290"/>
                </a:tc>
                <a:tc>
                  <a:txBody>
                    <a:bodyPr/>
                    <a:lstStyle/>
                    <a:p>
                      <a:pPr marL="184150" indent="-184150">
                        <a:buFont typeface="Arial" panose="020B0604020202020204" pitchFamily="34" charset="0"/>
                        <a:buChar char="•"/>
                        <a:tabLst/>
                      </a:pPr>
                      <a:r>
                        <a:rPr lang="en-GB" sz="1250" dirty="0">
                          <a:solidFill>
                            <a:schemeClr val="tx1"/>
                          </a:solidFill>
                          <a:latin typeface="Gill Sans MT" panose="020B0502020104020203" pitchFamily="34" charset="0"/>
                        </a:rPr>
                        <a:t>Changes in lending and regulatory practices</a:t>
                      </a:r>
                    </a:p>
                  </a:txBody>
                  <a:tcPr marL="68580" marR="68580" marT="34290" marB="34290"/>
                </a:tc>
                <a:tc>
                  <a:txBody>
                    <a:bodyPr/>
                    <a:lstStyle/>
                    <a:p>
                      <a:pPr marL="285750" indent="-285750">
                        <a:buFont typeface="Arial" panose="020B0604020202020204" pitchFamily="34" charset="0"/>
                        <a:buChar char="•"/>
                      </a:pPr>
                      <a:r>
                        <a:rPr lang="en-GB" sz="1250" dirty="0">
                          <a:solidFill>
                            <a:schemeClr val="tx1"/>
                          </a:solidFill>
                          <a:latin typeface="Gill Sans MT" panose="020B0502020104020203" pitchFamily="34" charset="0"/>
                        </a:rPr>
                        <a:t>Keep contact with policy makers to track potential change</a:t>
                      </a:r>
                    </a:p>
                  </a:txBody>
                  <a:tcPr marL="68580" marR="68580" marT="34290" marB="34290"/>
                </a:tc>
                <a:tc>
                  <a:txBody>
                    <a:bodyPr/>
                    <a:lstStyle/>
                    <a:p>
                      <a:pPr marL="285750" indent="-285750" algn="l">
                        <a:buFont typeface="Arial" panose="020B0604020202020204" pitchFamily="34" charset="0"/>
                        <a:buChar char="•"/>
                      </a:pPr>
                      <a:r>
                        <a:rPr lang="en-GB" sz="1250" dirty="0">
                          <a:solidFill>
                            <a:schemeClr val="tx1"/>
                          </a:solidFill>
                          <a:latin typeface="Gill Sans MT" panose="020B0502020104020203" pitchFamily="34" charset="0"/>
                        </a:rPr>
                        <a:t>Short time frame; policy/ regulatory change takes time</a:t>
                      </a:r>
                    </a:p>
                  </a:txBody>
                  <a:tcPr marL="68580" marR="68580" marT="34290" marB="34290"/>
                </a:tc>
                <a:extLst>
                  <a:ext uri="{0D108BD9-81ED-4DB2-BD59-A6C34878D82A}">
                    <a16:rowId xmlns:a16="http://schemas.microsoft.com/office/drawing/2014/main" val="1773211584"/>
                  </a:ext>
                </a:extLst>
              </a:tr>
              <a:tr h="430998">
                <a:tc vMerge="1">
                  <a:txBody>
                    <a:bodyPr/>
                    <a:lstStyle/>
                    <a:p>
                      <a:endParaRPr lang="en-GB" sz="1250" b="1" dirty="0">
                        <a:solidFill>
                          <a:schemeClr val="tx1"/>
                        </a:solidFill>
                        <a:latin typeface="Gill Sans MT" panose="020B0502020104020203" pitchFamily="34" charset="0"/>
                      </a:endParaRPr>
                    </a:p>
                  </a:txBody>
                  <a:tcPr marL="68580" marR="68580" marT="34290" marB="34290"/>
                </a:tc>
                <a:tc>
                  <a:txBody>
                    <a:bodyPr/>
                    <a:lstStyle/>
                    <a:p>
                      <a:pPr marL="184150" indent="-184150">
                        <a:buFont typeface="Arial" panose="020B0604020202020204" pitchFamily="34" charset="0"/>
                        <a:buChar char="•"/>
                        <a:tabLst/>
                      </a:pPr>
                      <a:r>
                        <a:rPr lang="en-GB" sz="1250" dirty="0">
                          <a:solidFill>
                            <a:schemeClr val="tx1"/>
                          </a:solidFill>
                          <a:latin typeface="Gill Sans MT" panose="020B0502020104020203" pitchFamily="34" charset="0"/>
                        </a:rPr>
                        <a:t>Changes in curriculum</a:t>
                      </a:r>
                    </a:p>
                  </a:txBody>
                  <a:tcPr marL="68580" marR="68580" marT="34290" marB="34290"/>
                </a:tc>
                <a:tc>
                  <a:txBody>
                    <a:bodyPr/>
                    <a:lstStyle/>
                    <a:p>
                      <a:pPr marL="285750" indent="-285750">
                        <a:buFont typeface="Arial" panose="020B0604020202020204" pitchFamily="34" charset="0"/>
                        <a:buChar char="•"/>
                      </a:pPr>
                      <a:r>
                        <a:rPr lang="en-GB" sz="1250" dirty="0">
                          <a:solidFill>
                            <a:schemeClr val="tx1"/>
                          </a:solidFill>
                          <a:latin typeface="Gill Sans MT" panose="020B0502020104020203" pitchFamily="34" charset="0"/>
                        </a:rPr>
                        <a:t>Gather letters attesting to changes in curriculum design or regulations</a:t>
                      </a:r>
                    </a:p>
                  </a:txBody>
                  <a:tcPr marL="68580" marR="68580" marT="34290" marB="34290"/>
                </a:tc>
                <a:tc>
                  <a:txBody>
                    <a:bodyPr/>
                    <a:lstStyle/>
                    <a:p>
                      <a:pPr marL="285750" indent="-285750" algn="l">
                        <a:buFont typeface="Arial" panose="020B0604020202020204" pitchFamily="34" charset="0"/>
                        <a:buChar char="•"/>
                      </a:pPr>
                      <a:r>
                        <a:rPr lang="en-GB" sz="1250" dirty="0">
                          <a:solidFill>
                            <a:schemeClr val="tx1"/>
                          </a:solidFill>
                          <a:latin typeface="Gill Sans MT" panose="020B0502020104020203" pitchFamily="34" charset="0"/>
                        </a:rPr>
                        <a:t>People are busy and may not offer letters</a:t>
                      </a:r>
                    </a:p>
                  </a:txBody>
                  <a:tcPr marL="68580" marR="68580" marT="34290" marB="34290"/>
                </a:tc>
                <a:extLst>
                  <a:ext uri="{0D108BD9-81ED-4DB2-BD59-A6C34878D82A}">
                    <a16:rowId xmlns:a16="http://schemas.microsoft.com/office/drawing/2014/main" val="418300358"/>
                  </a:ext>
                </a:extLst>
              </a:tr>
              <a:tr h="430998">
                <a:tc rowSpan="2">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50" b="1" dirty="0"/>
                        <a:t>Long-term Impacts</a:t>
                      </a:r>
                    </a:p>
                  </a:txBody>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50" dirty="0"/>
                        <a:t>More female and young people found small businesses.</a:t>
                      </a:r>
                    </a:p>
                  </a:txBody>
                  <a:tcPr/>
                </a:tc>
                <a:tc rowSpan="2">
                  <a:txBody>
                    <a:bodyPr/>
                    <a:lstStyle/>
                    <a:p>
                      <a:pPr marL="285750" indent="-285750">
                        <a:buFont typeface="Arial" panose="020B0604020202020204" pitchFamily="34" charset="0"/>
                        <a:buChar char="•"/>
                      </a:pPr>
                      <a:r>
                        <a:rPr lang="en-GB" sz="1250" dirty="0">
                          <a:solidFill>
                            <a:schemeClr val="tx1"/>
                          </a:solidFill>
                          <a:latin typeface="Gill Sans MT" panose="020B0502020104020203" pitchFamily="34" charset="0"/>
                        </a:rPr>
                        <a:t>Office of National Statistics (ONS) reports on small business owner characteristics and success/failure rates</a:t>
                      </a:r>
                    </a:p>
                  </a:txBody>
                  <a:tcPr marL="68580" marR="68580" marT="34290" marB="34290"/>
                </a:tc>
                <a:tc rowSpan="2">
                  <a:txBody>
                    <a:bodyPr/>
                    <a:lstStyle/>
                    <a:p>
                      <a:pPr marL="285750" indent="-285750" algn="l">
                        <a:buFont typeface="Arial" panose="020B0604020202020204" pitchFamily="34" charset="0"/>
                        <a:buChar char="•"/>
                      </a:pPr>
                      <a:r>
                        <a:rPr lang="en-GB" sz="1250" dirty="0">
                          <a:solidFill>
                            <a:schemeClr val="tx1"/>
                          </a:solidFill>
                          <a:latin typeface="Gill Sans MT" panose="020B0502020104020203" pitchFamily="34" charset="0"/>
                        </a:rPr>
                        <a:t>Will take time for impact to appear</a:t>
                      </a:r>
                    </a:p>
                    <a:p>
                      <a:pPr marL="285750" indent="-285750" algn="l">
                        <a:buFont typeface="Arial" panose="020B0604020202020204" pitchFamily="34" charset="0"/>
                        <a:buChar char="•"/>
                      </a:pPr>
                      <a:r>
                        <a:rPr lang="en-GB" sz="1250" dirty="0">
                          <a:solidFill>
                            <a:schemeClr val="tx1"/>
                          </a:solidFill>
                          <a:latin typeface="Gill Sans MT" panose="020B0502020104020203" pitchFamily="34" charset="0"/>
                        </a:rPr>
                        <a:t>Should plan on gathering data from before and after research/activities</a:t>
                      </a:r>
                    </a:p>
                    <a:p>
                      <a:pPr marL="285750" indent="-285750" algn="l">
                        <a:buFont typeface="Arial" panose="020B0604020202020204" pitchFamily="34" charset="0"/>
                        <a:buChar char="•"/>
                      </a:pPr>
                      <a:r>
                        <a:rPr lang="en-GB" sz="1250" dirty="0">
                          <a:solidFill>
                            <a:schemeClr val="tx1"/>
                          </a:solidFill>
                          <a:latin typeface="Gill Sans MT" panose="020B0502020104020203" pitchFamily="34" charset="0"/>
                        </a:rPr>
                        <a:t>ONS data is only updated/released once annually</a:t>
                      </a:r>
                    </a:p>
                  </a:txBody>
                  <a:tcPr marL="68580" marR="68580" marT="34290" marB="34290"/>
                </a:tc>
                <a:extLst>
                  <a:ext uri="{0D108BD9-81ED-4DB2-BD59-A6C34878D82A}">
                    <a16:rowId xmlns:a16="http://schemas.microsoft.com/office/drawing/2014/main" val="3134071217"/>
                  </a:ext>
                </a:extLst>
              </a:tr>
              <a:tr h="430998">
                <a:tc vMerge="1">
                  <a:txBody>
                    <a:bodyPr/>
                    <a:lstStyle/>
                    <a:p>
                      <a:endParaRPr lang="en-US" sz="1250" dirty="0"/>
                    </a:p>
                  </a:txBody>
                  <a:tcPr/>
                </a:tc>
                <a:tc>
                  <a:txBody>
                    <a:bodyPr/>
                    <a:lstStyle/>
                    <a:p>
                      <a:pPr marL="171450" indent="-171450">
                        <a:buFont typeface="Arial" panose="020B0604020202020204" pitchFamily="34" charset="0"/>
                        <a:buChar char="•"/>
                      </a:pPr>
                      <a:r>
                        <a:rPr lang="en-US" sz="1250" dirty="0"/>
                        <a:t>New small businesses have a higher chance of being profitable and encouraging new enterprise</a:t>
                      </a:r>
                    </a:p>
                  </a:txBody>
                  <a:tcPr/>
                </a:tc>
                <a:tc vMerge="1">
                  <a:txBody>
                    <a:bodyPr/>
                    <a:lstStyle/>
                    <a:p>
                      <a:pPr marL="285750" indent="-285750">
                        <a:buFont typeface="Arial" panose="020B0604020202020204" pitchFamily="34" charset="0"/>
                        <a:buChar char="•"/>
                      </a:pPr>
                      <a:endParaRPr lang="en-GB" sz="1250" dirty="0">
                        <a:solidFill>
                          <a:schemeClr val="tx1"/>
                        </a:solidFill>
                        <a:latin typeface="Gill Sans MT" panose="020B0502020104020203" pitchFamily="34" charset="0"/>
                      </a:endParaRPr>
                    </a:p>
                  </a:txBody>
                  <a:tcPr marL="68580" marR="68580" marT="34290" marB="34290"/>
                </a:tc>
                <a:tc vMerge="1">
                  <a:txBody>
                    <a:bodyPr/>
                    <a:lstStyle/>
                    <a:p>
                      <a:pPr marL="285750" indent="-285750" algn="l">
                        <a:buFont typeface="Arial" panose="020B0604020202020204" pitchFamily="34" charset="0"/>
                        <a:buChar char="•"/>
                      </a:pPr>
                      <a:endParaRPr lang="en-GB" sz="1250" dirty="0">
                        <a:solidFill>
                          <a:schemeClr val="tx1"/>
                        </a:solidFill>
                        <a:latin typeface="Gill Sans MT" panose="020B0502020104020203" pitchFamily="34" charset="0"/>
                      </a:endParaRPr>
                    </a:p>
                  </a:txBody>
                  <a:tcPr marL="68580" marR="68580" marT="34290" marB="34290"/>
                </a:tc>
                <a:extLst>
                  <a:ext uri="{0D108BD9-81ED-4DB2-BD59-A6C34878D82A}">
                    <a16:rowId xmlns:a16="http://schemas.microsoft.com/office/drawing/2014/main" val="618996041"/>
                  </a:ext>
                </a:extLst>
              </a:tr>
            </a:tbl>
          </a:graphicData>
        </a:graphic>
      </p:graphicFrame>
      <p:sp>
        <p:nvSpPr>
          <p:cNvPr id="5" name="Rectangle 4">
            <a:extLst>
              <a:ext uri="{FF2B5EF4-FFF2-40B4-BE49-F238E27FC236}">
                <a16:creationId xmlns:a16="http://schemas.microsoft.com/office/drawing/2014/main" id="{319720A4-72FB-8A49-882C-07E40BCF3603}"/>
              </a:ext>
            </a:extLst>
          </p:cNvPr>
          <p:cNvSpPr/>
          <p:nvPr/>
        </p:nvSpPr>
        <p:spPr>
          <a:xfrm>
            <a:off x="1" y="0"/>
            <a:ext cx="9144000" cy="6858000"/>
          </a:xfrm>
          <a:prstGeom prst="rect">
            <a:avLst/>
          </a:prstGeom>
          <a:noFill/>
          <a:ln w="444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1093397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31640" y="116632"/>
            <a:ext cx="6552728" cy="720080"/>
          </a:xfrm>
        </p:spPr>
        <p:txBody>
          <a:bodyPr>
            <a:normAutofit fontScale="90000"/>
          </a:bodyPr>
          <a:lstStyle/>
          <a:p>
            <a:r>
              <a:rPr lang="en-GB" dirty="0">
                <a:solidFill>
                  <a:schemeClr val="accent2"/>
                </a:solidFill>
              </a:rPr>
              <a:t>now it’s time to fill out your own </a:t>
            </a:r>
            <a:r>
              <a:rPr lang="en-GB" b="1" dirty="0">
                <a:solidFill>
                  <a:schemeClr val="accent2"/>
                </a:solidFill>
              </a:rPr>
              <a:t>measurement plan matrix: exercise 4</a:t>
            </a:r>
            <a:endParaRPr lang="en-GB" b="1" i="1" dirty="0">
              <a:solidFill>
                <a:schemeClr val="accent2"/>
              </a:solidFill>
            </a:endParaRPr>
          </a:p>
        </p:txBody>
      </p:sp>
      <p:graphicFrame>
        <p:nvGraphicFramePr>
          <p:cNvPr id="8" name="Content Placeholder 3"/>
          <p:cNvGraphicFramePr>
            <a:graphicFrameLocks noGrp="1"/>
          </p:cNvGraphicFramePr>
          <p:nvPr>
            <p:ph idx="1"/>
            <p:extLst>
              <p:ext uri="{D42A27DB-BD31-4B8C-83A1-F6EECF244321}">
                <p14:modId xmlns:p14="http://schemas.microsoft.com/office/powerpoint/2010/main" val="231377308"/>
              </p:ext>
            </p:extLst>
          </p:nvPr>
        </p:nvGraphicFramePr>
        <p:xfrm>
          <a:off x="102775" y="1045989"/>
          <a:ext cx="8861713" cy="5786197"/>
        </p:xfrm>
        <a:graphic>
          <a:graphicData uri="http://schemas.openxmlformats.org/drawingml/2006/table">
            <a:tbl>
              <a:tblPr firstRow="1" bandRow="1">
                <a:tableStyleId>{5940675A-B579-460E-94D1-54222C63F5DA}</a:tableStyleId>
              </a:tblPr>
              <a:tblGrid>
                <a:gridCol w="1084849">
                  <a:extLst>
                    <a:ext uri="{9D8B030D-6E8A-4147-A177-3AD203B41FA5}">
                      <a16:colId xmlns:a16="http://schemas.microsoft.com/office/drawing/2014/main" val="20000"/>
                    </a:ext>
                  </a:extLst>
                </a:gridCol>
                <a:gridCol w="2160240">
                  <a:extLst>
                    <a:ext uri="{9D8B030D-6E8A-4147-A177-3AD203B41FA5}">
                      <a16:colId xmlns:a16="http://schemas.microsoft.com/office/drawing/2014/main" val="4261269619"/>
                    </a:ext>
                  </a:extLst>
                </a:gridCol>
                <a:gridCol w="2880320">
                  <a:extLst>
                    <a:ext uri="{9D8B030D-6E8A-4147-A177-3AD203B41FA5}">
                      <a16:colId xmlns:a16="http://schemas.microsoft.com/office/drawing/2014/main" val="1202221963"/>
                    </a:ext>
                  </a:extLst>
                </a:gridCol>
                <a:gridCol w="2736304">
                  <a:extLst>
                    <a:ext uri="{9D8B030D-6E8A-4147-A177-3AD203B41FA5}">
                      <a16:colId xmlns:a16="http://schemas.microsoft.com/office/drawing/2014/main" val="20001"/>
                    </a:ext>
                  </a:extLst>
                </a:gridCol>
              </a:tblGrid>
              <a:tr h="719677">
                <a:tc>
                  <a:txBody>
                    <a:bodyPr/>
                    <a:lstStyle/>
                    <a:p>
                      <a:endParaRPr lang="en-GB" sz="1400" b="1" dirty="0">
                        <a:solidFill>
                          <a:schemeClr val="tx1"/>
                        </a:solidFill>
                        <a:latin typeface="Gill Sans MT" panose="020B0502020104020203" pitchFamily="34" charset="0"/>
                      </a:endParaRPr>
                    </a:p>
                  </a:txBody>
                  <a:tcPr marL="68580" marR="68580" marT="34290" marB="34290"/>
                </a:tc>
                <a:tc>
                  <a:txBody>
                    <a:bodyPr/>
                    <a:lstStyle/>
                    <a:p>
                      <a:r>
                        <a:rPr lang="en-GB" sz="1400" b="1" dirty="0">
                          <a:solidFill>
                            <a:schemeClr val="tx1"/>
                          </a:solidFill>
                          <a:latin typeface="Gill Sans MT" panose="020B0502020104020203" pitchFamily="34" charset="0"/>
                        </a:rPr>
                        <a:t>Description </a:t>
                      </a:r>
                    </a:p>
                    <a:p>
                      <a:r>
                        <a:rPr lang="en-GB" sz="1400" b="0" i="1" dirty="0">
                          <a:solidFill>
                            <a:schemeClr val="tx1"/>
                          </a:solidFill>
                          <a:latin typeface="Gill Sans MT" panose="020B0502020104020203" pitchFamily="34" charset="0"/>
                        </a:rPr>
                        <a:t>(List items from logic model in this column)</a:t>
                      </a:r>
                    </a:p>
                  </a:txBody>
                  <a:tcPr marL="68580" marR="68580" marT="34290" marB="34290"/>
                </a:tc>
                <a:tc>
                  <a:txBody>
                    <a:bodyPr/>
                    <a:lstStyle/>
                    <a:p>
                      <a:r>
                        <a:rPr lang="en-GB" sz="1400" b="1" dirty="0">
                          <a:solidFill>
                            <a:schemeClr val="tx1"/>
                          </a:solidFill>
                          <a:latin typeface="Gill Sans MT" panose="020B0502020104020203" pitchFamily="34" charset="0"/>
                        </a:rPr>
                        <a:t>Objectively verifiable indicators</a:t>
                      </a:r>
                      <a:endParaRPr lang="en-GB" sz="1400" b="0" dirty="0">
                        <a:solidFill>
                          <a:schemeClr val="tx1"/>
                        </a:solidFill>
                        <a:latin typeface="Gill Sans MT" panose="020B0502020104020203" pitchFamily="34" charset="0"/>
                      </a:endParaRPr>
                    </a:p>
                    <a:p>
                      <a:r>
                        <a:rPr lang="en-GB" sz="1400" b="0" i="1" dirty="0">
                          <a:solidFill>
                            <a:schemeClr val="tx1"/>
                          </a:solidFill>
                          <a:latin typeface="Gill Sans MT" panose="020B0502020104020203" pitchFamily="34" charset="0"/>
                        </a:rPr>
                        <a:t>(How will you measure and prove what you accomplished?)</a:t>
                      </a:r>
                    </a:p>
                  </a:txBody>
                  <a:tcPr marL="68580" marR="68580" marT="34290" marB="34290"/>
                </a:tc>
                <a:tc>
                  <a:txBody>
                    <a:bodyPr/>
                    <a:lstStyle/>
                    <a:p>
                      <a:r>
                        <a:rPr lang="en-GB" sz="1400" b="1" dirty="0">
                          <a:solidFill>
                            <a:schemeClr val="tx1"/>
                          </a:solidFill>
                          <a:latin typeface="Gill Sans MT" panose="020B0502020104020203" pitchFamily="34" charset="0"/>
                        </a:rPr>
                        <a:t>Risks/Assumptions</a:t>
                      </a:r>
                      <a:endParaRPr lang="en-GB" sz="1400" b="0" dirty="0">
                        <a:solidFill>
                          <a:schemeClr val="tx1"/>
                        </a:solidFill>
                        <a:latin typeface="Gill Sans MT" panose="020B0502020104020203" pitchFamily="34" charset="0"/>
                      </a:endParaRPr>
                    </a:p>
                    <a:p>
                      <a:r>
                        <a:rPr lang="en-GB" sz="1400" b="0" i="1" dirty="0">
                          <a:solidFill>
                            <a:schemeClr val="tx1"/>
                          </a:solidFill>
                          <a:latin typeface="Gill Sans MT" panose="020B0502020104020203" pitchFamily="34" charset="0"/>
                        </a:rPr>
                        <a:t>(What could get in the way or hinder your achievements?)</a:t>
                      </a:r>
                    </a:p>
                  </a:txBody>
                  <a:tcPr marL="68580" marR="68580" marT="34290" marB="34290"/>
                </a:tc>
                <a:extLst>
                  <a:ext uri="{0D108BD9-81ED-4DB2-BD59-A6C34878D82A}">
                    <a16:rowId xmlns:a16="http://schemas.microsoft.com/office/drawing/2014/main" val="1550507764"/>
                  </a:ext>
                </a:extLst>
              </a:tr>
              <a:tr h="700620">
                <a:tc>
                  <a:txBody>
                    <a:bodyPr/>
                    <a:lstStyle/>
                    <a:p>
                      <a:r>
                        <a:rPr lang="en-GB" sz="1400" b="1" dirty="0">
                          <a:solidFill>
                            <a:schemeClr val="tx1"/>
                          </a:solidFill>
                          <a:latin typeface="Gill Sans MT" panose="020B0502020104020203" pitchFamily="34" charset="0"/>
                        </a:rPr>
                        <a:t>Activities or Inputs</a:t>
                      </a:r>
                    </a:p>
                  </a:txBody>
                  <a:tcPr marL="68580" marR="68580" marT="34290" marB="34290"/>
                </a:tc>
                <a:tc>
                  <a:txBody>
                    <a:bodyPr/>
                    <a:lstStyle/>
                    <a:p>
                      <a:pPr marL="342900" indent="-342900">
                        <a:buFont typeface="Arial" panose="020B0604020202020204" pitchFamily="34" charset="0"/>
                        <a:buChar char="•"/>
                      </a:pPr>
                      <a:endParaRPr lang="en-GB" sz="1400" dirty="0">
                        <a:solidFill>
                          <a:schemeClr val="tx1"/>
                        </a:solidFill>
                        <a:latin typeface="Gill Sans MT" panose="020B0502020104020203" pitchFamily="34" charset="0"/>
                      </a:endParaRPr>
                    </a:p>
                  </a:txBody>
                  <a:tcPr marL="68580" marR="68580" marT="34290" marB="34290"/>
                </a:tc>
                <a:tc>
                  <a:txBody>
                    <a:bodyPr/>
                    <a:lstStyle/>
                    <a:p>
                      <a:pPr marL="342900" indent="-342900">
                        <a:buFont typeface="Arial" panose="020B0604020202020204" pitchFamily="34" charset="0"/>
                        <a:buChar char="•"/>
                      </a:pPr>
                      <a:endParaRPr lang="en-GB" sz="1400" dirty="0">
                        <a:solidFill>
                          <a:schemeClr val="tx1"/>
                        </a:solidFill>
                        <a:latin typeface="Gill Sans MT" panose="020B0502020104020203" pitchFamily="34" charset="0"/>
                      </a:endParaRPr>
                    </a:p>
                  </a:txBody>
                  <a:tcPr marL="68580" marR="68580" marT="34290" marB="34290"/>
                </a:tc>
                <a:tc>
                  <a:txBody>
                    <a:bodyPr/>
                    <a:lstStyle/>
                    <a:p>
                      <a:pPr marL="285750" indent="-285750">
                        <a:buFont typeface="Arial" panose="020B0604020202020204" pitchFamily="34" charset="0"/>
                        <a:buChar char="•"/>
                      </a:pPr>
                      <a:endParaRPr lang="en-GB" sz="1400" dirty="0">
                        <a:solidFill>
                          <a:schemeClr val="tx1"/>
                        </a:solidFill>
                        <a:latin typeface="Gill Sans MT" panose="020B0502020104020203" pitchFamily="34" charset="0"/>
                      </a:endParaRPr>
                    </a:p>
                  </a:txBody>
                  <a:tcPr marL="68580" marR="68580" marT="34290" marB="34290"/>
                </a:tc>
                <a:extLst>
                  <a:ext uri="{0D108BD9-81ED-4DB2-BD59-A6C34878D82A}">
                    <a16:rowId xmlns:a16="http://schemas.microsoft.com/office/drawing/2014/main" val="10000"/>
                  </a:ext>
                </a:extLst>
              </a:tr>
              <a:tr h="360000">
                <a:tc>
                  <a:txBody>
                    <a:bodyPr/>
                    <a:lstStyle/>
                    <a:p>
                      <a:endParaRPr lang="en-GB" sz="1400" b="1" dirty="0">
                        <a:solidFill>
                          <a:schemeClr val="tx1"/>
                        </a:solidFill>
                        <a:latin typeface="Gill Sans MT" panose="020B0502020104020203" pitchFamily="34" charset="0"/>
                      </a:endParaRPr>
                    </a:p>
                  </a:txBody>
                  <a:tcPr marL="68580" marR="68580" marT="34290" marB="34290"/>
                </a:tc>
                <a:tc>
                  <a:txBody>
                    <a:bodyPr/>
                    <a:lstStyle/>
                    <a:p>
                      <a:pPr marL="342900" indent="-342900">
                        <a:buFont typeface="Arial" panose="020B0604020202020204" pitchFamily="34" charset="0"/>
                        <a:buChar char="•"/>
                      </a:pPr>
                      <a:endParaRPr lang="en-GB" sz="1400" dirty="0">
                        <a:solidFill>
                          <a:schemeClr val="tx1"/>
                        </a:solidFill>
                        <a:latin typeface="Gill Sans MT" panose="020B0502020104020203" pitchFamily="34" charset="0"/>
                      </a:endParaRPr>
                    </a:p>
                  </a:txBody>
                  <a:tcPr marL="68580" marR="68580" marT="34290" marB="34290"/>
                </a:tc>
                <a:tc>
                  <a:txBody>
                    <a:bodyPr/>
                    <a:lstStyle/>
                    <a:p>
                      <a:pPr marL="342900" indent="-342900">
                        <a:buFont typeface="Arial" panose="020B0604020202020204" pitchFamily="34" charset="0"/>
                        <a:buChar char="•"/>
                      </a:pPr>
                      <a:endParaRPr lang="en-GB" sz="1400" dirty="0">
                        <a:solidFill>
                          <a:schemeClr val="tx1"/>
                        </a:solidFill>
                        <a:latin typeface="Gill Sans MT" panose="020B0502020104020203" pitchFamily="34" charset="0"/>
                      </a:endParaRPr>
                    </a:p>
                  </a:txBody>
                  <a:tcPr marL="68580" marR="68580" marT="34290" marB="34290"/>
                </a:tc>
                <a:tc>
                  <a:txBody>
                    <a:bodyPr/>
                    <a:lstStyle/>
                    <a:p>
                      <a:pPr marL="285750" indent="-285750">
                        <a:buFont typeface="Arial" panose="020B0604020202020204" pitchFamily="34" charset="0"/>
                        <a:buChar char="•"/>
                      </a:pPr>
                      <a:endParaRPr lang="en-GB" sz="1400" dirty="0">
                        <a:solidFill>
                          <a:schemeClr val="tx1"/>
                        </a:solidFill>
                        <a:latin typeface="Gill Sans MT" panose="020B0502020104020203" pitchFamily="34" charset="0"/>
                      </a:endParaRPr>
                    </a:p>
                  </a:txBody>
                  <a:tcPr marL="68580" marR="68580" marT="34290" marB="34290"/>
                </a:tc>
                <a:extLst>
                  <a:ext uri="{0D108BD9-81ED-4DB2-BD59-A6C34878D82A}">
                    <a16:rowId xmlns:a16="http://schemas.microsoft.com/office/drawing/2014/main" val="1267484947"/>
                  </a:ext>
                </a:extLst>
              </a:tr>
              <a:tr h="360000">
                <a:tc>
                  <a:txBody>
                    <a:bodyPr/>
                    <a:lstStyle/>
                    <a:p>
                      <a:endParaRPr lang="en-GB" sz="1400" b="1" dirty="0">
                        <a:solidFill>
                          <a:schemeClr val="tx1"/>
                        </a:solidFill>
                        <a:latin typeface="Gill Sans MT" panose="020B0502020104020203" pitchFamily="34" charset="0"/>
                      </a:endParaRPr>
                    </a:p>
                  </a:txBody>
                  <a:tcPr marL="68580" marR="68580" marT="34290" marB="34290"/>
                </a:tc>
                <a:tc>
                  <a:txBody>
                    <a:bodyPr/>
                    <a:lstStyle/>
                    <a:p>
                      <a:pPr marL="342900" indent="-342900">
                        <a:buFont typeface="Arial" panose="020B0604020202020204" pitchFamily="34" charset="0"/>
                        <a:buChar char="•"/>
                      </a:pPr>
                      <a:endParaRPr lang="en-GB" sz="1400" dirty="0">
                        <a:solidFill>
                          <a:schemeClr val="tx1"/>
                        </a:solidFill>
                        <a:latin typeface="Gill Sans MT" panose="020B0502020104020203" pitchFamily="34" charset="0"/>
                      </a:endParaRPr>
                    </a:p>
                  </a:txBody>
                  <a:tcPr marL="68580" marR="68580" marT="34290" marB="34290"/>
                </a:tc>
                <a:tc>
                  <a:txBody>
                    <a:bodyPr/>
                    <a:lstStyle/>
                    <a:p>
                      <a:pPr marL="342900" indent="-342900">
                        <a:buFont typeface="Arial" panose="020B0604020202020204" pitchFamily="34" charset="0"/>
                        <a:buChar char="•"/>
                      </a:pPr>
                      <a:endParaRPr lang="en-GB" sz="1400" dirty="0">
                        <a:solidFill>
                          <a:schemeClr val="tx1"/>
                        </a:solidFill>
                        <a:latin typeface="Gill Sans MT" panose="020B0502020104020203" pitchFamily="34" charset="0"/>
                      </a:endParaRPr>
                    </a:p>
                  </a:txBody>
                  <a:tcPr marL="68580" marR="68580" marT="34290" marB="34290"/>
                </a:tc>
                <a:tc>
                  <a:txBody>
                    <a:bodyPr/>
                    <a:lstStyle/>
                    <a:p>
                      <a:pPr marL="285750" indent="-285750">
                        <a:buFont typeface="Arial" panose="020B0604020202020204" pitchFamily="34" charset="0"/>
                        <a:buChar char="•"/>
                      </a:pPr>
                      <a:endParaRPr lang="en-GB" sz="1400" dirty="0">
                        <a:solidFill>
                          <a:schemeClr val="tx1"/>
                        </a:solidFill>
                        <a:latin typeface="Gill Sans MT" panose="020B0502020104020203" pitchFamily="34" charset="0"/>
                      </a:endParaRPr>
                    </a:p>
                  </a:txBody>
                  <a:tcPr marL="68580" marR="68580" marT="34290" marB="34290"/>
                </a:tc>
                <a:extLst>
                  <a:ext uri="{0D108BD9-81ED-4DB2-BD59-A6C34878D82A}">
                    <a16:rowId xmlns:a16="http://schemas.microsoft.com/office/drawing/2014/main" val="10001"/>
                  </a:ext>
                </a:extLst>
              </a:tr>
              <a:tr h="360000">
                <a:tc>
                  <a:txBody>
                    <a:bodyPr/>
                    <a:lstStyle/>
                    <a:p>
                      <a:r>
                        <a:rPr lang="en-GB" sz="1400" b="1" dirty="0">
                          <a:solidFill>
                            <a:schemeClr val="tx1"/>
                          </a:solidFill>
                          <a:latin typeface="Gill Sans MT" panose="020B0502020104020203" pitchFamily="34" charset="0"/>
                        </a:rPr>
                        <a:t>Outputs of Activities</a:t>
                      </a:r>
                    </a:p>
                  </a:txBody>
                  <a:tcPr marL="68580" marR="68580" marT="34290" marB="34290"/>
                </a:tc>
                <a:tc>
                  <a:txBody>
                    <a:bodyPr/>
                    <a:lstStyle/>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400" dirty="0"/>
                    </a:p>
                  </a:txBody>
                  <a:tcPr marL="68580" marR="68580" marT="34290" marB="34290"/>
                </a:tc>
                <a:tc>
                  <a:txBody>
                    <a:bodyPr/>
                    <a:lstStyle/>
                    <a:p>
                      <a:pPr marL="285750" indent="-285750">
                        <a:buFont typeface="Arial" panose="020B0604020202020204" pitchFamily="34" charset="0"/>
                        <a:buChar char="•"/>
                      </a:pPr>
                      <a:endParaRPr lang="en-GB" sz="1400" dirty="0">
                        <a:solidFill>
                          <a:schemeClr val="tx1"/>
                        </a:solidFill>
                        <a:latin typeface="Gill Sans MT" panose="020B0502020104020203" pitchFamily="34" charset="0"/>
                      </a:endParaRPr>
                    </a:p>
                  </a:txBody>
                  <a:tcPr marL="68580" marR="68580" marT="34290" marB="34290"/>
                </a:tc>
                <a:tc>
                  <a:txBody>
                    <a:bodyPr/>
                    <a:lstStyle/>
                    <a:p>
                      <a:pPr marL="285750" indent="-285750" algn="l">
                        <a:buFont typeface="Arial" panose="020B0604020202020204" pitchFamily="34" charset="0"/>
                        <a:buChar char="•"/>
                      </a:pPr>
                      <a:endParaRPr lang="en-GB" sz="1400" dirty="0">
                        <a:solidFill>
                          <a:schemeClr val="tx1"/>
                        </a:solidFill>
                        <a:latin typeface="Gill Sans MT" panose="020B0502020104020203" pitchFamily="34" charset="0"/>
                      </a:endParaRPr>
                    </a:p>
                  </a:txBody>
                  <a:tcPr marL="68580" marR="68580" marT="34290" marB="34290"/>
                </a:tc>
                <a:extLst>
                  <a:ext uri="{0D108BD9-81ED-4DB2-BD59-A6C34878D82A}">
                    <a16:rowId xmlns:a16="http://schemas.microsoft.com/office/drawing/2014/main" val="10002"/>
                  </a:ext>
                </a:extLst>
              </a:tr>
              <a:tr h="360000">
                <a:tc>
                  <a:txBody>
                    <a:bodyPr/>
                    <a:lstStyle/>
                    <a:p>
                      <a:endParaRPr lang="en-GB" sz="1400" b="1" dirty="0">
                        <a:solidFill>
                          <a:schemeClr val="tx1"/>
                        </a:solidFill>
                        <a:latin typeface="Gill Sans MT" panose="020B0502020104020203" pitchFamily="34" charset="0"/>
                      </a:endParaRPr>
                    </a:p>
                  </a:txBody>
                  <a:tcPr marL="68580" marR="68580" marT="34290" marB="34290"/>
                </a:tc>
                <a:tc>
                  <a:txBody>
                    <a:bodyPr/>
                    <a:lstStyle/>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400" dirty="0"/>
                    </a:p>
                  </a:txBody>
                  <a:tcPr marL="68580" marR="68580" marT="34290" marB="34290"/>
                </a:tc>
                <a:tc>
                  <a:txBody>
                    <a:bodyPr/>
                    <a:lstStyle/>
                    <a:p>
                      <a:pPr marL="285750" indent="-285750">
                        <a:buFont typeface="Arial" panose="020B0604020202020204" pitchFamily="34" charset="0"/>
                        <a:buChar char="•"/>
                      </a:pPr>
                      <a:endParaRPr lang="en-GB" sz="1400" dirty="0">
                        <a:solidFill>
                          <a:schemeClr val="tx1"/>
                        </a:solidFill>
                        <a:latin typeface="Gill Sans MT" panose="020B0502020104020203" pitchFamily="34" charset="0"/>
                      </a:endParaRPr>
                    </a:p>
                  </a:txBody>
                  <a:tcPr marL="68580" marR="68580" marT="34290" marB="34290"/>
                </a:tc>
                <a:tc>
                  <a:txBody>
                    <a:bodyPr/>
                    <a:lstStyle/>
                    <a:p>
                      <a:pPr marL="285750" indent="-285750" algn="l">
                        <a:buFont typeface="Arial" panose="020B0604020202020204" pitchFamily="34" charset="0"/>
                        <a:buChar char="•"/>
                      </a:pPr>
                      <a:endParaRPr lang="en-GB" sz="1400" dirty="0">
                        <a:solidFill>
                          <a:schemeClr val="tx1"/>
                        </a:solidFill>
                        <a:latin typeface="Gill Sans MT" panose="020B0502020104020203" pitchFamily="34" charset="0"/>
                      </a:endParaRPr>
                    </a:p>
                  </a:txBody>
                  <a:tcPr marL="68580" marR="68580" marT="34290" marB="34290"/>
                </a:tc>
                <a:extLst>
                  <a:ext uri="{0D108BD9-81ED-4DB2-BD59-A6C34878D82A}">
                    <a16:rowId xmlns:a16="http://schemas.microsoft.com/office/drawing/2014/main" val="2891119075"/>
                  </a:ext>
                </a:extLst>
              </a:tr>
              <a:tr h="360000">
                <a:tc>
                  <a:txBody>
                    <a:bodyPr/>
                    <a:lstStyle/>
                    <a:p>
                      <a:endParaRPr lang="en-GB" sz="1400" b="1" dirty="0">
                        <a:solidFill>
                          <a:schemeClr val="tx1"/>
                        </a:solidFill>
                        <a:latin typeface="Gill Sans MT" panose="020B0502020104020203" pitchFamily="34" charset="0"/>
                      </a:endParaRPr>
                    </a:p>
                  </a:txBody>
                  <a:tcPr marL="68580" marR="68580" marT="34290" marB="34290"/>
                </a:tc>
                <a:tc>
                  <a:txBody>
                    <a:bodyPr/>
                    <a:lstStyle/>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US" sz="1400" dirty="0"/>
                    </a:p>
                  </a:txBody>
                  <a:tcPr marL="68580" marR="68580" marT="34290" marB="34290"/>
                </a:tc>
                <a:tc>
                  <a:txBody>
                    <a:bodyPr/>
                    <a:lstStyle/>
                    <a:p>
                      <a:pPr marL="285750" indent="-285750">
                        <a:buFont typeface="Arial" panose="020B0604020202020204" pitchFamily="34" charset="0"/>
                        <a:buChar char="•"/>
                      </a:pPr>
                      <a:endParaRPr lang="en-GB" sz="1400" dirty="0">
                        <a:solidFill>
                          <a:schemeClr val="tx1"/>
                        </a:solidFill>
                        <a:latin typeface="Gill Sans MT" panose="020B0502020104020203" pitchFamily="34" charset="0"/>
                      </a:endParaRPr>
                    </a:p>
                  </a:txBody>
                  <a:tcPr marL="68580" marR="68580" marT="34290" marB="34290"/>
                </a:tc>
                <a:tc>
                  <a:txBody>
                    <a:bodyPr/>
                    <a:lstStyle/>
                    <a:p>
                      <a:pPr marL="285750" indent="-285750" algn="l">
                        <a:buFont typeface="Arial" panose="020B0604020202020204" pitchFamily="34" charset="0"/>
                        <a:buChar char="•"/>
                      </a:pPr>
                      <a:endParaRPr lang="en-GB" sz="1400" dirty="0">
                        <a:solidFill>
                          <a:schemeClr val="tx1"/>
                        </a:solidFill>
                        <a:latin typeface="Gill Sans MT" panose="020B0502020104020203" pitchFamily="34" charset="0"/>
                      </a:endParaRPr>
                    </a:p>
                  </a:txBody>
                  <a:tcPr marL="68580" marR="68580" marT="34290" marB="34290"/>
                </a:tc>
                <a:extLst>
                  <a:ext uri="{0D108BD9-81ED-4DB2-BD59-A6C34878D82A}">
                    <a16:rowId xmlns:a16="http://schemas.microsoft.com/office/drawing/2014/main" val="1850182176"/>
                  </a:ext>
                </a:extLst>
              </a:tr>
              <a:tr h="360000">
                <a:tc>
                  <a:txBody>
                    <a:bodyPr/>
                    <a:lstStyle/>
                    <a:p>
                      <a:r>
                        <a:rPr lang="en-GB" sz="1400" b="1" dirty="0">
                          <a:solidFill>
                            <a:schemeClr val="tx1"/>
                          </a:solidFill>
                          <a:latin typeface="Gill Sans MT" panose="020B0502020104020203" pitchFamily="34" charset="0"/>
                        </a:rPr>
                        <a:t>Early-stage Impacts</a:t>
                      </a:r>
                    </a:p>
                  </a:txBody>
                  <a:tcPr marL="68580" marR="68580" marT="34290" marB="34290"/>
                </a:tc>
                <a:tc>
                  <a:txBody>
                    <a:bodyPr/>
                    <a:lstStyle/>
                    <a:p>
                      <a:pPr marL="285750" indent="-285750">
                        <a:buFont typeface="Arial" panose="020B0604020202020204" pitchFamily="34" charset="0"/>
                        <a:buChar char="•"/>
                      </a:pPr>
                      <a:endParaRPr lang="en-GB" sz="1400" dirty="0">
                        <a:solidFill>
                          <a:schemeClr val="tx1"/>
                        </a:solidFill>
                        <a:latin typeface="Gill Sans MT" panose="020B0502020104020203" pitchFamily="34" charset="0"/>
                      </a:endParaRPr>
                    </a:p>
                  </a:txBody>
                  <a:tcPr marL="68580" marR="68580" marT="34290" marB="34290"/>
                </a:tc>
                <a:tc>
                  <a:txBody>
                    <a:bodyPr/>
                    <a:lstStyle/>
                    <a:p>
                      <a:pPr marL="285750" indent="-285750">
                        <a:buFont typeface="Arial" panose="020B0604020202020204" pitchFamily="34" charset="0"/>
                        <a:buChar char="•"/>
                      </a:pPr>
                      <a:endParaRPr lang="en-GB" sz="1400" dirty="0">
                        <a:solidFill>
                          <a:schemeClr val="tx1"/>
                        </a:solidFill>
                        <a:latin typeface="Gill Sans MT" panose="020B0502020104020203" pitchFamily="34" charset="0"/>
                      </a:endParaRPr>
                    </a:p>
                  </a:txBody>
                  <a:tcPr marL="68580" marR="68580" marT="34290" marB="34290"/>
                </a:tc>
                <a:tc>
                  <a:txBody>
                    <a:bodyPr/>
                    <a:lstStyle/>
                    <a:p>
                      <a:pPr marL="285750" indent="-285750" algn="l">
                        <a:buFont typeface="Arial" panose="020B0604020202020204" pitchFamily="34" charset="0"/>
                        <a:buChar char="•"/>
                      </a:pPr>
                      <a:endParaRPr lang="en-GB" sz="1400" dirty="0">
                        <a:solidFill>
                          <a:schemeClr val="tx1"/>
                        </a:solidFill>
                        <a:latin typeface="Gill Sans MT" panose="020B0502020104020203" pitchFamily="34" charset="0"/>
                      </a:endParaRPr>
                    </a:p>
                  </a:txBody>
                  <a:tcPr marL="68580" marR="68580" marT="34290" marB="34290"/>
                </a:tc>
                <a:extLst>
                  <a:ext uri="{0D108BD9-81ED-4DB2-BD59-A6C34878D82A}">
                    <a16:rowId xmlns:a16="http://schemas.microsoft.com/office/drawing/2014/main" val="1773211584"/>
                  </a:ext>
                </a:extLst>
              </a:tr>
              <a:tr h="360000">
                <a:tc>
                  <a:txBody>
                    <a:bodyPr/>
                    <a:lstStyle/>
                    <a:p>
                      <a:endParaRPr lang="en-GB" sz="1400" b="1" dirty="0">
                        <a:solidFill>
                          <a:schemeClr val="tx1"/>
                        </a:solidFill>
                        <a:latin typeface="Gill Sans MT" panose="020B0502020104020203" pitchFamily="34" charset="0"/>
                      </a:endParaRPr>
                    </a:p>
                  </a:txBody>
                  <a:tcPr marL="68580" marR="68580" marT="34290" marB="34290"/>
                </a:tc>
                <a:tc>
                  <a:txBody>
                    <a:bodyPr/>
                    <a:lstStyle/>
                    <a:p>
                      <a:pPr marL="285750" indent="-285750">
                        <a:buFont typeface="Arial" panose="020B0604020202020204" pitchFamily="34" charset="0"/>
                        <a:buChar char="•"/>
                      </a:pPr>
                      <a:endParaRPr lang="en-GB" sz="1400" dirty="0">
                        <a:solidFill>
                          <a:schemeClr val="tx1"/>
                        </a:solidFill>
                        <a:latin typeface="Gill Sans MT" panose="020B0502020104020203" pitchFamily="34" charset="0"/>
                      </a:endParaRPr>
                    </a:p>
                  </a:txBody>
                  <a:tcPr marL="68580" marR="68580" marT="34290" marB="34290"/>
                </a:tc>
                <a:tc>
                  <a:txBody>
                    <a:bodyPr/>
                    <a:lstStyle/>
                    <a:p>
                      <a:pPr marL="285750" indent="-285750">
                        <a:buFont typeface="Arial" panose="020B0604020202020204" pitchFamily="34" charset="0"/>
                        <a:buChar char="•"/>
                      </a:pPr>
                      <a:endParaRPr lang="en-GB" sz="1400" dirty="0">
                        <a:solidFill>
                          <a:schemeClr val="tx1"/>
                        </a:solidFill>
                        <a:latin typeface="Gill Sans MT" panose="020B0502020104020203" pitchFamily="34" charset="0"/>
                      </a:endParaRPr>
                    </a:p>
                  </a:txBody>
                  <a:tcPr marL="68580" marR="68580" marT="34290" marB="34290"/>
                </a:tc>
                <a:tc>
                  <a:txBody>
                    <a:bodyPr/>
                    <a:lstStyle/>
                    <a:p>
                      <a:pPr marL="285750" indent="-285750" algn="l">
                        <a:buFont typeface="Arial" panose="020B0604020202020204" pitchFamily="34" charset="0"/>
                        <a:buChar char="•"/>
                      </a:pPr>
                      <a:endParaRPr lang="en-GB" sz="1400" dirty="0">
                        <a:solidFill>
                          <a:schemeClr val="tx1"/>
                        </a:solidFill>
                        <a:latin typeface="Gill Sans MT" panose="020B0502020104020203" pitchFamily="34" charset="0"/>
                      </a:endParaRPr>
                    </a:p>
                  </a:txBody>
                  <a:tcPr marL="68580" marR="68580" marT="34290" marB="34290"/>
                </a:tc>
                <a:extLst>
                  <a:ext uri="{0D108BD9-81ED-4DB2-BD59-A6C34878D82A}">
                    <a16:rowId xmlns:a16="http://schemas.microsoft.com/office/drawing/2014/main" val="3710889582"/>
                  </a:ext>
                </a:extLst>
              </a:tr>
              <a:tr h="360000">
                <a:tc>
                  <a:txBody>
                    <a:bodyPr/>
                    <a:lstStyle/>
                    <a:p>
                      <a:endParaRPr lang="en-GB" sz="1400" b="1" dirty="0">
                        <a:solidFill>
                          <a:schemeClr val="tx1"/>
                        </a:solidFill>
                        <a:latin typeface="Gill Sans MT" panose="020B0502020104020203" pitchFamily="34" charset="0"/>
                      </a:endParaRPr>
                    </a:p>
                  </a:txBody>
                  <a:tcPr marL="68580" marR="68580" marT="34290" marB="34290"/>
                </a:tc>
                <a:tc>
                  <a:txBody>
                    <a:bodyPr/>
                    <a:lstStyle/>
                    <a:p>
                      <a:pPr marL="285750" indent="-285750">
                        <a:buFont typeface="Arial" panose="020B0604020202020204" pitchFamily="34" charset="0"/>
                        <a:buChar char="•"/>
                      </a:pPr>
                      <a:endParaRPr lang="en-GB" sz="1400" dirty="0">
                        <a:solidFill>
                          <a:schemeClr val="tx1"/>
                        </a:solidFill>
                        <a:latin typeface="Gill Sans MT" panose="020B0502020104020203" pitchFamily="34" charset="0"/>
                      </a:endParaRPr>
                    </a:p>
                  </a:txBody>
                  <a:tcPr marL="68580" marR="68580" marT="34290" marB="34290"/>
                </a:tc>
                <a:tc>
                  <a:txBody>
                    <a:bodyPr/>
                    <a:lstStyle/>
                    <a:p>
                      <a:pPr marL="285750" indent="-285750">
                        <a:buFont typeface="Arial" panose="020B0604020202020204" pitchFamily="34" charset="0"/>
                        <a:buChar char="•"/>
                      </a:pPr>
                      <a:endParaRPr lang="en-GB" sz="1400" dirty="0">
                        <a:solidFill>
                          <a:schemeClr val="tx1"/>
                        </a:solidFill>
                        <a:latin typeface="Gill Sans MT" panose="020B0502020104020203" pitchFamily="34" charset="0"/>
                      </a:endParaRPr>
                    </a:p>
                  </a:txBody>
                  <a:tcPr marL="68580" marR="68580" marT="34290" marB="34290"/>
                </a:tc>
                <a:tc>
                  <a:txBody>
                    <a:bodyPr/>
                    <a:lstStyle/>
                    <a:p>
                      <a:pPr algn="l"/>
                      <a:endParaRPr lang="en-GB" sz="1400" dirty="0">
                        <a:solidFill>
                          <a:schemeClr val="tx1"/>
                        </a:solidFill>
                        <a:latin typeface="Gill Sans MT" panose="020B0502020104020203" pitchFamily="34" charset="0"/>
                      </a:endParaRPr>
                    </a:p>
                  </a:txBody>
                  <a:tcPr marL="68580" marR="68580" marT="34290" marB="34290"/>
                </a:tc>
                <a:extLst>
                  <a:ext uri="{0D108BD9-81ED-4DB2-BD59-A6C34878D82A}">
                    <a16:rowId xmlns:a16="http://schemas.microsoft.com/office/drawing/2014/main" val="418300358"/>
                  </a:ext>
                </a:extLst>
              </a:tr>
              <a:tr h="360000">
                <a:tc>
                  <a:txBody>
                    <a:bodyPr/>
                    <a:lstStyle/>
                    <a:p>
                      <a:r>
                        <a:rPr lang="en-GB" sz="1400" b="1" dirty="0">
                          <a:solidFill>
                            <a:schemeClr val="tx1"/>
                          </a:solidFill>
                          <a:latin typeface="Gill Sans MT" panose="020B0502020104020203" pitchFamily="34" charset="0"/>
                        </a:rPr>
                        <a:t>Long-term Impacts</a:t>
                      </a:r>
                    </a:p>
                  </a:txBody>
                  <a:tcPr marL="68580" marR="68580" marT="34290" marB="34290"/>
                </a:tc>
                <a:tc>
                  <a:txBody>
                    <a:bodyPr/>
                    <a:lstStyle/>
                    <a:p>
                      <a:pPr marL="285750" indent="-285750">
                        <a:buFont typeface="Arial" panose="020B0604020202020204" pitchFamily="34" charset="0"/>
                        <a:buChar char="•"/>
                      </a:pPr>
                      <a:endParaRPr lang="en-GB" sz="1400" dirty="0">
                        <a:solidFill>
                          <a:schemeClr val="tx1"/>
                        </a:solidFill>
                        <a:latin typeface="Gill Sans MT" panose="020B0502020104020203" pitchFamily="34" charset="0"/>
                      </a:endParaRPr>
                    </a:p>
                  </a:txBody>
                  <a:tcPr marL="68580" marR="68580" marT="34290" marB="34290"/>
                </a:tc>
                <a:tc>
                  <a:txBody>
                    <a:bodyPr/>
                    <a:lstStyle/>
                    <a:p>
                      <a:pPr marL="285750" indent="-285750">
                        <a:buFont typeface="Arial" panose="020B0604020202020204" pitchFamily="34" charset="0"/>
                        <a:buChar char="•"/>
                      </a:pPr>
                      <a:endParaRPr lang="en-GB" sz="1400" dirty="0">
                        <a:solidFill>
                          <a:schemeClr val="tx1"/>
                        </a:solidFill>
                        <a:latin typeface="Gill Sans MT" panose="020B0502020104020203" pitchFamily="34" charset="0"/>
                      </a:endParaRPr>
                    </a:p>
                  </a:txBody>
                  <a:tcPr marL="68580" marR="68580" marT="34290" marB="34290"/>
                </a:tc>
                <a:tc>
                  <a:txBody>
                    <a:bodyPr/>
                    <a:lstStyle/>
                    <a:p>
                      <a:pPr algn="l"/>
                      <a:endParaRPr lang="en-GB" sz="1400" dirty="0">
                        <a:solidFill>
                          <a:schemeClr val="tx1"/>
                        </a:solidFill>
                        <a:latin typeface="Gill Sans MT" panose="020B0502020104020203" pitchFamily="34" charset="0"/>
                      </a:endParaRPr>
                    </a:p>
                  </a:txBody>
                  <a:tcPr marL="68580" marR="68580" marT="34290" marB="34290"/>
                </a:tc>
                <a:extLst>
                  <a:ext uri="{0D108BD9-81ED-4DB2-BD59-A6C34878D82A}">
                    <a16:rowId xmlns:a16="http://schemas.microsoft.com/office/drawing/2014/main" val="1199497074"/>
                  </a:ext>
                </a:extLst>
              </a:tr>
              <a:tr h="360000">
                <a:tc>
                  <a:txBody>
                    <a:bodyPr/>
                    <a:lstStyle/>
                    <a:p>
                      <a:endParaRPr lang="en-GB" sz="1400" b="1" dirty="0">
                        <a:solidFill>
                          <a:schemeClr val="tx1"/>
                        </a:solidFill>
                        <a:latin typeface="Gill Sans MT" panose="020B0502020104020203" pitchFamily="34" charset="0"/>
                      </a:endParaRPr>
                    </a:p>
                  </a:txBody>
                  <a:tcPr marL="68580" marR="68580" marT="34290" marB="34290"/>
                </a:tc>
                <a:tc>
                  <a:txBody>
                    <a:bodyPr/>
                    <a:lstStyle/>
                    <a:p>
                      <a:pPr marL="285750" indent="-285750">
                        <a:buFont typeface="Arial" panose="020B0604020202020204" pitchFamily="34" charset="0"/>
                        <a:buChar char="•"/>
                      </a:pPr>
                      <a:endParaRPr lang="en-GB" sz="1400" dirty="0">
                        <a:solidFill>
                          <a:schemeClr val="tx1"/>
                        </a:solidFill>
                        <a:latin typeface="Gill Sans MT" panose="020B0502020104020203" pitchFamily="34" charset="0"/>
                      </a:endParaRPr>
                    </a:p>
                  </a:txBody>
                  <a:tcPr marL="68580" marR="68580" marT="34290" marB="34290"/>
                </a:tc>
                <a:tc>
                  <a:txBody>
                    <a:bodyPr/>
                    <a:lstStyle/>
                    <a:p>
                      <a:pPr marL="285750" indent="-285750">
                        <a:buFont typeface="Arial" panose="020B0604020202020204" pitchFamily="34" charset="0"/>
                        <a:buChar char="•"/>
                      </a:pPr>
                      <a:endParaRPr lang="en-GB" sz="1400" dirty="0">
                        <a:solidFill>
                          <a:schemeClr val="tx1"/>
                        </a:solidFill>
                        <a:latin typeface="Gill Sans MT" panose="020B0502020104020203" pitchFamily="34" charset="0"/>
                      </a:endParaRPr>
                    </a:p>
                  </a:txBody>
                  <a:tcPr marL="68580" marR="68580" marT="34290" marB="34290"/>
                </a:tc>
                <a:tc>
                  <a:txBody>
                    <a:bodyPr/>
                    <a:lstStyle/>
                    <a:p>
                      <a:pPr algn="l"/>
                      <a:endParaRPr lang="en-GB" sz="1400" dirty="0">
                        <a:solidFill>
                          <a:schemeClr val="tx1"/>
                        </a:solidFill>
                        <a:latin typeface="Gill Sans MT" panose="020B0502020104020203" pitchFamily="34" charset="0"/>
                      </a:endParaRPr>
                    </a:p>
                  </a:txBody>
                  <a:tcPr marL="68580" marR="68580" marT="34290" marB="34290"/>
                </a:tc>
                <a:extLst>
                  <a:ext uri="{0D108BD9-81ED-4DB2-BD59-A6C34878D82A}">
                    <a16:rowId xmlns:a16="http://schemas.microsoft.com/office/drawing/2014/main" val="2611644584"/>
                  </a:ext>
                </a:extLst>
              </a:tr>
              <a:tr h="360000">
                <a:tc>
                  <a:txBody>
                    <a:bodyPr/>
                    <a:lstStyle/>
                    <a:p>
                      <a:endParaRPr lang="en-GB" sz="1400" b="1" dirty="0">
                        <a:solidFill>
                          <a:schemeClr val="tx1"/>
                        </a:solidFill>
                        <a:latin typeface="Gill Sans MT" panose="020B0502020104020203" pitchFamily="34" charset="0"/>
                      </a:endParaRPr>
                    </a:p>
                  </a:txBody>
                  <a:tcPr marL="68580" marR="68580" marT="34290" marB="34290"/>
                </a:tc>
                <a:tc>
                  <a:txBody>
                    <a:bodyPr/>
                    <a:lstStyle/>
                    <a:p>
                      <a:pPr marL="285750" indent="-285750">
                        <a:buFont typeface="Arial" panose="020B0604020202020204" pitchFamily="34" charset="0"/>
                        <a:buChar char="•"/>
                      </a:pPr>
                      <a:endParaRPr lang="en-GB" sz="1400" dirty="0">
                        <a:solidFill>
                          <a:schemeClr val="tx1"/>
                        </a:solidFill>
                        <a:latin typeface="Gill Sans MT" panose="020B0502020104020203" pitchFamily="34" charset="0"/>
                      </a:endParaRPr>
                    </a:p>
                  </a:txBody>
                  <a:tcPr marL="68580" marR="68580" marT="34290" marB="34290"/>
                </a:tc>
                <a:tc>
                  <a:txBody>
                    <a:bodyPr/>
                    <a:lstStyle/>
                    <a:p>
                      <a:pPr marL="285750" indent="-285750">
                        <a:buFont typeface="Arial" panose="020B0604020202020204" pitchFamily="34" charset="0"/>
                        <a:buChar char="•"/>
                      </a:pPr>
                      <a:endParaRPr lang="en-GB" sz="1400" dirty="0">
                        <a:solidFill>
                          <a:schemeClr val="tx1"/>
                        </a:solidFill>
                        <a:latin typeface="Gill Sans MT" panose="020B0502020104020203" pitchFamily="34" charset="0"/>
                      </a:endParaRPr>
                    </a:p>
                  </a:txBody>
                  <a:tcPr marL="68580" marR="68580" marT="34290" marB="34290"/>
                </a:tc>
                <a:tc>
                  <a:txBody>
                    <a:bodyPr/>
                    <a:lstStyle/>
                    <a:p>
                      <a:pPr algn="l"/>
                      <a:endParaRPr lang="en-GB" sz="1400" dirty="0">
                        <a:solidFill>
                          <a:schemeClr val="tx1"/>
                        </a:solidFill>
                        <a:latin typeface="Gill Sans MT" panose="020B0502020104020203" pitchFamily="34" charset="0"/>
                      </a:endParaRPr>
                    </a:p>
                  </a:txBody>
                  <a:tcPr marL="68580" marR="68580" marT="34290" marB="34290"/>
                </a:tc>
                <a:extLst>
                  <a:ext uri="{0D108BD9-81ED-4DB2-BD59-A6C34878D82A}">
                    <a16:rowId xmlns:a16="http://schemas.microsoft.com/office/drawing/2014/main" val="903196983"/>
                  </a:ext>
                </a:extLst>
              </a:tr>
            </a:tbl>
          </a:graphicData>
        </a:graphic>
      </p:graphicFrame>
    </p:spTree>
    <p:extLst>
      <p:ext uri="{BB962C8B-B14F-4D97-AF65-F5344CB8AC3E}">
        <p14:creationId xmlns:p14="http://schemas.microsoft.com/office/powerpoint/2010/main" val="36830688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21DDE2-CB28-40E7-9861-61543D62C0EC}"/>
              </a:ext>
            </a:extLst>
          </p:cNvPr>
          <p:cNvSpPr>
            <a:spLocks noGrp="1"/>
          </p:cNvSpPr>
          <p:nvPr>
            <p:ph type="title"/>
          </p:nvPr>
        </p:nvSpPr>
        <p:spPr>
          <a:xfrm>
            <a:off x="1673352" y="332656"/>
            <a:ext cx="5797296" cy="936104"/>
          </a:xfrm>
        </p:spPr>
        <p:txBody>
          <a:bodyPr>
            <a:normAutofit/>
          </a:bodyPr>
          <a:lstStyle/>
          <a:p>
            <a:r>
              <a:rPr lang="en-GB" dirty="0"/>
              <a:t>Clara reflects</a:t>
            </a:r>
          </a:p>
        </p:txBody>
      </p:sp>
      <p:sp>
        <p:nvSpPr>
          <p:cNvPr id="3" name="Content Placeholder 2">
            <a:extLst>
              <a:ext uri="{FF2B5EF4-FFF2-40B4-BE49-F238E27FC236}">
                <a16:creationId xmlns:a16="http://schemas.microsoft.com/office/drawing/2014/main" id="{DE53BC88-3FFB-45D3-B740-82C9B2B70494}"/>
              </a:ext>
            </a:extLst>
          </p:cNvPr>
          <p:cNvSpPr>
            <a:spLocks noGrp="1"/>
          </p:cNvSpPr>
          <p:nvPr>
            <p:ph idx="1"/>
          </p:nvPr>
        </p:nvSpPr>
        <p:spPr>
          <a:xfrm>
            <a:off x="395536" y="1412777"/>
            <a:ext cx="8424936" cy="5472607"/>
          </a:xfrm>
        </p:spPr>
        <p:txBody>
          <a:bodyPr>
            <a:normAutofit lnSpcReduction="10000"/>
          </a:bodyPr>
          <a:lstStyle/>
          <a:p>
            <a:pPr marL="0" indent="0">
              <a:buNone/>
            </a:pPr>
            <a:r>
              <a:rPr lang="en-GB" dirty="0"/>
              <a:t>While Clara was completing her Measurement Plan Matrix, she realized a few things she hadn’t thought of before. For example:</a:t>
            </a:r>
          </a:p>
          <a:p>
            <a:pPr>
              <a:buFontTx/>
              <a:buChar char="-"/>
            </a:pPr>
            <a:r>
              <a:rPr lang="en-GB" dirty="0"/>
              <a:t>Based on her knowledge of secondary school management, it may be easier to schedule meetings with school masters, rather than try to deliver seminars or tutorials.</a:t>
            </a:r>
          </a:p>
          <a:p>
            <a:pPr>
              <a:buFontTx/>
              <a:buChar char="-"/>
            </a:pPr>
            <a:r>
              <a:rPr lang="en-GB" dirty="0"/>
              <a:t>Policy and regulatory change can take a long time to occur. </a:t>
            </a:r>
          </a:p>
          <a:p>
            <a:pPr>
              <a:buFontTx/>
              <a:buChar char="-"/>
            </a:pPr>
            <a:r>
              <a:rPr lang="en-GB" dirty="0"/>
              <a:t>Going through safeguarding and security checks and training is often necessary to work with schools. Clara may not have time for those processes to complete during the time of her IAA-2 project grant.</a:t>
            </a:r>
          </a:p>
          <a:p>
            <a:pPr>
              <a:buFontTx/>
              <a:buChar char="-"/>
            </a:pPr>
            <a:r>
              <a:rPr lang="en-GB" dirty="0"/>
              <a:t>A lot of the outcomes and impact Clara seeks depends on translating her academic results into forms and delivery mechanisms that are accessible to non-academics. Clara may need to spend more time working on those things than she had originally planned.</a:t>
            </a:r>
          </a:p>
          <a:p>
            <a:pPr marL="0" indent="0">
              <a:buNone/>
            </a:pPr>
            <a:endParaRPr lang="en-GB" dirty="0"/>
          </a:p>
          <a:p>
            <a:pPr marL="0" indent="0" algn="ctr">
              <a:buNone/>
            </a:pPr>
            <a:r>
              <a:rPr lang="en-GB" dirty="0"/>
              <a:t>Look on the next page to see Clara’s matrix, with notes added.</a:t>
            </a:r>
          </a:p>
        </p:txBody>
      </p:sp>
      <p:sp>
        <p:nvSpPr>
          <p:cNvPr id="4" name="Rectangle 3">
            <a:extLst>
              <a:ext uri="{FF2B5EF4-FFF2-40B4-BE49-F238E27FC236}">
                <a16:creationId xmlns:a16="http://schemas.microsoft.com/office/drawing/2014/main" id="{7E6CE178-3D86-D542-B8D6-930A1F857F92}"/>
              </a:ext>
            </a:extLst>
          </p:cNvPr>
          <p:cNvSpPr/>
          <p:nvPr/>
        </p:nvSpPr>
        <p:spPr>
          <a:xfrm>
            <a:off x="323528" y="116632"/>
            <a:ext cx="8496944" cy="5616624"/>
          </a:xfrm>
          <a:prstGeom prst="rect">
            <a:avLst/>
          </a:prstGeom>
          <a:noFill/>
          <a:ln w="444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5451389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Content Placeholder 3">
            <a:extLst>
              <a:ext uri="{FF2B5EF4-FFF2-40B4-BE49-F238E27FC236}">
                <a16:creationId xmlns:a16="http://schemas.microsoft.com/office/drawing/2014/main" id="{4347C3D6-D0E5-2C47-8ED7-8CF0CF07FCDC}"/>
              </a:ext>
            </a:extLst>
          </p:cNvPr>
          <p:cNvGraphicFramePr>
            <a:graphicFrameLocks noGrp="1"/>
          </p:cNvGraphicFramePr>
          <p:nvPr>
            <p:ph idx="1"/>
            <p:extLst>
              <p:ext uri="{D42A27DB-BD31-4B8C-83A1-F6EECF244321}">
                <p14:modId xmlns:p14="http://schemas.microsoft.com/office/powerpoint/2010/main" val="2180786276"/>
              </p:ext>
            </p:extLst>
          </p:nvPr>
        </p:nvGraphicFramePr>
        <p:xfrm>
          <a:off x="102775" y="633199"/>
          <a:ext cx="8861713" cy="6108169"/>
        </p:xfrm>
        <a:graphic>
          <a:graphicData uri="http://schemas.openxmlformats.org/drawingml/2006/table">
            <a:tbl>
              <a:tblPr firstRow="1" bandRow="1">
                <a:tableStyleId>{5940675A-B579-460E-94D1-54222C63F5DA}</a:tableStyleId>
              </a:tblPr>
              <a:tblGrid>
                <a:gridCol w="868825">
                  <a:extLst>
                    <a:ext uri="{9D8B030D-6E8A-4147-A177-3AD203B41FA5}">
                      <a16:colId xmlns:a16="http://schemas.microsoft.com/office/drawing/2014/main" val="20000"/>
                    </a:ext>
                  </a:extLst>
                </a:gridCol>
                <a:gridCol w="2664296">
                  <a:extLst>
                    <a:ext uri="{9D8B030D-6E8A-4147-A177-3AD203B41FA5}">
                      <a16:colId xmlns:a16="http://schemas.microsoft.com/office/drawing/2014/main" val="4261269619"/>
                    </a:ext>
                  </a:extLst>
                </a:gridCol>
                <a:gridCol w="2592288">
                  <a:extLst>
                    <a:ext uri="{9D8B030D-6E8A-4147-A177-3AD203B41FA5}">
                      <a16:colId xmlns:a16="http://schemas.microsoft.com/office/drawing/2014/main" val="1202221963"/>
                    </a:ext>
                  </a:extLst>
                </a:gridCol>
                <a:gridCol w="2736304">
                  <a:extLst>
                    <a:ext uri="{9D8B030D-6E8A-4147-A177-3AD203B41FA5}">
                      <a16:colId xmlns:a16="http://schemas.microsoft.com/office/drawing/2014/main" val="20001"/>
                    </a:ext>
                  </a:extLst>
                </a:gridCol>
              </a:tblGrid>
              <a:tr h="560809">
                <a:tc>
                  <a:txBody>
                    <a:bodyPr/>
                    <a:lstStyle/>
                    <a:p>
                      <a:endParaRPr lang="en-GB" sz="1250" b="1" dirty="0">
                        <a:solidFill>
                          <a:schemeClr val="bg2">
                            <a:lumMod val="75000"/>
                          </a:schemeClr>
                        </a:solidFill>
                        <a:latin typeface="Gill Sans MT" panose="020B0502020104020203" pitchFamily="34" charset="0"/>
                      </a:endParaRPr>
                    </a:p>
                  </a:txBody>
                  <a:tcPr marL="68580" marR="68580" marT="34290" marB="34290"/>
                </a:tc>
                <a:tc>
                  <a:txBody>
                    <a:bodyPr/>
                    <a:lstStyle/>
                    <a:p>
                      <a:r>
                        <a:rPr lang="en-GB" sz="1250" b="1" dirty="0">
                          <a:solidFill>
                            <a:schemeClr val="bg2">
                              <a:lumMod val="75000"/>
                            </a:schemeClr>
                          </a:solidFill>
                          <a:latin typeface="Gill Sans MT" panose="020B0502020104020203" pitchFamily="34" charset="0"/>
                        </a:rPr>
                        <a:t>Description</a:t>
                      </a:r>
                    </a:p>
                  </a:txBody>
                  <a:tcPr marL="68580" marR="68580" marT="34290" marB="34290"/>
                </a:tc>
                <a:tc>
                  <a:txBody>
                    <a:bodyPr/>
                    <a:lstStyle/>
                    <a:p>
                      <a:r>
                        <a:rPr lang="en-GB" sz="1250" b="1" dirty="0">
                          <a:solidFill>
                            <a:schemeClr val="bg2">
                              <a:lumMod val="75000"/>
                            </a:schemeClr>
                          </a:solidFill>
                          <a:latin typeface="Gill Sans MT" panose="020B0502020104020203" pitchFamily="34" charset="0"/>
                        </a:rPr>
                        <a:t>Objectively verifiable indicator(s)</a:t>
                      </a:r>
                    </a:p>
                  </a:txBody>
                  <a:tcPr marL="68580" marR="68580" marT="34290" marB="34290"/>
                </a:tc>
                <a:tc>
                  <a:txBody>
                    <a:bodyPr/>
                    <a:lstStyle/>
                    <a:p>
                      <a:r>
                        <a:rPr lang="en-GB" sz="1250" b="1" dirty="0">
                          <a:solidFill>
                            <a:schemeClr val="bg2">
                              <a:lumMod val="75000"/>
                            </a:schemeClr>
                          </a:solidFill>
                          <a:latin typeface="Gill Sans MT" panose="020B0502020104020203" pitchFamily="34" charset="0"/>
                        </a:rPr>
                        <a:t>Risks/Assumptions</a:t>
                      </a:r>
                    </a:p>
                  </a:txBody>
                  <a:tcPr marL="68580" marR="68580" marT="34290" marB="34290"/>
                </a:tc>
                <a:extLst>
                  <a:ext uri="{0D108BD9-81ED-4DB2-BD59-A6C34878D82A}">
                    <a16:rowId xmlns:a16="http://schemas.microsoft.com/office/drawing/2014/main" val="1550507764"/>
                  </a:ext>
                </a:extLst>
              </a:tr>
              <a:tr h="447303">
                <a:tc>
                  <a:txBody>
                    <a:bodyPr/>
                    <a:lstStyle/>
                    <a:p>
                      <a:r>
                        <a:rPr lang="en-GB" sz="1250" b="1" dirty="0">
                          <a:solidFill>
                            <a:schemeClr val="bg2">
                              <a:lumMod val="75000"/>
                            </a:schemeClr>
                          </a:solidFill>
                          <a:latin typeface="Gill Sans MT" panose="020B0502020104020203" pitchFamily="34" charset="0"/>
                        </a:rPr>
                        <a:t>Activity or Input</a:t>
                      </a:r>
                    </a:p>
                  </a:txBody>
                  <a:tcPr marL="68580" marR="68580" marT="34290" marB="34290"/>
                </a:tc>
                <a:tc>
                  <a:txBody>
                    <a:bodyPr/>
                    <a:lstStyle/>
                    <a:p>
                      <a:pPr marL="184150" indent="-184150">
                        <a:buFont typeface="Arial" panose="020B0604020202020204" pitchFamily="34" charset="0"/>
                        <a:buChar char="•"/>
                        <a:tabLst/>
                      </a:pPr>
                      <a:r>
                        <a:rPr lang="en-GB" sz="1250" dirty="0">
                          <a:solidFill>
                            <a:schemeClr val="bg2">
                              <a:lumMod val="75000"/>
                            </a:schemeClr>
                          </a:solidFill>
                          <a:latin typeface="Gill Sans MT" panose="020B0502020104020203" pitchFamily="34" charset="0"/>
                        </a:rPr>
                        <a:t>Seminar/tutorial with regulators and policy makers</a:t>
                      </a:r>
                    </a:p>
                  </a:txBody>
                  <a:tcPr marL="68580" marR="68580" marT="34290" marB="34290"/>
                </a:tc>
                <a:tc>
                  <a:txBody>
                    <a:bodyPr/>
                    <a:lstStyle/>
                    <a:p>
                      <a:pPr marL="342900" indent="-342900">
                        <a:buFont typeface="Arial" panose="020B0604020202020204" pitchFamily="34" charset="0"/>
                        <a:buChar char="•"/>
                      </a:pPr>
                      <a:r>
                        <a:rPr lang="en-GB" sz="1250" dirty="0">
                          <a:solidFill>
                            <a:schemeClr val="bg2">
                              <a:lumMod val="75000"/>
                            </a:schemeClr>
                          </a:solidFill>
                          <a:latin typeface="Gill Sans MT" panose="020B0502020104020203" pitchFamily="34" charset="0"/>
                        </a:rPr>
                        <a:t>Tutorial materials, handouts, agenda, attendance list, photos</a:t>
                      </a:r>
                    </a:p>
                  </a:txBody>
                  <a:tcPr marL="68580" marR="68580" marT="34290" marB="34290"/>
                </a:tc>
                <a:tc>
                  <a:txBody>
                    <a:bodyPr/>
                    <a:lstStyle/>
                    <a:p>
                      <a:pPr marL="285750" indent="-285750">
                        <a:buFont typeface="Arial" panose="020B0604020202020204" pitchFamily="34" charset="0"/>
                        <a:buChar char="•"/>
                      </a:pPr>
                      <a:r>
                        <a:rPr lang="en-GB" sz="1250" dirty="0">
                          <a:solidFill>
                            <a:schemeClr val="bg2">
                              <a:lumMod val="75000"/>
                            </a:schemeClr>
                          </a:solidFill>
                          <a:latin typeface="Gill Sans MT" panose="020B0502020104020203" pitchFamily="34" charset="0"/>
                        </a:rPr>
                        <a:t>People may not attend</a:t>
                      </a:r>
                    </a:p>
                  </a:txBody>
                  <a:tcPr marL="68580" marR="68580" marT="34290" marB="34290"/>
                </a:tc>
                <a:extLst>
                  <a:ext uri="{0D108BD9-81ED-4DB2-BD59-A6C34878D82A}">
                    <a16:rowId xmlns:a16="http://schemas.microsoft.com/office/drawing/2014/main" val="10000"/>
                  </a:ext>
                </a:extLst>
              </a:tr>
              <a:tr h="621505">
                <a:tc>
                  <a:txBody>
                    <a:bodyPr/>
                    <a:lstStyle/>
                    <a:p>
                      <a:endParaRPr lang="en-GB" sz="1250" b="1" dirty="0">
                        <a:solidFill>
                          <a:schemeClr val="bg2">
                            <a:lumMod val="75000"/>
                          </a:schemeClr>
                        </a:solidFill>
                        <a:latin typeface="Gill Sans MT" panose="020B0502020104020203" pitchFamily="34" charset="0"/>
                      </a:endParaRPr>
                    </a:p>
                  </a:txBody>
                  <a:tcPr marL="68580" marR="68580" marT="34290" marB="34290"/>
                </a:tc>
                <a:tc>
                  <a:txBody>
                    <a:bodyPr/>
                    <a:lstStyle/>
                    <a:p>
                      <a:pPr marL="184150" indent="-184150">
                        <a:buFont typeface="Arial" panose="020B0604020202020204" pitchFamily="34" charset="0"/>
                        <a:buChar char="•"/>
                        <a:tabLst/>
                      </a:pPr>
                      <a:r>
                        <a:rPr lang="en-GB" sz="1250" dirty="0">
                          <a:solidFill>
                            <a:schemeClr val="tx1"/>
                          </a:solidFill>
                          <a:latin typeface="Gill Sans MT" panose="020B0502020104020203" pitchFamily="34" charset="0"/>
                        </a:rPr>
                        <a:t>Meetings with secondary schools</a:t>
                      </a:r>
                    </a:p>
                  </a:txBody>
                  <a:tcPr marL="68580" marR="68580" marT="34290" marB="34290"/>
                </a:tc>
                <a:tc>
                  <a:txBody>
                    <a:bodyPr/>
                    <a:lstStyle/>
                    <a:p>
                      <a:pPr marL="342900" indent="-342900">
                        <a:buFont typeface="Arial" panose="020B0604020202020204" pitchFamily="34" charset="0"/>
                        <a:buChar char="•"/>
                      </a:pPr>
                      <a:r>
                        <a:rPr lang="en-GB" sz="1250" dirty="0">
                          <a:solidFill>
                            <a:schemeClr val="bg2">
                              <a:lumMod val="75000"/>
                            </a:schemeClr>
                          </a:solidFill>
                          <a:latin typeface="Gill Sans MT" panose="020B0502020104020203" pitchFamily="34" charset="0"/>
                        </a:rPr>
                        <a:t>Meeting notes, preparatory materials, follow-up emails, visual aids, photos</a:t>
                      </a:r>
                    </a:p>
                  </a:txBody>
                  <a:tcPr marL="68580" marR="68580" marT="34290" marB="34290"/>
                </a:tc>
                <a:tc>
                  <a:txBody>
                    <a:bodyPr/>
                    <a:lstStyle/>
                    <a:p>
                      <a:pPr marL="285750" indent="-285750">
                        <a:buFont typeface="Arial" panose="020B0604020202020204" pitchFamily="34" charset="0"/>
                        <a:buChar char="•"/>
                      </a:pPr>
                      <a:r>
                        <a:rPr lang="en-GB" sz="1250" dirty="0">
                          <a:solidFill>
                            <a:schemeClr val="tx1"/>
                          </a:solidFill>
                          <a:latin typeface="Gill Sans MT" panose="020B0502020104020203" pitchFamily="34" charset="0"/>
                        </a:rPr>
                        <a:t>Safeguarding laws may make it difficult to work with schools in a short time frame</a:t>
                      </a:r>
                    </a:p>
                  </a:txBody>
                  <a:tcPr marL="68580" marR="68580" marT="34290" marB="34290"/>
                </a:tc>
                <a:extLst>
                  <a:ext uri="{0D108BD9-81ED-4DB2-BD59-A6C34878D82A}">
                    <a16:rowId xmlns:a16="http://schemas.microsoft.com/office/drawing/2014/main" val="1267484947"/>
                  </a:ext>
                </a:extLst>
              </a:tr>
              <a:tr h="602631">
                <a:tc>
                  <a:txBody>
                    <a:bodyPr/>
                    <a:lstStyle/>
                    <a:p>
                      <a:endParaRPr lang="en-GB" sz="1250" b="1" dirty="0">
                        <a:solidFill>
                          <a:schemeClr val="bg2">
                            <a:lumMod val="75000"/>
                          </a:schemeClr>
                        </a:solidFill>
                        <a:latin typeface="Gill Sans MT" panose="020B0502020104020203" pitchFamily="34" charset="0"/>
                      </a:endParaRPr>
                    </a:p>
                  </a:txBody>
                  <a:tcPr marL="68580" marR="68580" marT="34290" marB="34290"/>
                </a:tc>
                <a:tc>
                  <a:txBody>
                    <a:bodyPr/>
                    <a:lstStyle/>
                    <a:p>
                      <a:pPr marL="184150" indent="-184150">
                        <a:buFont typeface="Arial" panose="020B0604020202020204" pitchFamily="34" charset="0"/>
                        <a:buChar char="•"/>
                        <a:tabLst/>
                      </a:pPr>
                      <a:r>
                        <a:rPr lang="en-GB" sz="1250" dirty="0">
                          <a:solidFill>
                            <a:schemeClr val="bg2">
                              <a:lumMod val="75000"/>
                            </a:schemeClr>
                          </a:solidFill>
                          <a:latin typeface="Gill Sans MT" panose="020B0502020104020203" pitchFamily="34" charset="0"/>
                        </a:rPr>
                        <a:t>Online materials</a:t>
                      </a:r>
                    </a:p>
                  </a:txBody>
                  <a:tcPr marL="68580" marR="68580" marT="34290" marB="34290"/>
                </a:tc>
                <a:tc>
                  <a:txBody>
                    <a:bodyPr/>
                    <a:lstStyle/>
                    <a:p>
                      <a:pPr marL="342900" indent="-342900">
                        <a:buFont typeface="Arial" panose="020B0604020202020204" pitchFamily="34" charset="0"/>
                        <a:buChar char="•"/>
                      </a:pPr>
                      <a:r>
                        <a:rPr lang="en-GB" sz="1250" dirty="0">
                          <a:solidFill>
                            <a:schemeClr val="bg2">
                              <a:lumMod val="75000"/>
                            </a:schemeClr>
                          </a:solidFill>
                          <a:latin typeface="Gill Sans MT" panose="020B0502020104020203" pitchFamily="34" charset="0"/>
                        </a:rPr>
                        <a:t>Website, pamphlets, short guides, tutorials, policy briefs, social media data</a:t>
                      </a:r>
                    </a:p>
                  </a:txBody>
                  <a:tcPr marL="68580" marR="68580" marT="34290" marB="34290"/>
                </a:tc>
                <a:tc>
                  <a:txBody>
                    <a:bodyPr/>
                    <a:lstStyle/>
                    <a:p>
                      <a:pPr marL="285750" indent="-285750">
                        <a:buFont typeface="Arial" panose="020B0604020202020204" pitchFamily="34" charset="0"/>
                        <a:buChar char="•"/>
                      </a:pPr>
                      <a:r>
                        <a:rPr lang="en-GB" sz="1250" dirty="0">
                          <a:solidFill>
                            <a:schemeClr val="bg2">
                              <a:lumMod val="75000"/>
                            </a:schemeClr>
                          </a:solidFill>
                          <a:latin typeface="Gill Sans MT" panose="020B0502020104020203" pitchFamily="34" charset="0"/>
                        </a:rPr>
                        <a:t>These materials may not be read or accessed once posted</a:t>
                      </a:r>
                    </a:p>
                  </a:txBody>
                  <a:tcPr marL="68580" marR="68580" marT="34290" marB="34290"/>
                </a:tc>
                <a:extLst>
                  <a:ext uri="{0D108BD9-81ED-4DB2-BD59-A6C34878D82A}">
                    <a16:rowId xmlns:a16="http://schemas.microsoft.com/office/drawing/2014/main" val="10001"/>
                  </a:ext>
                </a:extLst>
              </a:tr>
              <a:tr h="1338263">
                <a:tc>
                  <a:txBody>
                    <a:bodyPr/>
                    <a:lstStyle/>
                    <a:p>
                      <a:r>
                        <a:rPr lang="en-GB" sz="1250" b="1" dirty="0">
                          <a:solidFill>
                            <a:schemeClr val="bg2">
                              <a:lumMod val="75000"/>
                            </a:schemeClr>
                          </a:solidFill>
                          <a:latin typeface="Gill Sans MT" panose="020B0502020104020203" pitchFamily="34" charset="0"/>
                        </a:rPr>
                        <a:t>Output</a:t>
                      </a:r>
                    </a:p>
                  </a:txBody>
                  <a:tcPr marL="68580" marR="68580" marT="34290" marB="34290"/>
                </a:tc>
                <a:tc>
                  <a:txBody>
                    <a:bodyPr/>
                    <a:lstStyle/>
                    <a:p>
                      <a:pPr marL="184150" marR="0" lvl="0" indent="-1841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50" dirty="0">
                          <a:solidFill>
                            <a:schemeClr val="bg2">
                              <a:lumMod val="75000"/>
                            </a:schemeClr>
                          </a:solidFill>
                        </a:rPr>
                        <a:t>Participants learn about Clara’s findings and how they can take them up in their own </a:t>
                      </a:r>
                      <a:r>
                        <a:rPr lang="en-US" sz="1250" dirty="0" err="1">
                          <a:solidFill>
                            <a:schemeClr val="bg2">
                              <a:lumMod val="75000"/>
                            </a:schemeClr>
                          </a:solidFill>
                        </a:rPr>
                        <a:t>organisations</a:t>
                      </a:r>
                      <a:r>
                        <a:rPr lang="en-US" sz="1250" dirty="0">
                          <a:solidFill>
                            <a:schemeClr val="bg2">
                              <a:lumMod val="75000"/>
                            </a:schemeClr>
                          </a:solidFill>
                        </a:rPr>
                        <a:t> and ways of working.</a:t>
                      </a:r>
                    </a:p>
                  </a:txBody>
                  <a:tcPr marL="68580" marR="68580" marT="34290" marB="34290"/>
                </a:tc>
                <a:tc>
                  <a:txBody>
                    <a:bodyPr/>
                    <a:lstStyle/>
                    <a:p>
                      <a:pPr marL="285750" indent="-285750">
                        <a:buFont typeface="Arial" panose="020B0604020202020204" pitchFamily="34" charset="0"/>
                        <a:buChar char="•"/>
                      </a:pPr>
                      <a:r>
                        <a:rPr lang="en-GB" sz="1250" dirty="0">
                          <a:solidFill>
                            <a:schemeClr val="bg2">
                              <a:lumMod val="75000"/>
                            </a:schemeClr>
                          </a:solidFill>
                          <a:latin typeface="Gill Sans MT" panose="020B0502020104020203" pitchFamily="34" charset="0"/>
                        </a:rPr>
                        <a:t>Before-and-after assessments given to participants and guests (gauge knowledge of Clara’s work, plans to use it, how it can be used)</a:t>
                      </a:r>
                    </a:p>
                    <a:p>
                      <a:pPr marL="285750" indent="-285750">
                        <a:buFont typeface="Arial" panose="020B0604020202020204" pitchFamily="34" charset="0"/>
                        <a:buChar char="•"/>
                      </a:pPr>
                      <a:r>
                        <a:rPr lang="en-GB" sz="1250" dirty="0">
                          <a:solidFill>
                            <a:schemeClr val="bg2">
                              <a:lumMod val="75000"/>
                            </a:schemeClr>
                          </a:solidFill>
                          <a:latin typeface="Gill Sans MT" panose="020B0502020104020203" pitchFamily="34" charset="0"/>
                        </a:rPr>
                        <a:t>Follow-up emails sent some time after events, asking for further thought</a:t>
                      </a:r>
                    </a:p>
                  </a:txBody>
                  <a:tcPr marL="68580" marR="68580" marT="34290" marB="34290"/>
                </a:tc>
                <a:tc>
                  <a:txBody>
                    <a:bodyPr/>
                    <a:lstStyle/>
                    <a:p>
                      <a:pPr marL="285750" indent="-285750" algn="l">
                        <a:buFont typeface="Arial" panose="020B0604020202020204" pitchFamily="34" charset="0"/>
                        <a:buChar char="•"/>
                      </a:pPr>
                      <a:r>
                        <a:rPr lang="en-GB" sz="1250" dirty="0">
                          <a:solidFill>
                            <a:schemeClr val="tx1"/>
                          </a:solidFill>
                          <a:latin typeface="Gill Sans MT" panose="020B0502020104020203" pitchFamily="34" charset="0"/>
                        </a:rPr>
                        <a:t>Materials may not be effective at translating Clara’s findings into practical policy advice</a:t>
                      </a:r>
                    </a:p>
                    <a:p>
                      <a:pPr marL="285750" indent="-285750" algn="l">
                        <a:buFont typeface="Arial" panose="020B0604020202020204" pitchFamily="34" charset="0"/>
                        <a:buChar char="•"/>
                      </a:pPr>
                      <a:endParaRPr lang="en-GB" sz="1250" dirty="0">
                        <a:solidFill>
                          <a:schemeClr val="bg2">
                            <a:lumMod val="75000"/>
                          </a:schemeClr>
                        </a:solidFill>
                        <a:latin typeface="Gill Sans MT" panose="020B0502020104020203" pitchFamily="34" charset="0"/>
                      </a:endParaRPr>
                    </a:p>
                  </a:txBody>
                  <a:tcPr marL="68580" marR="68580" marT="34290" marB="34290"/>
                </a:tc>
                <a:extLst>
                  <a:ext uri="{0D108BD9-81ED-4DB2-BD59-A6C34878D82A}">
                    <a16:rowId xmlns:a16="http://schemas.microsoft.com/office/drawing/2014/main" val="10002"/>
                  </a:ext>
                </a:extLst>
              </a:tr>
              <a:tr h="436871">
                <a:tc>
                  <a:txBody>
                    <a:bodyPr/>
                    <a:lstStyle/>
                    <a:p>
                      <a:r>
                        <a:rPr lang="en-GB" sz="1100" b="1" dirty="0">
                          <a:solidFill>
                            <a:schemeClr val="bg2">
                              <a:lumMod val="75000"/>
                            </a:schemeClr>
                          </a:solidFill>
                          <a:latin typeface="Gill Sans MT" panose="020B0502020104020203" pitchFamily="34" charset="0"/>
                        </a:rPr>
                        <a:t>Early-stage impacts</a:t>
                      </a:r>
                    </a:p>
                  </a:txBody>
                  <a:tcPr marL="68580" marR="68580" marT="34290" marB="34290"/>
                </a:tc>
                <a:tc>
                  <a:txBody>
                    <a:bodyPr/>
                    <a:lstStyle/>
                    <a:p>
                      <a:pPr marL="184150" indent="-184150">
                        <a:buFont typeface="Arial" panose="020B0604020202020204" pitchFamily="34" charset="0"/>
                        <a:buChar char="•"/>
                        <a:tabLst/>
                      </a:pPr>
                      <a:r>
                        <a:rPr lang="en-GB" sz="1250" dirty="0">
                          <a:solidFill>
                            <a:schemeClr val="bg2">
                              <a:lumMod val="75000"/>
                            </a:schemeClr>
                          </a:solidFill>
                          <a:latin typeface="Gill Sans MT" panose="020B0502020104020203" pitchFamily="34" charset="0"/>
                        </a:rPr>
                        <a:t>Changes in lending and regulatory practices</a:t>
                      </a:r>
                    </a:p>
                  </a:txBody>
                  <a:tcPr marL="68580" marR="68580" marT="34290" marB="34290"/>
                </a:tc>
                <a:tc>
                  <a:txBody>
                    <a:bodyPr/>
                    <a:lstStyle/>
                    <a:p>
                      <a:pPr marL="285750" indent="-285750">
                        <a:buFont typeface="Arial" panose="020B0604020202020204" pitchFamily="34" charset="0"/>
                        <a:buChar char="•"/>
                      </a:pPr>
                      <a:r>
                        <a:rPr lang="en-GB" sz="1250" dirty="0">
                          <a:solidFill>
                            <a:schemeClr val="bg2">
                              <a:lumMod val="75000"/>
                            </a:schemeClr>
                          </a:solidFill>
                          <a:latin typeface="Gill Sans MT" panose="020B0502020104020203" pitchFamily="34" charset="0"/>
                        </a:rPr>
                        <a:t>Keep contact with policy makers to track potential change</a:t>
                      </a:r>
                    </a:p>
                  </a:txBody>
                  <a:tcPr marL="68580" marR="68580" marT="34290" marB="34290"/>
                </a:tc>
                <a:tc>
                  <a:txBody>
                    <a:bodyPr/>
                    <a:lstStyle/>
                    <a:p>
                      <a:pPr marL="285750" indent="-285750" algn="l">
                        <a:buFont typeface="Arial" panose="020B0604020202020204" pitchFamily="34" charset="0"/>
                        <a:buChar char="•"/>
                      </a:pPr>
                      <a:r>
                        <a:rPr lang="en-GB" sz="1250" dirty="0">
                          <a:solidFill>
                            <a:schemeClr val="bg2">
                              <a:lumMod val="75000"/>
                            </a:schemeClr>
                          </a:solidFill>
                          <a:latin typeface="Gill Sans MT" panose="020B0502020104020203" pitchFamily="34" charset="0"/>
                        </a:rPr>
                        <a:t>Short time frame; policy/ regulatory change takes time</a:t>
                      </a:r>
                    </a:p>
                  </a:txBody>
                  <a:tcPr marL="68580" marR="68580" marT="34290" marB="34290"/>
                </a:tc>
                <a:extLst>
                  <a:ext uri="{0D108BD9-81ED-4DB2-BD59-A6C34878D82A}">
                    <a16:rowId xmlns:a16="http://schemas.microsoft.com/office/drawing/2014/main" val="1773211584"/>
                  </a:ext>
                </a:extLst>
              </a:tr>
              <a:tr h="430998">
                <a:tc>
                  <a:txBody>
                    <a:bodyPr/>
                    <a:lstStyle/>
                    <a:p>
                      <a:endParaRPr lang="en-GB" sz="1250" b="1" dirty="0">
                        <a:solidFill>
                          <a:schemeClr val="bg2">
                            <a:lumMod val="75000"/>
                          </a:schemeClr>
                        </a:solidFill>
                        <a:latin typeface="Gill Sans MT" panose="020B0502020104020203" pitchFamily="34" charset="0"/>
                      </a:endParaRPr>
                    </a:p>
                  </a:txBody>
                  <a:tcPr marL="68580" marR="68580" marT="34290" marB="34290"/>
                </a:tc>
                <a:tc>
                  <a:txBody>
                    <a:bodyPr/>
                    <a:lstStyle/>
                    <a:p>
                      <a:pPr marL="184150" indent="-184150">
                        <a:buFont typeface="Arial" panose="020B0604020202020204" pitchFamily="34" charset="0"/>
                        <a:buChar char="•"/>
                        <a:tabLst/>
                      </a:pPr>
                      <a:r>
                        <a:rPr lang="en-GB" sz="1250" dirty="0">
                          <a:solidFill>
                            <a:schemeClr val="bg2">
                              <a:lumMod val="75000"/>
                            </a:schemeClr>
                          </a:solidFill>
                          <a:latin typeface="Gill Sans MT" panose="020B0502020104020203" pitchFamily="34" charset="0"/>
                        </a:rPr>
                        <a:t>Changes in curriculum</a:t>
                      </a:r>
                    </a:p>
                  </a:txBody>
                  <a:tcPr marL="68580" marR="68580" marT="34290" marB="34290"/>
                </a:tc>
                <a:tc>
                  <a:txBody>
                    <a:bodyPr/>
                    <a:lstStyle/>
                    <a:p>
                      <a:pPr marL="285750" indent="-285750">
                        <a:buFont typeface="Arial" panose="020B0604020202020204" pitchFamily="34" charset="0"/>
                        <a:buChar char="•"/>
                      </a:pPr>
                      <a:r>
                        <a:rPr lang="en-GB" sz="1250" dirty="0">
                          <a:solidFill>
                            <a:schemeClr val="bg2">
                              <a:lumMod val="75000"/>
                            </a:schemeClr>
                          </a:solidFill>
                          <a:latin typeface="Gill Sans MT" panose="020B0502020104020203" pitchFamily="34" charset="0"/>
                        </a:rPr>
                        <a:t>Gather letters attesting to changes in curriculum design or regulations</a:t>
                      </a:r>
                    </a:p>
                  </a:txBody>
                  <a:tcPr marL="68580" marR="68580" marT="34290" marB="34290"/>
                </a:tc>
                <a:tc>
                  <a:txBody>
                    <a:bodyPr/>
                    <a:lstStyle/>
                    <a:p>
                      <a:pPr marL="285750" indent="-285750" algn="l">
                        <a:buFont typeface="Arial" panose="020B0604020202020204" pitchFamily="34" charset="0"/>
                        <a:buChar char="•"/>
                      </a:pPr>
                      <a:r>
                        <a:rPr lang="en-GB" sz="1250" dirty="0">
                          <a:solidFill>
                            <a:schemeClr val="tx1"/>
                          </a:solidFill>
                          <a:latin typeface="Gill Sans MT" panose="020B0502020104020203" pitchFamily="34" charset="0"/>
                        </a:rPr>
                        <a:t>People are busy and may not offer letters</a:t>
                      </a:r>
                    </a:p>
                  </a:txBody>
                  <a:tcPr marL="68580" marR="68580" marT="34290" marB="34290"/>
                </a:tc>
                <a:extLst>
                  <a:ext uri="{0D108BD9-81ED-4DB2-BD59-A6C34878D82A}">
                    <a16:rowId xmlns:a16="http://schemas.microsoft.com/office/drawing/2014/main" val="418300358"/>
                  </a:ext>
                </a:extLst>
              </a:tr>
              <a:tr h="430998">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050" b="1" dirty="0">
                          <a:solidFill>
                            <a:schemeClr val="bg2">
                              <a:lumMod val="75000"/>
                            </a:schemeClr>
                          </a:solidFill>
                        </a:rPr>
                        <a:t>Long-term impacts</a:t>
                      </a:r>
                    </a:p>
                  </a:txBody>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50" dirty="0">
                          <a:solidFill>
                            <a:schemeClr val="bg2">
                              <a:lumMod val="75000"/>
                            </a:schemeClr>
                          </a:solidFill>
                        </a:rPr>
                        <a:t>More female and young people found small businesses.</a:t>
                      </a:r>
                    </a:p>
                  </a:txBody>
                  <a:tcPr/>
                </a:tc>
                <a:tc rowSpan="2">
                  <a:txBody>
                    <a:bodyPr/>
                    <a:lstStyle/>
                    <a:p>
                      <a:pPr marL="285750" indent="-285750">
                        <a:buFont typeface="Arial" panose="020B0604020202020204" pitchFamily="34" charset="0"/>
                        <a:buChar char="•"/>
                      </a:pPr>
                      <a:r>
                        <a:rPr lang="en-GB" sz="1250" dirty="0">
                          <a:solidFill>
                            <a:schemeClr val="bg2">
                              <a:lumMod val="75000"/>
                            </a:schemeClr>
                          </a:solidFill>
                          <a:latin typeface="Gill Sans MT" panose="020B0502020104020203" pitchFamily="34" charset="0"/>
                        </a:rPr>
                        <a:t>Office of National Statistics (ONS) reports on small business owner characteristics and success/failure rates</a:t>
                      </a:r>
                    </a:p>
                  </a:txBody>
                  <a:tcPr marL="68580" marR="68580" marT="34290" marB="34290"/>
                </a:tc>
                <a:tc rowSpan="2">
                  <a:txBody>
                    <a:bodyPr/>
                    <a:lstStyle/>
                    <a:p>
                      <a:pPr marL="285750" indent="-285750" algn="l">
                        <a:buFont typeface="Arial" panose="020B0604020202020204" pitchFamily="34" charset="0"/>
                        <a:buChar char="•"/>
                      </a:pPr>
                      <a:r>
                        <a:rPr lang="en-GB" sz="1250" dirty="0">
                          <a:solidFill>
                            <a:schemeClr val="bg2">
                              <a:lumMod val="75000"/>
                            </a:schemeClr>
                          </a:solidFill>
                          <a:latin typeface="Gill Sans MT" panose="020B0502020104020203" pitchFamily="34" charset="0"/>
                        </a:rPr>
                        <a:t>Will take time for impact to appear</a:t>
                      </a:r>
                    </a:p>
                    <a:p>
                      <a:pPr marL="285750" indent="-285750" algn="l">
                        <a:buFont typeface="Arial" panose="020B0604020202020204" pitchFamily="34" charset="0"/>
                        <a:buChar char="•"/>
                      </a:pPr>
                      <a:r>
                        <a:rPr lang="en-GB" sz="1250" dirty="0">
                          <a:solidFill>
                            <a:schemeClr val="bg2">
                              <a:lumMod val="75000"/>
                            </a:schemeClr>
                          </a:solidFill>
                          <a:latin typeface="Gill Sans MT" panose="020B0502020104020203" pitchFamily="34" charset="0"/>
                        </a:rPr>
                        <a:t>Should plan on gathering data from before and after research/activities</a:t>
                      </a:r>
                    </a:p>
                    <a:p>
                      <a:pPr marL="285750" indent="-285750" algn="l">
                        <a:buFont typeface="Arial" panose="020B0604020202020204" pitchFamily="34" charset="0"/>
                        <a:buChar char="•"/>
                      </a:pPr>
                      <a:r>
                        <a:rPr lang="en-GB" sz="1250" dirty="0">
                          <a:solidFill>
                            <a:schemeClr val="bg2">
                              <a:lumMod val="75000"/>
                            </a:schemeClr>
                          </a:solidFill>
                          <a:latin typeface="Gill Sans MT" panose="020B0502020104020203" pitchFamily="34" charset="0"/>
                        </a:rPr>
                        <a:t>ONS data is only updated/released once annually</a:t>
                      </a:r>
                    </a:p>
                  </a:txBody>
                  <a:tcPr marL="68580" marR="68580" marT="34290" marB="34290"/>
                </a:tc>
                <a:extLst>
                  <a:ext uri="{0D108BD9-81ED-4DB2-BD59-A6C34878D82A}">
                    <a16:rowId xmlns:a16="http://schemas.microsoft.com/office/drawing/2014/main" val="3134071217"/>
                  </a:ext>
                </a:extLst>
              </a:tr>
              <a:tr h="430998">
                <a:tc>
                  <a:txBody>
                    <a:bodyPr/>
                    <a:lstStyle/>
                    <a:p>
                      <a:endParaRPr lang="en-US" sz="1250" dirty="0">
                        <a:solidFill>
                          <a:schemeClr val="bg2">
                            <a:lumMod val="75000"/>
                          </a:schemeClr>
                        </a:solidFill>
                      </a:endParaRPr>
                    </a:p>
                  </a:txBody>
                  <a:tcPr/>
                </a:tc>
                <a:tc>
                  <a:txBody>
                    <a:bodyPr/>
                    <a:lstStyle/>
                    <a:p>
                      <a:pPr marL="171450" indent="-171450">
                        <a:buFont typeface="Arial" panose="020B0604020202020204" pitchFamily="34" charset="0"/>
                        <a:buChar char="•"/>
                      </a:pPr>
                      <a:r>
                        <a:rPr lang="en-US" sz="1250" dirty="0">
                          <a:solidFill>
                            <a:schemeClr val="bg2">
                              <a:lumMod val="75000"/>
                            </a:schemeClr>
                          </a:solidFill>
                        </a:rPr>
                        <a:t>New small businesses have a higher chance of being profitable and encouraging new enterprise</a:t>
                      </a:r>
                    </a:p>
                  </a:txBody>
                  <a:tcPr/>
                </a:tc>
                <a:tc vMerge="1">
                  <a:txBody>
                    <a:bodyPr/>
                    <a:lstStyle/>
                    <a:p>
                      <a:pPr marL="285750" indent="-285750">
                        <a:buFont typeface="Arial" panose="020B0604020202020204" pitchFamily="34" charset="0"/>
                        <a:buChar char="•"/>
                      </a:pPr>
                      <a:endParaRPr lang="en-GB" sz="1250" dirty="0">
                        <a:solidFill>
                          <a:schemeClr val="tx1"/>
                        </a:solidFill>
                        <a:latin typeface="Gill Sans MT" panose="020B0502020104020203" pitchFamily="34" charset="0"/>
                      </a:endParaRPr>
                    </a:p>
                  </a:txBody>
                  <a:tcPr marL="68580" marR="68580" marT="34290" marB="34290"/>
                </a:tc>
                <a:tc vMerge="1">
                  <a:txBody>
                    <a:bodyPr/>
                    <a:lstStyle/>
                    <a:p>
                      <a:pPr marL="285750" indent="-285750" algn="l">
                        <a:buFont typeface="Arial" panose="020B0604020202020204" pitchFamily="34" charset="0"/>
                        <a:buChar char="•"/>
                      </a:pPr>
                      <a:endParaRPr lang="en-GB" sz="1250" dirty="0">
                        <a:solidFill>
                          <a:schemeClr val="tx1"/>
                        </a:solidFill>
                        <a:latin typeface="Gill Sans MT" panose="020B0502020104020203" pitchFamily="34" charset="0"/>
                      </a:endParaRPr>
                    </a:p>
                  </a:txBody>
                  <a:tcPr marL="68580" marR="68580" marT="34290" marB="34290"/>
                </a:tc>
                <a:extLst>
                  <a:ext uri="{0D108BD9-81ED-4DB2-BD59-A6C34878D82A}">
                    <a16:rowId xmlns:a16="http://schemas.microsoft.com/office/drawing/2014/main" val="618996041"/>
                  </a:ext>
                </a:extLst>
              </a:tr>
            </a:tbl>
          </a:graphicData>
        </a:graphic>
      </p:graphicFrame>
      <p:sp>
        <p:nvSpPr>
          <p:cNvPr id="2" name="Title 1"/>
          <p:cNvSpPr>
            <a:spLocks noGrp="1"/>
          </p:cNvSpPr>
          <p:nvPr>
            <p:ph type="title"/>
          </p:nvPr>
        </p:nvSpPr>
        <p:spPr>
          <a:xfrm>
            <a:off x="1331640" y="116632"/>
            <a:ext cx="6552728" cy="504056"/>
          </a:xfrm>
        </p:spPr>
        <p:txBody>
          <a:bodyPr>
            <a:normAutofit fontScale="90000"/>
          </a:bodyPr>
          <a:lstStyle/>
          <a:p>
            <a:r>
              <a:rPr lang="en-GB" dirty="0">
                <a:solidFill>
                  <a:schemeClr val="accent2"/>
                </a:solidFill>
              </a:rPr>
              <a:t>Notes on </a:t>
            </a:r>
            <a:r>
              <a:rPr lang="en-GB" dirty="0" err="1">
                <a:solidFill>
                  <a:schemeClr val="accent2"/>
                </a:solidFill>
              </a:rPr>
              <a:t>clara’s</a:t>
            </a:r>
            <a:r>
              <a:rPr lang="en-GB" dirty="0">
                <a:solidFill>
                  <a:schemeClr val="accent2"/>
                </a:solidFill>
              </a:rPr>
              <a:t> plan</a:t>
            </a:r>
            <a:endParaRPr lang="en-GB" b="1" i="1" dirty="0">
              <a:solidFill>
                <a:schemeClr val="accent2"/>
              </a:solidFill>
            </a:endParaRPr>
          </a:p>
        </p:txBody>
      </p:sp>
      <p:sp>
        <p:nvSpPr>
          <p:cNvPr id="4" name="Right Arrow Callout 3">
            <a:extLst>
              <a:ext uri="{FF2B5EF4-FFF2-40B4-BE49-F238E27FC236}">
                <a16:creationId xmlns:a16="http://schemas.microsoft.com/office/drawing/2014/main" id="{A968A23C-26C1-C245-B67D-D743A83AA9F5}"/>
              </a:ext>
            </a:extLst>
          </p:cNvPr>
          <p:cNvSpPr/>
          <p:nvPr/>
        </p:nvSpPr>
        <p:spPr>
          <a:xfrm>
            <a:off x="14796" y="476672"/>
            <a:ext cx="1152128" cy="2736304"/>
          </a:xfrm>
          <a:prstGeom prst="rightArrowCallout">
            <a:avLst>
              <a:gd name="adj1" fmla="val 21237"/>
              <a:gd name="adj2" fmla="val 25000"/>
              <a:gd name="adj3" fmla="val 25000"/>
              <a:gd name="adj4" fmla="val 64977"/>
            </a:avLst>
          </a:prstGeom>
          <a:solidFill>
            <a:schemeClr val="bg1"/>
          </a:solidFill>
          <a:ln w="349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Clara changed seminars to meetings when she thought more about how best to approach schools</a:t>
            </a:r>
          </a:p>
        </p:txBody>
      </p:sp>
      <p:sp>
        <p:nvSpPr>
          <p:cNvPr id="7" name="Right Arrow Callout 6">
            <a:extLst>
              <a:ext uri="{FF2B5EF4-FFF2-40B4-BE49-F238E27FC236}">
                <a16:creationId xmlns:a16="http://schemas.microsoft.com/office/drawing/2014/main" id="{739C5680-97DF-F943-98CD-2BFBEBCDA5C3}"/>
              </a:ext>
            </a:extLst>
          </p:cNvPr>
          <p:cNvSpPr/>
          <p:nvPr/>
        </p:nvSpPr>
        <p:spPr>
          <a:xfrm>
            <a:off x="3993536" y="2442880"/>
            <a:ext cx="2484276" cy="1478084"/>
          </a:xfrm>
          <a:prstGeom prst="rightArrowCallout">
            <a:avLst/>
          </a:prstGeom>
          <a:solidFill>
            <a:schemeClr val="bg1"/>
          </a:solidFill>
          <a:ln w="349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Clara realized that she will have to translate her own work into an accessible and understandable format for stakeholders.</a:t>
            </a:r>
          </a:p>
        </p:txBody>
      </p:sp>
      <p:sp>
        <p:nvSpPr>
          <p:cNvPr id="9" name="Right Arrow Callout 8">
            <a:extLst>
              <a:ext uri="{FF2B5EF4-FFF2-40B4-BE49-F238E27FC236}">
                <a16:creationId xmlns:a16="http://schemas.microsoft.com/office/drawing/2014/main" id="{38E20CC6-8297-9B4D-AB0D-FB4EC7747E32}"/>
              </a:ext>
            </a:extLst>
          </p:cNvPr>
          <p:cNvSpPr/>
          <p:nvPr/>
        </p:nvSpPr>
        <p:spPr>
          <a:xfrm>
            <a:off x="3748018" y="4437112"/>
            <a:ext cx="2700300" cy="1478084"/>
          </a:xfrm>
          <a:prstGeom prst="rightArrowCallout">
            <a:avLst/>
          </a:prstGeom>
          <a:solidFill>
            <a:schemeClr val="bg1"/>
          </a:solidFill>
          <a:ln w="349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It seems like Clara may need to plan on regular follow-up activities to make sure she knows when decisions are made based on her work.</a:t>
            </a:r>
          </a:p>
        </p:txBody>
      </p:sp>
      <p:sp>
        <p:nvSpPr>
          <p:cNvPr id="10" name="Right Arrow Callout 9">
            <a:extLst>
              <a:ext uri="{FF2B5EF4-FFF2-40B4-BE49-F238E27FC236}">
                <a16:creationId xmlns:a16="http://schemas.microsoft.com/office/drawing/2014/main" id="{AB57CD89-7BD6-4043-9BDF-0571459E93AB}"/>
              </a:ext>
            </a:extLst>
          </p:cNvPr>
          <p:cNvSpPr/>
          <p:nvPr/>
        </p:nvSpPr>
        <p:spPr>
          <a:xfrm>
            <a:off x="4313462" y="1259279"/>
            <a:ext cx="2164350" cy="1171090"/>
          </a:xfrm>
          <a:prstGeom prst="rightArrowCallout">
            <a:avLst/>
          </a:prstGeom>
          <a:solidFill>
            <a:schemeClr val="bg1"/>
          </a:solidFill>
          <a:ln w="3492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200" dirty="0">
                <a:solidFill>
                  <a:schemeClr val="tx1"/>
                </a:solidFill>
              </a:rPr>
              <a:t>Safeguarding laws can complicate or delay Clara’s efforts to work with schools.</a:t>
            </a:r>
          </a:p>
        </p:txBody>
      </p:sp>
    </p:spTree>
    <p:extLst>
      <p:ext uri="{BB962C8B-B14F-4D97-AF65-F5344CB8AC3E}">
        <p14:creationId xmlns:p14="http://schemas.microsoft.com/office/powerpoint/2010/main" val="331830888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72D435-6B98-4909-84F6-0D831E5BCCD4}"/>
              </a:ext>
            </a:extLst>
          </p:cNvPr>
          <p:cNvSpPr>
            <a:spLocks noGrp="1"/>
          </p:cNvSpPr>
          <p:nvPr>
            <p:ph type="title"/>
          </p:nvPr>
        </p:nvSpPr>
        <p:spPr>
          <a:xfrm>
            <a:off x="1683463" y="692696"/>
            <a:ext cx="5797296" cy="720080"/>
          </a:xfrm>
        </p:spPr>
        <p:txBody>
          <a:bodyPr/>
          <a:lstStyle/>
          <a:p>
            <a:r>
              <a:rPr lang="en-GB" dirty="0"/>
              <a:t>Clara thinks a bit more</a:t>
            </a:r>
          </a:p>
        </p:txBody>
      </p:sp>
      <p:sp>
        <p:nvSpPr>
          <p:cNvPr id="4" name="TextBox 3">
            <a:extLst>
              <a:ext uri="{FF2B5EF4-FFF2-40B4-BE49-F238E27FC236}">
                <a16:creationId xmlns:a16="http://schemas.microsoft.com/office/drawing/2014/main" id="{B0250055-A84C-A24C-B53E-57873B1D4357}"/>
              </a:ext>
            </a:extLst>
          </p:cNvPr>
          <p:cNvSpPr txBox="1"/>
          <p:nvPr/>
        </p:nvSpPr>
        <p:spPr>
          <a:xfrm>
            <a:off x="997916" y="1867140"/>
            <a:ext cx="7102476" cy="4524315"/>
          </a:xfrm>
          <a:prstGeom prst="rect">
            <a:avLst/>
          </a:prstGeom>
          <a:noFill/>
        </p:spPr>
        <p:txBody>
          <a:bodyPr wrap="square" rtlCol="0">
            <a:spAutoFit/>
          </a:bodyPr>
          <a:lstStyle/>
          <a:p>
            <a:r>
              <a:rPr lang="en-GB" sz="1800" dirty="0">
                <a:latin typeface="+mn-lt"/>
              </a:rPr>
              <a:t>Clara now wants to plan on different activities, and to update her Logic Model, because creating her Measurement Plan Matrix has illuminated a few changes she needs to make.</a:t>
            </a:r>
          </a:p>
          <a:p>
            <a:endParaRPr lang="en-GB" sz="1800" dirty="0">
              <a:latin typeface="+mn-lt"/>
            </a:endParaRPr>
          </a:p>
          <a:p>
            <a:r>
              <a:rPr lang="en-GB" sz="1800" dirty="0">
                <a:latin typeface="+mn-lt"/>
              </a:rPr>
              <a:t>Notably:</a:t>
            </a:r>
          </a:p>
          <a:p>
            <a:pPr marL="285750" indent="-285750">
              <a:buFont typeface="Arial" panose="020B0604020202020204" pitchFamily="34" charset="0"/>
              <a:buChar char="•"/>
            </a:pPr>
            <a:r>
              <a:rPr lang="en-GB" sz="1800" dirty="0">
                <a:latin typeface="+mn-lt"/>
              </a:rPr>
              <a:t>The extra procedures necessary to work with secondary schools is more than Clara can undertake within the 6 months of the project. She will not target school curriculum as a realm for impact with this grant (though she will pursue it in the future).</a:t>
            </a:r>
          </a:p>
          <a:p>
            <a:pPr marL="285750" indent="-285750">
              <a:buFont typeface="Arial" panose="020B0604020202020204" pitchFamily="34" charset="0"/>
              <a:buChar char="•"/>
            </a:pPr>
            <a:r>
              <a:rPr lang="en-GB" sz="1800" dirty="0">
                <a:latin typeface="+mn-lt"/>
              </a:rPr>
              <a:t>Clara adds in extra plans for translating her academic work to a format that is accessible and useful for regulators, policy makers, and other groups.</a:t>
            </a:r>
          </a:p>
          <a:p>
            <a:pPr marL="285750" indent="-285750">
              <a:buFont typeface="Arial" panose="020B0604020202020204" pitchFamily="34" charset="0"/>
              <a:buChar char="•"/>
            </a:pPr>
            <a:r>
              <a:rPr lang="en-GB" sz="1800" dirty="0">
                <a:latin typeface="+mn-lt"/>
              </a:rPr>
              <a:t>Clara augments her plans for interacting with stakeholders, and decides that the best way to ensure continued follow-ups and the accessibility of her materials might be through an ongoing forum/consortium of stakeholders.</a:t>
            </a:r>
          </a:p>
        </p:txBody>
      </p:sp>
      <p:sp>
        <p:nvSpPr>
          <p:cNvPr id="5" name="Rectangle 4">
            <a:extLst>
              <a:ext uri="{FF2B5EF4-FFF2-40B4-BE49-F238E27FC236}">
                <a16:creationId xmlns:a16="http://schemas.microsoft.com/office/drawing/2014/main" id="{4F32C787-2CC6-7245-9AF7-B8477F216D90}"/>
              </a:ext>
            </a:extLst>
          </p:cNvPr>
          <p:cNvSpPr/>
          <p:nvPr/>
        </p:nvSpPr>
        <p:spPr>
          <a:xfrm>
            <a:off x="919035" y="332657"/>
            <a:ext cx="7181357" cy="6192688"/>
          </a:xfrm>
          <a:prstGeom prst="rect">
            <a:avLst/>
          </a:prstGeom>
          <a:noFill/>
          <a:ln w="444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99594190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73873-A39E-44BB-8FDC-15EB85069D32}"/>
              </a:ext>
            </a:extLst>
          </p:cNvPr>
          <p:cNvSpPr>
            <a:spLocks noGrp="1"/>
          </p:cNvSpPr>
          <p:nvPr>
            <p:ph type="title"/>
          </p:nvPr>
        </p:nvSpPr>
        <p:spPr>
          <a:xfrm>
            <a:off x="1763688" y="188640"/>
            <a:ext cx="5797296" cy="1188720"/>
          </a:xfrm>
        </p:spPr>
        <p:txBody>
          <a:bodyPr/>
          <a:lstStyle/>
          <a:p>
            <a:r>
              <a:rPr lang="en-GB" dirty="0"/>
              <a:t>Clara’s new Logic model</a:t>
            </a:r>
          </a:p>
        </p:txBody>
      </p:sp>
      <p:graphicFrame>
        <p:nvGraphicFramePr>
          <p:cNvPr id="4" name="Table 4">
            <a:extLst>
              <a:ext uri="{FF2B5EF4-FFF2-40B4-BE49-F238E27FC236}">
                <a16:creationId xmlns:a16="http://schemas.microsoft.com/office/drawing/2014/main" id="{554A8167-C5CB-1945-BE39-9517D52FCE51}"/>
              </a:ext>
            </a:extLst>
          </p:cNvPr>
          <p:cNvGraphicFramePr>
            <a:graphicFrameLocks noGrp="1"/>
          </p:cNvGraphicFramePr>
          <p:nvPr>
            <p:ph idx="1"/>
            <p:extLst>
              <p:ext uri="{D42A27DB-BD31-4B8C-83A1-F6EECF244321}">
                <p14:modId xmlns:p14="http://schemas.microsoft.com/office/powerpoint/2010/main" val="762567961"/>
              </p:ext>
            </p:extLst>
          </p:nvPr>
        </p:nvGraphicFramePr>
        <p:xfrm>
          <a:off x="467544" y="2232150"/>
          <a:ext cx="8208912" cy="4322896"/>
        </p:xfrm>
        <a:graphic>
          <a:graphicData uri="http://schemas.openxmlformats.org/drawingml/2006/table">
            <a:tbl>
              <a:tblPr firstRow="1" bandRow="1">
                <a:tableStyleId>{5C22544A-7EE6-4342-B048-85BDC9FD1C3A}</a:tableStyleId>
              </a:tblPr>
              <a:tblGrid>
                <a:gridCol w="2052228">
                  <a:extLst>
                    <a:ext uri="{9D8B030D-6E8A-4147-A177-3AD203B41FA5}">
                      <a16:colId xmlns:a16="http://schemas.microsoft.com/office/drawing/2014/main" val="762128060"/>
                    </a:ext>
                  </a:extLst>
                </a:gridCol>
                <a:gridCol w="2052228">
                  <a:extLst>
                    <a:ext uri="{9D8B030D-6E8A-4147-A177-3AD203B41FA5}">
                      <a16:colId xmlns:a16="http://schemas.microsoft.com/office/drawing/2014/main" val="933857106"/>
                    </a:ext>
                  </a:extLst>
                </a:gridCol>
                <a:gridCol w="2052228">
                  <a:extLst>
                    <a:ext uri="{9D8B030D-6E8A-4147-A177-3AD203B41FA5}">
                      <a16:colId xmlns:a16="http://schemas.microsoft.com/office/drawing/2014/main" val="1899721494"/>
                    </a:ext>
                  </a:extLst>
                </a:gridCol>
                <a:gridCol w="2052228">
                  <a:extLst>
                    <a:ext uri="{9D8B030D-6E8A-4147-A177-3AD203B41FA5}">
                      <a16:colId xmlns:a16="http://schemas.microsoft.com/office/drawing/2014/main" val="2676824753"/>
                    </a:ext>
                  </a:extLst>
                </a:gridCol>
              </a:tblGrid>
              <a:tr h="548778">
                <a:tc>
                  <a:txBody>
                    <a:bodyPr/>
                    <a:lstStyle/>
                    <a:p>
                      <a:pPr algn="ctr"/>
                      <a:r>
                        <a:rPr lang="en-US" dirty="0"/>
                        <a:t>Inputs or Activities</a:t>
                      </a:r>
                    </a:p>
                  </a:txBody>
                  <a:tcPr/>
                </a:tc>
                <a:tc>
                  <a:txBody>
                    <a:bodyPr/>
                    <a:lstStyle/>
                    <a:p>
                      <a:pPr algn="ctr"/>
                      <a:r>
                        <a:rPr lang="en-US" dirty="0"/>
                        <a:t>Outputs of Activities</a:t>
                      </a:r>
                    </a:p>
                  </a:txBody>
                  <a:tcPr/>
                </a:tc>
                <a:tc>
                  <a:txBody>
                    <a:bodyPr/>
                    <a:lstStyle/>
                    <a:p>
                      <a:pPr algn="ctr"/>
                      <a:r>
                        <a:rPr lang="en-US" dirty="0"/>
                        <a:t>Early-stage Impacts</a:t>
                      </a:r>
                    </a:p>
                  </a:txBody>
                  <a:tcPr/>
                </a:tc>
                <a:tc>
                  <a:txBody>
                    <a:bodyPr/>
                    <a:lstStyle/>
                    <a:p>
                      <a:pPr marL="0" marR="0" lvl="0" indent="0" algn="ctr" defTabSz="685800" rtl="0" eaLnBrk="1" fontAlgn="auto" latinLnBrk="0" hangingPunct="1">
                        <a:lnSpc>
                          <a:spcPct val="100000"/>
                        </a:lnSpc>
                        <a:spcBef>
                          <a:spcPts val="0"/>
                        </a:spcBef>
                        <a:spcAft>
                          <a:spcPts val="0"/>
                        </a:spcAft>
                        <a:buClrTx/>
                        <a:buSzTx/>
                        <a:buFontTx/>
                        <a:buNone/>
                        <a:tabLst/>
                        <a:defRPr/>
                      </a:pPr>
                      <a:r>
                        <a:rPr lang="en-US" dirty="0"/>
                        <a:t>Long-term Impacts</a:t>
                      </a:r>
                    </a:p>
                  </a:txBody>
                  <a:tcPr/>
                </a:tc>
                <a:extLst>
                  <a:ext uri="{0D108BD9-81ED-4DB2-BD59-A6C34878D82A}">
                    <a16:rowId xmlns:a16="http://schemas.microsoft.com/office/drawing/2014/main" val="1335399366"/>
                  </a:ext>
                </a:extLst>
              </a:tr>
              <a:tr h="1224119">
                <a:tc>
                  <a:txBody>
                    <a:bodyPr/>
                    <a:lstStyle/>
                    <a:p>
                      <a:r>
                        <a:rPr lang="en-US" dirty="0"/>
                        <a:t>Ongoing forum/ consortium with policy makers, regulators, and other stakeholders.</a:t>
                      </a:r>
                    </a:p>
                  </a:txBody>
                  <a:tcPr/>
                </a:tc>
                <a:tc rowSpan="3">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dirty="0"/>
                        <a:t>Stakeholders learn about Clara’s findings and how they can take them up in their own </a:t>
                      </a:r>
                      <a:r>
                        <a:rPr lang="en-US" dirty="0" err="1"/>
                        <a:t>organisations</a:t>
                      </a:r>
                      <a:r>
                        <a:rPr lang="en-US" dirty="0"/>
                        <a:t> and ways of working.</a:t>
                      </a:r>
                    </a:p>
                    <a:p>
                      <a:endParaRPr lang="en-US" dirty="0"/>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dirty="0"/>
                        <a:t>Changes in lending and regulatory practices that encourage the founding and development of small businesses according to Clara’s findings.</a:t>
                      </a:r>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dirty="0"/>
                        <a:t>More female and young people found small businesses.</a:t>
                      </a:r>
                    </a:p>
                    <a:p>
                      <a:endParaRPr lang="en-US" dirty="0"/>
                    </a:p>
                  </a:txBody>
                  <a:tcPr/>
                </a:tc>
                <a:extLst>
                  <a:ext uri="{0D108BD9-81ED-4DB2-BD59-A6C34878D82A}">
                    <a16:rowId xmlns:a16="http://schemas.microsoft.com/office/drawing/2014/main" val="1040660285"/>
                  </a:ext>
                </a:extLst>
              </a:tr>
              <a:tr h="1224119">
                <a:tc>
                  <a:txBody>
                    <a:bodyPr/>
                    <a:lstStyle/>
                    <a:p>
                      <a:r>
                        <a:rPr lang="en-US" dirty="0"/>
                        <a:t>Seminar/tutorial materials for regulators and policy makers.</a:t>
                      </a:r>
                    </a:p>
                  </a:txBody>
                  <a:tcPr/>
                </a:tc>
                <a:tc vMerge="1">
                  <a:txBody>
                    <a:bodyPr/>
                    <a:lstStyle/>
                    <a:p>
                      <a:endParaRPr lang="en-US"/>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dirty="0"/>
                        <a:t>Changes in professional/ trade </a:t>
                      </a:r>
                      <a:r>
                        <a:rPr lang="en-US" dirty="0" err="1"/>
                        <a:t>organisations</a:t>
                      </a:r>
                      <a:r>
                        <a:rPr lang="en-US" dirty="0"/>
                        <a:t> to help develop small businesses according to Clara’s findings.</a:t>
                      </a:r>
                    </a:p>
                  </a:txBody>
                  <a:tcPr/>
                </a:tc>
                <a:tc>
                  <a:txBody>
                    <a:bodyPr/>
                    <a:lstStyle/>
                    <a:p>
                      <a:r>
                        <a:rPr lang="en-US" dirty="0"/>
                        <a:t>New small businesses have a higher chance of being profitable and encouraging new enterprise.</a:t>
                      </a:r>
                    </a:p>
                  </a:txBody>
                  <a:tcPr/>
                </a:tc>
                <a:extLst>
                  <a:ext uri="{0D108BD9-81ED-4DB2-BD59-A6C34878D82A}">
                    <a16:rowId xmlns:a16="http://schemas.microsoft.com/office/drawing/2014/main" val="1127865796"/>
                  </a:ext>
                </a:extLst>
              </a:tr>
              <a:tr h="1224119">
                <a:tc>
                  <a:txBody>
                    <a:bodyPr/>
                    <a:lstStyle/>
                    <a:p>
                      <a:r>
                        <a:rPr lang="en-US" dirty="0"/>
                        <a:t>Online resources that offer quick-read hints and policy recommendations</a:t>
                      </a:r>
                    </a:p>
                  </a:txBody>
                  <a:tcPr/>
                </a:tc>
                <a:tc vMerge="1">
                  <a:txBody>
                    <a:bodyPr/>
                    <a:lstStyle/>
                    <a:p>
                      <a:endParaRPr lang="en-US"/>
                    </a:p>
                  </a:txBody>
                  <a:tcPr/>
                </a:tc>
                <a:tc>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dirty="0"/>
                        <a:t>Changes in (UN) international policy designed to encourage small business growth.</a:t>
                      </a:r>
                    </a:p>
                  </a:txBody>
                  <a:tcPr/>
                </a:tc>
                <a:tc>
                  <a:txBody>
                    <a:bodyPr/>
                    <a:lstStyle/>
                    <a:p>
                      <a:endParaRPr lang="en-US" dirty="0"/>
                    </a:p>
                  </a:txBody>
                  <a:tcPr/>
                </a:tc>
                <a:extLst>
                  <a:ext uri="{0D108BD9-81ED-4DB2-BD59-A6C34878D82A}">
                    <a16:rowId xmlns:a16="http://schemas.microsoft.com/office/drawing/2014/main" val="2642335634"/>
                  </a:ext>
                </a:extLst>
              </a:tr>
            </a:tbl>
          </a:graphicData>
        </a:graphic>
      </p:graphicFrame>
      <p:sp>
        <p:nvSpPr>
          <p:cNvPr id="5" name="TextBox 4">
            <a:extLst>
              <a:ext uri="{FF2B5EF4-FFF2-40B4-BE49-F238E27FC236}">
                <a16:creationId xmlns:a16="http://schemas.microsoft.com/office/drawing/2014/main" id="{2710CDED-294D-2E40-BBD7-B10ED8B69EA4}"/>
              </a:ext>
            </a:extLst>
          </p:cNvPr>
          <p:cNvSpPr txBox="1"/>
          <p:nvPr/>
        </p:nvSpPr>
        <p:spPr>
          <a:xfrm>
            <a:off x="323528" y="1601505"/>
            <a:ext cx="8496944" cy="523220"/>
          </a:xfrm>
          <a:prstGeom prst="rect">
            <a:avLst/>
          </a:prstGeom>
          <a:noFill/>
        </p:spPr>
        <p:txBody>
          <a:bodyPr wrap="square" rtlCol="0">
            <a:spAutoFit/>
          </a:bodyPr>
          <a:lstStyle/>
          <a:p>
            <a:r>
              <a:rPr lang="en-US" sz="1400" dirty="0">
                <a:latin typeface="Gill Sans MT" panose="020B0502020104020203" pitchFamily="34" charset="77"/>
              </a:rPr>
              <a:t>Based on what Clara has learned in completing the exercises above, she now knows more about her logic model. Here is her updated model.</a:t>
            </a:r>
          </a:p>
        </p:txBody>
      </p:sp>
      <p:cxnSp>
        <p:nvCxnSpPr>
          <p:cNvPr id="7" name="Straight Arrow Connector 6">
            <a:extLst>
              <a:ext uri="{FF2B5EF4-FFF2-40B4-BE49-F238E27FC236}">
                <a16:creationId xmlns:a16="http://schemas.microsoft.com/office/drawing/2014/main" id="{484BA72D-DBFC-3F41-9A9A-217F9DF7706D}"/>
              </a:ext>
            </a:extLst>
          </p:cNvPr>
          <p:cNvCxnSpPr>
            <a:cxnSpLocks/>
          </p:cNvCxnSpPr>
          <p:nvPr/>
        </p:nvCxnSpPr>
        <p:spPr>
          <a:xfrm>
            <a:off x="2267744" y="2564904"/>
            <a:ext cx="432048" cy="0"/>
          </a:xfrm>
          <a:prstGeom prst="straightConnector1">
            <a:avLst/>
          </a:prstGeom>
          <a:ln w="889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0" name="Straight Arrow Connector 9">
            <a:extLst>
              <a:ext uri="{FF2B5EF4-FFF2-40B4-BE49-F238E27FC236}">
                <a16:creationId xmlns:a16="http://schemas.microsoft.com/office/drawing/2014/main" id="{E6B16080-5406-2641-A19F-930AFD67138B}"/>
              </a:ext>
            </a:extLst>
          </p:cNvPr>
          <p:cNvCxnSpPr>
            <a:cxnSpLocks/>
          </p:cNvCxnSpPr>
          <p:nvPr/>
        </p:nvCxnSpPr>
        <p:spPr>
          <a:xfrm>
            <a:off x="4355976" y="2564904"/>
            <a:ext cx="432048" cy="0"/>
          </a:xfrm>
          <a:prstGeom prst="straightConnector1">
            <a:avLst/>
          </a:prstGeom>
          <a:ln w="88900">
            <a:solidFill>
              <a:schemeClr val="bg1"/>
            </a:solidFill>
            <a:tailEnd type="triangle"/>
          </a:ln>
        </p:spPr>
        <p:style>
          <a:lnRef idx="1">
            <a:schemeClr val="accent1"/>
          </a:lnRef>
          <a:fillRef idx="0">
            <a:schemeClr val="accent1"/>
          </a:fillRef>
          <a:effectRef idx="0">
            <a:schemeClr val="accent1"/>
          </a:effectRef>
          <a:fontRef idx="minor">
            <a:schemeClr val="tx1"/>
          </a:fontRef>
        </p:style>
      </p:cxnSp>
      <p:cxnSp>
        <p:nvCxnSpPr>
          <p:cNvPr id="11" name="Straight Arrow Connector 10">
            <a:extLst>
              <a:ext uri="{FF2B5EF4-FFF2-40B4-BE49-F238E27FC236}">
                <a16:creationId xmlns:a16="http://schemas.microsoft.com/office/drawing/2014/main" id="{C3C01564-1BF3-134B-841A-08476D4B3118}"/>
              </a:ext>
            </a:extLst>
          </p:cNvPr>
          <p:cNvCxnSpPr>
            <a:cxnSpLocks/>
          </p:cNvCxnSpPr>
          <p:nvPr/>
        </p:nvCxnSpPr>
        <p:spPr>
          <a:xfrm>
            <a:off x="6372200" y="2564904"/>
            <a:ext cx="432048" cy="0"/>
          </a:xfrm>
          <a:prstGeom prst="straightConnector1">
            <a:avLst/>
          </a:prstGeom>
          <a:ln w="88900">
            <a:solidFill>
              <a:schemeClr val="bg1"/>
            </a:solidFill>
            <a:tailEnd type="triangle"/>
          </a:ln>
        </p:spPr>
        <p:style>
          <a:lnRef idx="1">
            <a:schemeClr val="accent1"/>
          </a:lnRef>
          <a:fillRef idx="0">
            <a:schemeClr val="accent1"/>
          </a:fillRef>
          <a:effectRef idx="0">
            <a:schemeClr val="accent1"/>
          </a:effectRef>
          <a:fontRef idx="minor">
            <a:schemeClr val="tx1"/>
          </a:fontRef>
        </p:style>
      </p:cxnSp>
      <p:sp>
        <p:nvSpPr>
          <p:cNvPr id="12" name="Rectangle 11">
            <a:extLst>
              <a:ext uri="{FF2B5EF4-FFF2-40B4-BE49-F238E27FC236}">
                <a16:creationId xmlns:a16="http://schemas.microsoft.com/office/drawing/2014/main" id="{6FA54C40-94D0-8743-BAEB-E5C7B589F7A1}"/>
              </a:ext>
            </a:extLst>
          </p:cNvPr>
          <p:cNvSpPr/>
          <p:nvPr/>
        </p:nvSpPr>
        <p:spPr>
          <a:xfrm>
            <a:off x="179512" y="116633"/>
            <a:ext cx="8784976" cy="6480720"/>
          </a:xfrm>
          <a:prstGeom prst="rect">
            <a:avLst/>
          </a:prstGeom>
          <a:noFill/>
          <a:ln w="444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65267151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72D435-6B98-4909-84F6-0D831E5BCCD4}"/>
              </a:ext>
            </a:extLst>
          </p:cNvPr>
          <p:cNvSpPr>
            <a:spLocks noGrp="1"/>
          </p:cNvSpPr>
          <p:nvPr>
            <p:ph type="title"/>
          </p:nvPr>
        </p:nvSpPr>
        <p:spPr>
          <a:xfrm>
            <a:off x="1399149" y="739859"/>
            <a:ext cx="6221127" cy="720080"/>
          </a:xfrm>
        </p:spPr>
        <p:txBody>
          <a:bodyPr>
            <a:normAutofit fontScale="90000"/>
          </a:bodyPr>
          <a:lstStyle/>
          <a:p>
            <a:r>
              <a:rPr lang="en-GB" dirty="0"/>
              <a:t>Clara updates her other exercises, too</a:t>
            </a:r>
          </a:p>
        </p:txBody>
      </p:sp>
      <p:sp>
        <p:nvSpPr>
          <p:cNvPr id="4" name="TextBox 3">
            <a:extLst>
              <a:ext uri="{FF2B5EF4-FFF2-40B4-BE49-F238E27FC236}">
                <a16:creationId xmlns:a16="http://schemas.microsoft.com/office/drawing/2014/main" id="{B0250055-A84C-A24C-B53E-57873B1D4357}"/>
              </a:ext>
            </a:extLst>
          </p:cNvPr>
          <p:cNvSpPr txBox="1"/>
          <p:nvPr/>
        </p:nvSpPr>
        <p:spPr>
          <a:xfrm>
            <a:off x="997916" y="1867140"/>
            <a:ext cx="7102476" cy="3416320"/>
          </a:xfrm>
          <a:prstGeom prst="rect">
            <a:avLst/>
          </a:prstGeom>
          <a:noFill/>
        </p:spPr>
        <p:txBody>
          <a:bodyPr wrap="square" rtlCol="0">
            <a:spAutoFit/>
          </a:bodyPr>
          <a:lstStyle/>
          <a:p>
            <a:r>
              <a:rPr lang="en-GB" sz="1800" dirty="0">
                <a:latin typeface="+mn-lt"/>
              </a:rPr>
              <a:t>With a better idea of the logic behind her plan to generate impact, Clara can now update her Measurement Plan Matrix. </a:t>
            </a:r>
          </a:p>
          <a:p>
            <a:endParaRPr lang="en-GB" sz="1800" dirty="0">
              <a:latin typeface="+mn-lt"/>
            </a:endParaRPr>
          </a:p>
          <a:p>
            <a:r>
              <a:rPr lang="en-GB" sz="1800" dirty="0">
                <a:latin typeface="+mn-lt"/>
              </a:rPr>
              <a:t>You can see Clara’s updated Plan Matrix on the next page, where you may notice:</a:t>
            </a:r>
          </a:p>
          <a:p>
            <a:pPr marL="285750" indent="-285750">
              <a:buFont typeface="Arial" panose="020B0604020202020204" pitchFamily="34" charset="0"/>
              <a:buChar char="•"/>
            </a:pPr>
            <a:r>
              <a:rPr lang="en-GB" sz="1800" dirty="0">
                <a:latin typeface="+mn-lt"/>
              </a:rPr>
              <a:t>All references to schools have been removed.</a:t>
            </a:r>
          </a:p>
          <a:p>
            <a:pPr marL="285750" indent="-285750">
              <a:buFont typeface="Arial" panose="020B0604020202020204" pitchFamily="34" charset="0"/>
              <a:buChar char="•"/>
            </a:pPr>
            <a:r>
              <a:rPr lang="en-GB" sz="1800" dirty="0">
                <a:latin typeface="+mn-lt"/>
              </a:rPr>
              <a:t>The Consortium is now featured as a central activity, and it reduces the risks of disseminating information in a useless format, of having participants fail to uptake findings, and of having uptake go unnoticed or undocumented. </a:t>
            </a:r>
            <a:r>
              <a:rPr lang="en-GB" sz="1800" b="1" i="1" dirty="0">
                <a:latin typeface="+mn-lt"/>
              </a:rPr>
              <a:t>Basically, the Consortium maximises the chances that Clara’s work is useful for the stakeholders, and that her efforts are useful to achieving, assessing, and proving her impact.</a:t>
            </a:r>
          </a:p>
        </p:txBody>
      </p:sp>
      <p:sp>
        <p:nvSpPr>
          <p:cNvPr id="5" name="Rectangle 4">
            <a:extLst>
              <a:ext uri="{FF2B5EF4-FFF2-40B4-BE49-F238E27FC236}">
                <a16:creationId xmlns:a16="http://schemas.microsoft.com/office/drawing/2014/main" id="{4F32C787-2CC6-7245-9AF7-B8477F216D90}"/>
              </a:ext>
            </a:extLst>
          </p:cNvPr>
          <p:cNvSpPr/>
          <p:nvPr/>
        </p:nvSpPr>
        <p:spPr>
          <a:xfrm>
            <a:off x="919035" y="332657"/>
            <a:ext cx="7181357" cy="6192688"/>
          </a:xfrm>
          <a:prstGeom prst="rect">
            <a:avLst/>
          </a:prstGeom>
          <a:noFill/>
          <a:ln w="444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6891738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2" name="Content Placeholder 3">
            <a:extLst>
              <a:ext uri="{FF2B5EF4-FFF2-40B4-BE49-F238E27FC236}">
                <a16:creationId xmlns:a16="http://schemas.microsoft.com/office/drawing/2014/main" id="{4347C3D6-D0E5-2C47-8ED7-8CF0CF07FCDC}"/>
              </a:ext>
            </a:extLst>
          </p:cNvPr>
          <p:cNvGraphicFramePr>
            <a:graphicFrameLocks noGrp="1"/>
          </p:cNvGraphicFramePr>
          <p:nvPr>
            <p:ph idx="1"/>
            <p:extLst>
              <p:ext uri="{D42A27DB-BD31-4B8C-83A1-F6EECF244321}">
                <p14:modId xmlns:p14="http://schemas.microsoft.com/office/powerpoint/2010/main" val="1578968018"/>
              </p:ext>
            </p:extLst>
          </p:nvPr>
        </p:nvGraphicFramePr>
        <p:xfrm>
          <a:off x="102775" y="633199"/>
          <a:ext cx="8861713" cy="6172969"/>
        </p:xfrm>
        <a:graphic>
          <a:graphicData uri="http://schemas.openxmlformats.org/drawingml/2006/table">
            <a:tbl>
              <a:tblPr firstRow="1" bandRow="1">
                <a:tableStyleId>{5940675A-B579-460E-94D1-54222C63F5DA}</a:tableStyleId>
              </a:tblPr>
              <a:tblGrid>
                <a:gridCol w="868825">
                  <a:extLst>
                    <a:ext uri="{9D8B030D-6E8A-4147-A177-3AD203B41FA5}">
                      <a16:colId xmlns:a16="http://schemas.microsoft.com/office/drawing/2014/main" val="20000"/>
                    </a:ext>
                  </a:extLst>
                </a:gridCol>
                <a:gridCol w="2664296">
                  <a:extLst>
                    <a:ext uri="{9D8B030D-6E8A-4147-A177-3AD203B41FA5}">
                      <a16:colId xmlns:a16="http://schemas.microsoft.com/office/drawing/2014/main" val="4261269619"/>
                    </a:ext>
                  </a:extLst>
                </a:gridCol>
                <a:gridCol w="2592288">
                  <a:extLst>
                    <a:ext uri="{9D8B030D-6E8A-4147-A177-3AD203B41FA5}">
                      <a16:colId xmlns:a16="http://schemas.microsoft.com/office/drawing/2014/main" val="1202221963"/>
                    </a:ext>
                  </a:extLst>
                </a:gridCol>
                <a:gridCol w="2736304">
                  <a:extLst>
                    <a:ext uri="{9D8B030D-6E8A-4147-A177-3AD203B41FA5}">
                      <a16:colId xmlns:a16="http://schemas.microsoft.com/office/drawing/2014/main" val="20001"/>
                    </a:ext>
                  </a:extLst>
                </a:gridCol>
              </a:tblGrid>
              <a:tr h="560809">
                <a:tc>
                  <a:txBody>
                    <a:bodyPr/>
                    <a:lstStyle/>
                    <a:p>
                      <a:endParaRPr lang="en-GB" sz="1250" b="1" dirty="0">
                        <a:solidFill>
                          <a:schemeClr val="tx1"/>
                        </a:solidFill>
                        <a:latin typeface="Gill Sans MT" panose="020B0502020104020203" pitchFamily="34" charset="0"/>
                      </a:endParaRPr>
                    </a:p>
                  </a:txBody>
                  <a:tcPr marL="68580" marR="68580" marT="34290" marB="34290"/>
                </a:tc>
                <a:tc>
                  <a:txBody>
                    <a:bodyPr/>
                    <a:lstStyle/>
                    <a:p>
                      <a:r>
                        <a:rPr lang="en-GB" sz="1250" b="1" dirty="0">
                          <a:solidFill>
                            <a:schemeClr val="tx1"/>
                          </a:solidFill>
                          <a:latin typeface="Gill Sans MT" panose="020B0502020104020203" pitchFamily="34" charset="0"/>
                        </a:rPr>
                        <a:t>Description</a:t>
                      </a:r>
                    </a:p>
                  </a:txBody>
                  <a:tcPr marL="68580" marR="68580" marT="34290" marB="34290"/>
                </a:tc>
                <a:tc>
                  <a:txBody>
                    <a:bodyPr/>
                    <a:lstStyle/>
                    <a:p>
                      <a:r>
                        <a:rPr lang="en-GB" sz="1250" b="1" dirty="0">
                          <a:solidFill>
                            <a:schemeClr val="tx1"/>
                          </a:solidFill>
                          <a:latin typeface="Gill Sans MT" panose="020B0502020104020203" pitchFamily="34" charset="0"/>
                        </a:rPr>
                        <a:t>Objectively verifiable indicator(s)</a:t>
                      </a:r>
                    </a:p>
                  </a:txBody>
                  <a:tcPr marL="68580" marR="68580" marT="34290" marB="34290"/>
                </a:tc>
                <a:tc>
                  <a:txBody>
                    <a:bodyPr/>
                    <a:lstStyle/>
                    <a:p>
                      <a:r>
                        <a:rPr lang="en-GB" sz="1250" b="1" dirty="0">
                          <a:solidFill>
                            <a:schemeClr val="tx1"/>
                          </a:solidFill>
                          <a:latin typeface="Gill Sans MT" panose="020B0502020104020203" pitchFamily="34" charset="0"/>
                        </a:rPr>
                        <a:t>Risks/Assumptions</a:t>
                      </a:r>
                    </a:p>
                  </a:txBody>
                  <a:tcPr marL="68580" marR="68580" marT="34290" marB="34290"/>
                </a:tc>
                <a:extLst>
                  <a:ext uri="{0D108BD9-81ED-4DB2-BD59-A6C34878D82A}">
                    <a16:rowId xmlns:a16="http://schemas.microsoft.com/office/drawing/2014/main" val="1550507764"/>
                  </a:ext>
                </a:extLst>
              </a:tr>
              <a:tr h="447303">
                <a:tc>
                  <a:txBody>
                    <a:bodyPr/>
                    <a:lstStyle/>
                    <a:p>
                      <a:r>
                        <a:rPr lang="en-GB" sz="1250" b="1" dirty="0">
                          <a:solidFill>
                            <a:schemeClr val="tx1"/>
                          </a:solidFill>
                          <a:latin typeface="Gill Sans MT" panose="020B0502020104020203" pitchFamily="34" charset="0"/>
                        </a:rPr>
                        <a:t>Activity or Input</a:t>
                      </a:r>
                    </a:p>
                  </a:txBody>
                  <a:tcPr marL="68580" marR="68580" marT="34290" marB="34290"/>
                </a:tc>
                <a:tc>
                  <a:txBody>
                    <a:bodyPr/>
                    <a:lstStyle/>
                    <a:p>
                      <a:pPr marL="342900" marR="0" lvl="0" indent="-34290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50" dirty="0">
                          <a:solidFill>
                            <a:schemeClr val="tx1"/>
                          </a:solidFill>
                          <a:latin typeface="Gill Sans MT" panose="020B0502020104020203" pitchFamily="34" charset="0"/>
                        </a:rPr>
                        <a:t>Ongoing consortium enabling exchange of information and feedback from stakeholders about the usefulness of materials and insights</a:t>
                      </a:r>
                    </a:p>
                  </a:txBody>
                  <a:tcPr marL="68580" marR="68580" marT="34290" marB="34290"/>
                </a:tc>
                <a:tc>
                  <a:txBody>
                    <a:bodyPr/>
                    <a:lstStyle/>
                    <a:p>
                      <a:pPr marL="342900" indent="-342900">
                        <a:buFont typeface="Arial" panose="020B0604020202020204" pitchFamily="34" charset="0"/>
                        <a:buChar char="•"/>
                      </a:pPr>
                      <a:r>
                        <a:rPr lang="en-GB" sz="1250" dirty="0">
                          <a:solidFill>
                            <a:schemeClr val="tx1"/>
                          </a:solidFill>
                          <a:latin typeface="Gill Sans MT" panose="020B0502020104020203" pitchFamily="34" charset="0"/>
                        </a:rPr>
                        <a:t>Tutorial materials, handouts, agenda, attendance list, photographs</a:t>
                      </a:r>
                    </a:p>
                  </a:txBody>
                  <a:tcPr marL="68580" marR="68580" marT="34290" marB="34290"/>
                </a:tc>
                <a:tc>
                  <a:txBody>
                    <a:bodyPr/>
                    <a:lstStyle/>
                    <a:p>
                      <a:pPr marL="285750" indent="-285750">
                        <a:buFont typeface="Arial" panose="020B0604020202020204" pitchFamily="34" charset="0"/>
                        <a:buChar char="•"/>
                      </a:pPr>
                      <a:r>
                        <a:rPr lang="en-GB" sz="1250" dirty="0">
                          <a:solidFill>
                            <a:schemeClr val="tx1"/>
                          </a:solidFill>
                          <a:latin typeface="Gill Sans MT" panose="020B0502020104020203" pitchFamily="34" charset="0"/>
                        </a:rPr>
                        <a:t>People may have meeting fatigue so must be aware of stakeholders’ preferences regarding frequency/quantity of materials and meetings</a:t>
                      </a:r>
                    </a:p>
                  </a:txBody>
                  <a:tcPr marL="68580" marR="68580" marT="34290" marB="34290"/>
                </a:tc>
                <a:extLst>
                  <a:ext uri="{0D108BD9-81ED-4DB2-BD59-A6C34878D82A}">
                    <a16:rowId xmlns:a16="http://schemas.microsoft.com/office/drawing/2014/main" val="10000"/>
                  </a:ext>
                </a:extLst>
              </a:tr>
              <a:tr h="621505">
                <a:tc>
                  <a:txBody>
                    <a:bodyPr/>
                    <a:lstStyle/>
                    <a:p>
                      <a:endParaRPr lang="en-GB" sz="1250" b="1" dirty="0">
                        <a:solidFill>
                          <a:schemeClr val="tx1"/>
                        </a:solidFill>
                        <a:latin typeface="Gill Sans MT" panose="020B0502020104020203" pitchFamily="34" charset="0"/>
                      </a:endParaRPr>
                    </a:p>
                  </a:txBody>
                  <a:tcPr marL="68580" marR="68580" marT="34290" marB="34290"/>
                </a:tc>
                <a:tc>
                  <a:txBody>
                    <a:bodyPr/>
                    <a:lstStyle/>
                    <a:p>
                      <a:pPr marL="342900" marR="0" lvl="0" indent="-34290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250" dirty="0">
                          <a:solidFill>
                            <a:schemeClr val="tx1"/>
                          </a:solidFill>
                          <a:latin typeface="Gill Sans MT" panose="020B0502020104020203" pitchFamily="34" charset="0"/>
                        </a:rPr>
                        <a:t>Seminar/tutorial with regulators and policy makers</a:t>
                      </a:r>
                    </a:p>
                  </a:txBody>
                  <a:tcPr marL="68580" marR="68580" marT="34290" marB="34290"/>
                </a:tc>
                <a:tc>
                  <a:txBody>
                    <a:bodyPr/>
                    <a:lstStyle/>
                    <a:p>
                      <a:pPr marL="342900" indent="-342900">
                        <a:buFont typeface="Arial" panose="020B0604020202020204" pitchFamily="34" charset="0"/>
                        <a:buChar char="•"/>
                      </a:pPr>
                      <a:r>
                        <a:rPr lang="en-GB" sz="1250" dirty="0">
                          <a:solidFill>
                            <a:schemeClr val="tx1"/>
                          </a:solidFill>
                          <a:latin typeface="Gill Sans MT" panose="020B0502020104020203" pitchFamily="34" charset="0"/>
                        </a:rPr>
                        <a:t>Meeting notes, preparatory materials, follow-up emails, visual aids, photos</a:t>
                      </a:r>
                    </a:p>
                  </a:txBody>
                  <a:tcPr marL="68580" marR="68580" marT="34290" marB="34290"/>
                </a:tc>
                <a:tc>
                  <a:txBody>
                    <a:bodyPr/>
                    <a:lstStyle/>
                    <a:p>
                      <a:pPr marL="285750" indent="-285750">
                        <a:buFont typeface="Arial" panose="020B0604020202020204" pitchFamily="34" charset="0"/>
                        <a:buChar char="•"/>
                      </a:pPr>
                      <a:r>
                        <a:rPr lang="en-GB" sz="1250" dirty="0">
                          <a:solidFill>
                            <a:schemeClr val="tx1"/>
                          </a:solidFill>
                          <a:latin typeface="Gill Sans MT" panose="020B0502020104020203" pitchFamily="34" charset="0"/>
                        </a:rPr>
                        <a:t>Based on consortium feedback/insights so lower risk of being useless</a:t>
                      </a:r>
                    </a:p>
                  </a:txBody>
                  <a:tcPr marL="68580" marR="68580" marT="34290" marB="34290"/>
                </a:tc>
                <a:extLst>
                  <a:ext uri="{0D108BD9-81ED-4DB2-BD59-A6C34878D82A}">
                    <a16:rowId xmlns:a16="http://schemas.microsoft.com/office/drawing/2014/main" val="1267484947"/>
                  </a:ext>
                </a:extLst>
              </a:tr>
              <a:tr h="602631">
                <a:tc>
                  <a:txBody>
                    <a:bodyPr/>
                    <a:lstStyle/>
                    <a:p>
                      <a:endParaRPr lang="en-GB" sz="1250" b="1" dirty="0">
                        <a:solidFill>
                          <a:schemeClr val="tx1"/>
                        </a:solidFill>
                        <a:latin typeface="Gill Sans MT" panose="020B0502020104020203" pitchFamily="34" charset="0"/>
                      </a:endParaRPr>
                    </a:p>
                  </a:txBody>
                  <a:tcPr marL="68580" marR="68580" marT="34290" marB="34290"/>
                </a:tc>
                <a:tc>
                  <a:txBody>
                    <a:bodyPr/>
                    <a:lstStyle/>
                    <a:p>
                      <a:pPr marL="342900" indent="-342900">
                        <a:buFont typeface="Arial" panose="020B0604020202020204" pitchFamily="34" charset="0"/>
                        <a:buChar char="•"/>
                      </a:pPr>
                      <a:r>
                        <a:rPr lang="en-GB" sz="1250" dirty="0">
                          <a:solidFill>
                            <a:schemeClr val="tx1"/>
                          </a:solidFill>
                          <a:latin typeface="Gill Sans MT" panose="020B0502020104020203" pitchFamily="34" charset="0"/>
                        </a:rPr>
                        <a:t>Online materials</a:t>
                      </a:r>
                    </a:p>
                  </a:txBody>
                  <a:tcPr marL="68580" marR="68580" marT="34290" marB="34290"/>
                </a:tc>
                <a:tc>
                  <a:txBody>
                    <a:bodyPr/>
                    <a:lstStyle/>
                    <a:p>
                      <a:pPr marL="342900" indent="-342900">
                        <a:buFont typeface="Arial" panose="020B0604020202020204" pitchFamily="34" charset="0"/>
                        <a:buChar char="•"/>
                      </a:pPr>
                      <a:r>
                        <a:rPr lang="en-GB" sz="1250" dirty="0">
                          <a:solidFill>
                            <a:schemeClr val="tx1"/>
                          </a:solidFill>
                          <a:latin typeface="Gill Sans MT" panose="020B0502020104020203" pitchFamily="34" charset="0"/>
                        </a:rPr>
                        <a:t>Website, pamphlets, short guides, tutorials, policy briefs, social media data</a:t>
                      </a:r>
                    </a:p>
                    <a:p>
                      <a:pPr marL="342900" indent="-342900">
                        <a:buFont typeface="Arial" panose="020B0604020202020204" pitchFamily="34" charset="0"/>
                        <a:buChar char="•"/>
                      </a:pPr>
                      <a:r>
                        <a:rPr lang="en-GB" sz="1250" dirty="0">
                          <a:solidFill>
                            <a:schemeClr val="tx1"/>
                          </a:solidFill>
                          <a:latin typeface="Gill Sans MT" panose="020B0502020104020203" pitchFamily="34" charset="0"/>
                        </a:rPr>
                        <a:t>Track hits, downloads</a:t>
                      </a:r>
                    </a:p>
                  </a:txBody>
                  <a:tcPr marL="68580" marR="68580" marT="34290" marB="34290"/>
                </a:tc>
                <a:tc>
                  <a:txBody>
                    <a:bodyPr/>
                    <a:lstStyle/>
                    <a:p>
                      <a:pPr marL="285750" indent="-285750">
                        <a:buFont typeface="Arial" panose="020B0604020202020204" pitchFamily="34" charset="0"/>
                        <a:buChar char="•"/>
                      </a:pPr>
                      <a:r>
                        <a:rPr lang="en-GB" sz="1250" dirty="0">
                          <a:solidFill>
                            <a:schemeClr val="tx1"/>
                          </a:solidFill>
                          <a:latin typeface="Gill Sans MT" panose="020B0502020104020203" pitchFamily="34" charset="0"/>
                        </a:rPr>
                        <a:t>These may not be read or accessed once posted, so encourage consortium members to disseminate</a:t>
                      </a:r>
                    </a:p>
                  </a:txBody>
                  <a:tcPr marL="68580" marR="68580" marT="34290" marB="34290"/>
                </a:tc>
                <a:extLst>
                  <a:ext uri="{0D108BD9-81ED-4DB2-BD59-A6C34878D82A}">
                    <a16:rowId xmlns:a16="http://schemas.microsoft.com/office/drawing/2014/main" val="10001"/>
                  </a:ext>
                </a:extLst>
              </a:tr>
              <a:tr h="895380">
                <a:tc>
                  <a:txBody>
                    <a:bodyPr/>
                    <a:lstStyle/>
                    <a:p>
                      <a:r>
                        <a:rPr lang="en-GB" sz="1250" b="1" dirty="0">
                          <a:solidFill>
                            <a:schemeClr val="tx1"/>
                          </a:solidFill>
                          <a:latin typeface="Gill Sans MT" panose="020B0502020104020203" pitchFamily="34" charset="0"/>
                        </a:rPr>
                        <a:t>Outputs of Activities</a:t>
                      </a:r>
                    </a:p>
                  </a:txBody>
                  <a:tcPr marL="68580" marR="68580" marT="34290" marB="34290"/>
                </a:tc>
                <a:tc>
                  <a:txBody>
                    <a:bodyPr/>
                    <a:lstStyle/>
                    <a:p>
                      <a:pPr marL="285750" marR="0" lvl="0" indent="-2857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50" dirty="0">
                          <a:solidFill>
                            <a:schemeClr val="tx1"/>
                          </a:solidFill>
                        </a:rPr>
                        <a:t>Participants learn about Clara’s findings and how they can take them up in their own </a:t>
                      </a:r>
                      <a:r>
                        <a:rPr lang="en-US" sz="1250" dirty="0" err="1">
                          <a:solidFill>
                            <a:schemeClr val="tx1"/>
                          </a:solidFill>
                        </a:rPr>
                        <a:t>organisations</a:t>
                      </a:r>
                      <a:r>
                        <a:rPr lang="en-US" sz="1250" dirty="0">
                          <a:solidFill>
                            <a:schemeClr val="tx1"/>
                          </a:solidFill>
                        </a:rPr>
                        <a:t> and ways of working</a:t>
                      </a:r>
                    </a:p>
                  </a:txBody>
                  <a:tcPr marL="68580" marR="68580" marT="34290" marB="34290"/>
                </a:tc>
                <a:tc>
                  <a:txBody>
                    <a:bodyPr/>
                    <a:lstStyle/>
                    <a:p>
                      <a:pPr marL="285750" indent="-285750">
                        <a:buFont typeface="Arial" panose="020B0604020202020204" pitchFamily="34" charset="0"/>
                        <a:buChar char="•"/>
                      </a:pPr>
                      <a:r>
                        <a:rPr lang="en-GB" sz="1250" dirty="0">
                          <a:solidFill>
                            <a:schemeClr val="tx1"/>
                          </a:solidFill>
                          <a:latin typeface="Gill Sans MT" panose="020B0502020104020203" pitchFamily="34" charset="0"/>
                        </a:rPr>
                        <a:t>Before-and-after assessments given to consortium members</a:t>
                      </a:r>
                    </a:p>
                    <a:p>
                      <a:pPr marL="285750" indent="-285750">
                        <a:buFont typeface="Arial" panose="020B0604020202020204" pitchFamily="34" charset="0"/>
                        <a:buChar char="•"/>
                      </a:pPr>
                      <a:r>
                        <a:rPr lang="en-GB" sz="1250" dirty="0">
                          <a:solidFill>
                            <a:schemeClr val="tx1"/>
                          </a:solidFill>
                          <a:latin typeface="Gill Sans MT" panose="020B0502020104020203" pitchFamily="34" charset="0"/>
                        </a:rPr>
                        <a:t>Consortium log reflecting updates / actions</a:t>
                      </a:r>
                    </a:p>
                  </a:txBody>
                  <a:tcPr marL="68580" marR="68580" marT="34290" marB="34290"/>
                </a:tc>
                <a:tc>
                  <a:txBody>
                    <a:bodyPr/>
                    <a:lstStyle/>
                    <a:p>
                      <a:pPr marL="285750" indent="-285750" algn="l">
                        <a:buFont typeface="Arial" panose="020B0604020202020204" pitchFamily="34" charset="0"/>
                        <a:buChar char="•"/>
                      </a:pPr>
                      <a:r>
                        <a:rPr lang="en-GB" sz="1250" dirty="0">
                          <a:solidFill>
                            <a:schemeClr val="tx1"/>
                          </a:solidFill>
                          <a:latin typeface="Gill Sans MT" panose="020B0502020104020203" pitchFamily="34" charset="0"/>
                        </a:rPr>
                        <a:t>Materials now more likely to communicate effectively</a:t>
                      </a:r>
                    </a:p>
                  </a:txBody>
                  <a:tcPr marL="68580" marR="68580" marT="34290" marB="34290"/>
                </a:tc>
                <a:extLst>
                  <a:ext uri="{0D108BD9-81ED-4DB2-BD59-A6C34878D82A}">
                    <a16:rowId xmlns:a16="http://schemas.microsoft.com/office/drawing/2014/main" val="10002"/>
                  </a:ext>
                </a:extLst>
              </a:tr>
              <a:tr h="436871">
                <a:tc rowSpan="2">
                  <a:txBody>
                    <a:bodyPr/>
                    <a:lstStyle/>
                    <a:p>
                      <a:r>
                        <a:rPr lang="en-GB" sz="1250" b="1" dirty="0">
                          <a:solidFill>
                            <a:schemeClr val="tx1"/>
                          </a:solidFill>
                          <a:latin typeface="Gill Sans MT" panose="020B0502020104020203" pitchFamily="34" charset="0"/>
                        </a:rPr>
                        <a:t>Early-stage Impacts</a:t>
                      </a:r>
                    </a:p>
                  </a:txBody>
                  <a:tcPr marL="68580" marR="68580" marT="34290" marB="34290"/>
                </a:tc>
                <a:tc>
                  <a:txBody>
                    <a:bodyPr/>
                    <a:lstStyle/>
                    <a:p>
                      <a:pPr marL="285750" indent="-285750">
                        <a:buFont typeface="Arial" panose="020B0604020202020204" pitchFamily="34" charset="0"/>
                        <a:buChar char="•"/>
                      </a:pPr>
                      <a:r>
                        <a:rPr lang="en-GB" sz="1250" dirty="0">
                          <a:solidFill>
                            <a:schemeClr val="tx1"/>
                          </a:solidFill>
                          <a:latin typeface="Gill Sans MT" panose="020B0502020104020203" pitchFamily="34" charset="0"/>
                        </a:rPr>
                        <a:t>Changes in lending and regulatory practices</a:t>
                      </a:r>
                    </a:p>
                  </a:txBody>
                  <a:tcPr marL="68580" marR="68580" marT="34290" marB="34290"/>
                </a:tc>
                <a:tc>
                  <a:txBody>
                    <a:bodyPr/>
                    <a:lstStyle/>
                    <a:p>
                      <a:pPr marL="285750" indent="-285750">
                        <a:buFont typeface="Arial" panose="020B0604020202020204" pitchFamily="34" charset="0"/>
                        <a:buChar char="•"/>
                      </a:pPr>
                      <a:r>
                        <a:rPr lang="en-GB" sz="1250" dirty="0">
                          <a:solidFill>
                            <a:schemeClr val="tx1"/>
                          </a:solidFill>
                          <a:latin typeface="Gill Sans MT" panose="020B0502020104020203" pitchFamily="34" charset="0"/>
                        </a:rPr>
                        <a:t>Keep contact with policy makers to track potential change</a:t>
                      </a:r>
                    </a:p>
                  </a:txBody>
                  <a:tcPr marL="68580" marR="68580" marT="34290" marB="34290"/>
                </a:tc>
                <a:tc>
                  <a:txBody>
                    <a:bodyPr/>
                    <a:lstStyle/>
                    <a:p>
                      <a:pPr marL="285750" indent="-285750" algn="l">
                        <a:buFont typeface="Arial" panose="020B0604020202020204" pitchFamily="34" charset="0"/>
                        <a:buChar char="•"/>
                      </a:pPr>
                      <a:r>
                        <a:rPr lang="en-GB" sz="1250" dirty="0">
                          <a:solidFill>
                            <a:schemeClr val="tx1"/>
                          </a:solidFill>
                          <a:latin typeface="Gill Sans MT" panose="020B0502020104020203" pitchFamily="34" charset="0"/>
                        </a:rPr>
                        <a:t>Short time frame; policy/ regulatory change takes time</a:t>
                      </a:r>
                    </a:p>
                  </a:txBody>
                  <a:tcPr marL="68580" marR="68580" marT="34290" marB="34290"/>
                </a:tc>
                <a:extLst>
                  <a:ext uri="{0D108BD9-81ED-4DB2-BD59-A6C34878D82A}">
                    <a16:rowId xmlns:a16="http://schemas.microsoft.com/office/drawing/2014/main" val="1773211584"/>
                  </a:ext>
                </a:extLst>
              </a:tr>
              <a:tr h="430998">
                <a:tc vMerge="1">
                  <a:txBody>
                    <a:bodyPr/>
                    <a:lstStyle/>
                    <a:p>
                      <a:endParaRPr lang="en-GB" sz="1250" b="1" dirty="0">
                        <a:solidFill>
                          <a:schemeClr val="tx1"/>
                        </a:solidFill>
                        <a:latin typeface="Gill Sans MT" panose="020B0502020104020203" pitchFamily="34" charset="0"/>
                      </a:endParaRPr>
                    </a:p>
                  </a:txBody>
                  <a:tcPr marL="68580" marR="68580" marT="34290" marB="34290"/>
                </a:tc>
                <a:tc>
                  <a:txBody>
                    <a:bodyPr/>
                    <a:lstStyle/>
                    <a:p>
                      <a:pPr marL="285750" indent="-285750">
                        <a:buFont typeface="Arial" panose="020B0604020202020204" pitchFamily="34" charset="0"/>
                        <a:buChar char="•"/>
                      </a:pPr>
                      <a:endParaRPr lang="en-GB" sz="1250" dirty="0">
                        <a:solidFill>
                          <a:schemeClr val="tx1"/>
                        </a:solidFill>
                        <a:latin typeface="Gill Sans MT" panose="020B0502020104020203" pitchFamily="34" charset="0"/>
                      </a:endParaRPr>
                    </a:p>
                  </a:txBody>
                  <a:tcPr marL="68580" marR="68580" marT="34290" marB="34290"/>
                </a:tc>
                <a:tc>
                  <a:txBody>
                    <a:bodyPr/>
                    <a:lstStyle/>
                    <a:p>
                      <a:pPr marL="285750" indent="-285750">
                        <a:buFont typeface="Arial" panose="020B0604020202020204" pitchFamily="34" charset="0"/>
                        <a:buChar char="•"/>
                      </a:pPr>
                      <a:r>
                        <a:rPr lang="en-GB" sz="1250" dirty="0">
                          <a:solidFill>
                            <a:schemeClr val="tx1"/>
                          </a:solidFill>
                          <a:latin typeface="Gill Sans MT" panose="020B0502020104020203" pitchFamily="34" charset="0"/>
                        </a:rPr>
                        <a:t>Gather letters attesting to changes in curriculum design or regulations</a:t>
                      </a:r>
                    </a:p>
                  </a:txBody>
                  <a:tcPr marL="68580" marR="68580" marT="34290" marB="34290"/>
                </a:tc>
                <a:tc>
                  <a:txBody>
                    <a:bodyPr/>
                    <a:lstStyle/>
                    <a:p>
                      <a:pPr marL="285750" indent="-285750" algn="l">
                        <a:buFont typeface="Arial" panose="020B0604020202020204" pitchFamily="34" charset="0"/>
                        <a:buChar char="•"/>
                      </a:pPr>
                      <a:r>
                        <a:rPr lang="en-GB" sz="1250" dirty="0">
                          <a:solidFill>
                            <a:schemeClr val="tx1"/>
                          </a:solidFill>
                          <a:latin typeface="Gill Sans MT" panose="020B0502020104020203" pitchFamily="34" charset="0"/>
                        </a:rPr>
                        <a:t>Must ask for letters early in the process and offer draft letters to help stakeholders. </a:t>
                      </a:r>
                    </a:p>
                  </a:txBody>
                  <a:tcPr marL="68580" marR="68580" marT="34290" marB="34290"/>
                </a:tc>
                <a:extLst>
                  <a:ext uri="{0D108BD9-81ED-4DB2-BD59-A6C34878D82A}">
                    <a16:rowId xmlns:a16="http://schemas.microsoft.com/office/drawing/2014/main" val="418300358"/>
                  </a:ext>
                </a:extLst>
              </a:tr>
              <a:tr h="430998">
                <a:tc rowSpan="2">
                  <a:txBody>
                    <a:bodyPr/>
                    <a:lstStyle/>
                    <a:p>
                      <a:pPr marL="0" marR="0" lvl="0" indent="0" algn="l" defTabSz="685800" rtl="0" eaLnBrk="1" fontAlgn="auto" latinLnBrk="0" hangingPunct="1">
                        <a:lnSpc>
                          <a:spcPct val="100000"/>
                        </a:lnSpc>
                        <a:spcBef>
                          <a:spcPts val="0"/>
                        </a:spcBef>
                        <a:spcAft>
                          <a:spcPts val="0"/>
                        </a:spcAft>
                        <a:buClrTx/>
                        <a:buSzTx/>
                        <a:buFontTx/>
                        <a:buNone/>
                        <a:tabLst/>
                        <a:defRPr/>
                      </a:pPr>
                      <a:r>
                        <a:rPr lang="en-US" sz="1250" b="1" dirty="0">
                          <a:solidFill>
                            <a:schemeClr val="tx1"/>
                          </a:solidFill>
                        </a:rPr>
                        <a:t>Long-term Impacts</a:t>
                      </a:r>
                    </a:p>
                  </a:txBody>
                  <a:tcPr/>
                </a:tc>
                <a:tc>
                  <a:txBody>
                    <a:bodyPr/>
                    <a:lstStyle/>
                    <a:p>
                      <a:pPr marL="171450" marR="0" lvl="0" indent="-171450" algn="l" defTabSz="6858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50" dirty="0">
                          <a:solidFill>
                            <a:schemeClr val="tx1"/>
                          </a:solidFill>
                        </a:rPr>
                        <a:t>More female and young people found small businesses.</a:t>
                      </a:r>
                    </a:p>
                  </a:txBody>
                  <a:tcPr/>
                </a:tc>
                <a:tc rowSpan="2">
                  <a:txBody>
                    <a:bodyPr/>
                    <a:lstStyle/>
                    <a:p>
                      <a:pPr marL="285750" indent="-285750">
                        <a:buFont typeface="Arial" panose="020B0604020202020204" pitchFamily="34" charset="0"/>
                        <a:buChar char="•"/>
                      </a:pPr>
                      <a:r>
                        <a:rPr lang="en-GB" sz="1250" dirty="0">
                          <a:solidFill>
                            <a:schemeClr val="tx1"/>
                          </a:solidFill>
                          <a:latin typeface="Gill Sans MT" panose="020B0502020104020203" pitchFamily="34" charset="0"/>
                        </a:rPr>
                        <a:t>Office of National Statistics (ONS) reports on small business owner characteristics and success/failure rates</a:t>
                      </a:r>
                    </a:p>
                  </a:txBody>
                  <a:tcPr marL="68580" marR="68580" marT="34290" marB="34290"/>
                </a:tc>
                <a:tc rowSpan="2">
                  <a:txBody>
                    <a:bodyPr/>
                    <a:lstStyle/>
                    <a:p>
                      <a:pPr marL="285750" indent="-285750" algn="l">
                        <a:buFont typeface="Arial" panose="020B0604020202020204" pitchFamily="34" charset="0"/>
                        <a:buChar char="•"/>
                      </a:pPr>
                      <a:r>
                        <a:rPr lang="en-GB" sz="1250" dirty="0">
                          <a:solidFill>
                            <a:schemeClr val="tx1"/>
                          </a:solidFill>
                          <a:latin typeface="Gill Sans MT" panose="020B0502020104020203" pitchFamily="34" charset="0"/>
                        </a:rPr>
                        <a:t>Will take time for impact to appear</a:t>
                      </a:r>
                    </a:p>
                    <a:p>
                      <a:pPr marL="285750" indent="-285750" algn="l">
                        <a:buFont typeface="Arial" panose="020B0604020202020204" pitchFamily="34" charset="0"/>
                        <a:buChar char="•"/>
                      </a:pPr>
                      <a:r>
                        <a:rPr lang="en-GB" sz="1250" dirty="0">
                          <a:solidFill>
                            <a:schemeClr val="tx1"/>
                          </a:solidFill>
                          <a:latin typeface="Gill Sans MT" panose="020B0502020104020203" pitchFamily="34" charset="0"/>
                        </a:rPr>
                        <a:t>Should plan on gathering data from before and after research/activities</a:t>
                      </a:r>
                    </a:p>
                    <a:p>
                      <a:pPr marL="285750" indent="-285750" algn="l">
                        <a:buFont typeface="Arial" panose="020B0604020202020204" pitchFamily="34" charset="0"/>
                        <a:buChar char="•"/>
                      </a:pPr>
                      <a:r>
                        <a:rPr lang="en-GB" sz="1250" dirty="0">
                          <a:solidFill>
                            <a:schemeClr val="tx1"/>
                          </a:solidFill>
                          <a:latin typeface="Gill Sans MT" panose="020B0502020104020203" pitchFamily="34" charset="0"/>
                        </a:rPr>
                        <a:t>ONS data is only updated/released once annually</a:t>
                      </a:r>
                    </a:p>
                  </a:txBody>
                  <a:tcPr marL="68580" marR="68580" marT="34290" marB="34290"/>
                </a:tc>
                <a:extLst>
                  <a:ext uri="{0D108BD9-81ED-4DB2-BD59-A6C34878D82A}">
                    <a16:rowId xmlns:a16="http://schemas.microsoft.com/office/drawing/2014/main" val="3134071217"/>
                  </a:ext>
                </a:extLst>
              </a:tr>
              <a:tr h="430998">
                <a:tc vMerge="1">
                  <a:txBody>
                    <a:bodyPr/>
                    <a:lstStyle/>
                    <a:p>
                      <a:endParaRPr lang="en-US" sz="1250" dirty="0">
                        <a:solidFill>
                          <a:schemeClr val="tx1"/>
                        </a:solidFill>
                      </a:endParaRPr>
                    </a:p>
                  </a:txBody>
                  <a:tcPr/>
                </a:tc>
                <a:tc>
                  <a:txBody>
                    <a:bodyPr/>
                    <a:lstStyle/>
                    <a:p>
                      <a:pPr marL="171450" indent="-171450">
                        <a:buFont typeface="Arial" panose="020B0604020202020204" pitchFamily="34" charset="0"/>
                        <a:buChar char="•"/>
                      </a:pPr>
                      <a:r>
                        <a:rPr lang="en-US" sz="1250" dirty="0">
                          <a:solidFill>
                            <a:schemeClr val="tx1"/>
                          </a:solidFill>
                        </a:rPr>
                        <a:t>New small businesses have a higher chance of being profitable and encouraging new enterprise</a:t>
                      </a:r>
                    </a:p>
                  </a:txBody>
                  <a:tcPr/>
                </a:tc>
                <a:tc vMerge="1">
                  <a:txBody>
                    <a:bodyPr/>
                    <a:lstStyle/>
                    <a:p>
                      <a:pPr marL="285750" indent="-285750">
                        <a:buFont typeface="Arial" panose="020B0604020202020204" pitchFamily="34" charset="0"/>
                        <a:buChar char="•"/>
                      </a:pPr>
                      <a:endParaRPr lang="en-GB" sz="1250" dirty="0">
                        <a:solidFill>
                          <a:schemeClr val="tx1"/>
                        </a:solidFill>
                        <a:latin typeface="Gill Sans MT" panose="020B0502020104020203" pitchFamily="34" charset="0"/>
                      </a:endParaRPr>
                    </a:p>
                  </a:txBody>
                  <a:tcPr marL="68580" marR="68580" marT="34290" marB="34290"/>
                </a:tc>
                <a:tc vMerge="1">
                  <a:txBody>
                    <a:bodyPr/>
                    <a:lstStyle/>
                    <a:p>
                      <a:pPr marL="285750" indent="-285750" algn="l">
                        <a:buFont typeface="Arial" panose="020B0604020202020204" pitchFamily="34" charset="0"/>
                        <a:buChar char="•"/>
                      </a:pPr>
                      <a:endParaRPr lang="en-GB" sz="1250" dirty="0">
                        <a:solidFill>
                          <a:schemeClr val="tx1"/>
                        </a:solidFill>
                        <a:latin typeface="Gill Sans MT" panose="020B0502020104020203" pitchFamily="34" charset="0"/>
                      </a:endParaRPr>
                    </a:p>
                  </a:txBody>
                  <a:tcPr marL="68580" marR="68580" marT="34290" marB="34290"/>
                </a:tc>
                <a:extLst>
                  <a:ext uri="{0D108BD9-81ED-4DB2-BD59-A6C34878D82A}">
                    <a16:rowId xmlns:a16="http://schemas.microsoft.com/office/drawing/2014/main" val="618996041"/>
                  </a:ext>
                </a:extLst>
              </a:tr>
            </a:tbl>
          </a:graphicData>
        </a:graphic>
      </p:graphicFrame>
      <p:sp>
        <p:nvSpPr>
          <p:cNvPr id="11" name="Title 1">
            <a:extLst>
              <a:ext uri="{FF2B5EF4-FFF2-40B4-BE49-F238E27FC236}">
                <a16:creationId xmlns:a16="http://schemas.microsoft.com/office/drawing/2014/main" id="{DA6FAA9C-B4CC-B44F-ADB3-9B93EA066F76}"/>
              </a:ext>
            </a:extLst>
          </p:cNvPr>
          <p:cNvSpPr txBox="1">
            <a:spLocks/>
          </p:cNvSpPr>
          <p:nvPr/>
        </p:nvSpPr>
        <p:spPr bwMode="black">
          <a:xfrm>
            <a:off x="467544" y="116632"/>
            <a:ext cx="8064896" cy="504056"/>
          </a:xfrm>
          <a:prstGeom prst="rect">
            <a:avLst/>
          </a:prstGeom>
          <a:solidFill>
            <a:srgbClr val="FFFFFF"/>
          </a:solidFill>
          <a:ln w="31750" cap="sq">
            <a:solidFill>
              <a:srgbClr val="404040"/>
            </a:solidFill>
            <a:miter lim="800000"/>
          </a:ln>
        </p:spPr>
        <p:txBody>
          <a:bodyPr vert="horz" lIns="182880" tIns="182880" rIns="182880" bIns="182880" rtlCol="0" anchor="ctr">
            <a:normAutofit fontScale="52500" lnSpcReduction="20000"/>
          </a:bodyPr>
          <a:lstStyle>
            <a:lvl1pPr algn="ctr" defTabSz="685800" rtl="0" eaLnBrk="1" latinLnBrk="0" hangingPunct="1">
              <a:lnSpc>
                <a:spcPct val="90000"/>
              </a:lnSpc>
              <a:spcBef>
                <a:spcPct val="0"/>
              </a:spcBef>
              <a:buNone/>
              <a:defRPr sz="2100" kern="1200" cap="all" spc="150" baseline="0">
                <a:solidFill>
                  <a:srgbClr val="262626"/>
                </a:solidFill>
                <a:latin typeface="+mj-lt"/>
                <a:ea typeface="+mj-ea"/>
                <a:cs typeface="+mj-cs"/>
              </a:defRPr>
            </a:lvl1pPr>
          </a:lstStyle>
          <a:p>
            <a:pPr fontAlgn="auto">
              <a:spcAft>
                <a:spcPts val="0"/>
              </a:spcAft>
            </a:pPr>
            <a:r>
              <a:rPr lang="en-GB">
                <a:solidFill>
                  <a:schemeClr val="accent2"/>
                </a:solidFill>
              </a:rPr>
              <a:t>Clara’s udpated </a:t>
            </a:r>
            <a:r>
              <a:rPr lang="en-GB" b="1" i="1">
                <a:solidFill>
                  <a:schemeClr val="accent2"/>
                </a:solidFill>
              </a:rPr>
              <a:t>project impact</a:t>
            </a:r>
            <a:r>
              <a:rPr lang="en-GB">
                <a:solidFill>
                  <a:schemeClr val="accent2"/>
                </a:solidFill>
              </a:rPr>
              <a:t> measurement plan</a:t>
            </a:r>
            <a:endParaRPr lang="en-GB" b="1" i="1" dirty="0">
              <a:solidFill>
                <a:schemeClr val="accent2"/>
              </a:solidFill>
            </a:endParaRPr>
          </a:p>
        </p:txBody>
      </p:sp>
    </p:spTree>
    <p:extLst>
      <p:ext uri="{BB962C8B-B14F-4D97-AF65-F5344CB8AC3E}">
        <p14:creationId xmlns:p14="http://schemas.microsoft.com/office/powerpoint/2010/main" val="24315184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96E90D-7E1D-B443-B8DE-173F1F55A53A}"/>
              </a:ext>
            </a:extLst>
          </p:cNvPr>
          <p:cNvSpPr>
            <a:spLocks noGrp="1"/>
          </p:cNvSpPr>
          <p:nvPr>
            <p:ph type="title"/>
          </p:nvPr>
        </p:nvSpPr>
        <p:spPr/>
        <p:txBody>
          <a:bodyPr/>
          <a:lstStyle/>
          <a:p>
            <a:r>
              <a:rPr lang="en-US" dirty="0"/>
              <a:t>Final </a:t>
            </a:r>
            <a:r>
              <a:rPr lang="en-US" dirty="0" err="1"/>
              <a:t>uPDates</a:t>
            </a:r>
            <a:endParaRPr lang="en-US" dirty="0"/>
          </a:p>
        </p:txBody>
      </p:sp>
      <p:sp>
        <p:nvSpPr>
          <p:cNvPr id="3" name="Content Placeholder 2">
            <a:extLst>
              <a:ext uri="{FF2B5EF4-FFF2-40B4-BE49-F238E27FC236}">
                <a16:creationId xmlns:a16="http://schemas.microsoft.com/office/drawing/2014/main" id="{EF94DEF0-4E6C-A547-8284-1FB8D1BC6B1F}"/>
              </a:ext>
            </a:extLst>
          </p:cNvPr>
          <p:cNvSpPr>
            <a:spLocks noGrp="1"/>
          </p:cNvSpPr>
          <p:nvPr>
            <p:ph idx="1"/>
          </p:nvPr>
        </p:nvSpPr>
        <p:spPr>
          <a:xfrm>
            <a:off x="820711" y="2638045"/>
            <a:ext cx="7522800" cy="3455251"/>
          </a:xfrm>
        </p:spPr>
        <p:txBody>
          <a:bodyPr>
            <a:normAutofit fontScale="92500"/>
          </a:bodyPr>
          <a:lstStyle/>
          <a:p>
            <a:pPr marL="0" indent="0" algn="ctr">
              <a:buNone/>
            </a:pPr>
            <a:r>
              <a:rPr lang="en-US" dirty="0"/>
              <a:t>Now Clara can update her Timeline and even her Stakeholder list. If you’ve worked through the exercises, you may be ready to cycle back and update your plans, too.</a:t>
            </a:r>
          </a:p>
          <a:p>
            <a:pPr marL="0" indent="0" algn="ctr">
              <a:buNone/>
            </a:pPr>
            <a:endParaRPr lang="en-US" dirty="0"/>
          </a:p>
          <a:p>
            <a:pPr marL="0" indent="0" algn="ctr">
              <a:buNone/>
            </a:pPr>
            <a:r>
              <a:rPr lang="en-US" dirty="0"/>
              <a:t>The examples given here are only a small sample of the sorts of activities that can generate impact.  The University REO staff will be happy to help you consider activities that can help you achieve impact. Be sure you contact the IAA-2 staff for guidance (</a:t>
            </a:r>
            <a:r>
              <a:rPr lang="en-US" dirty="0">
                <a:hlinkClick r:id="rId2"/>
              </a:rPr>
              <a:t>iaa@essex.ac.uk</a:t>
            </a:r>
            <a:r>
              <a:rPr lang="en-US" dirty="0"/>
              <a:t>).</a:t>
            </a:r>
          </a:p>
          <a:p>
            <a:pPr marL="0" indent="0">
              <a:buNone/>
            </a:pPr>
            <a:endParaRPr lang="en-US" dirty="0"/>
          </a:p>
          <a:p>
            <a:pPr marL="0" indent="0" algn="ctr">
              <a:buNone/>
            </a:pPr>
            <a:r>
              <a:rPr lang="en-US" b="1" i="1" dirty="0"/>
              <a:t>Good luck!</a:t>
            </a:r>
          </a:p>
        </p:txBody>
      </p:sp>
    </p:spTree>
    <p:extLst>
      <p:ext uri="{BB962C8B-B14F-4D97-AF65-F5344CB8AC3E}">
        <p14:creationId xmlns:p14="http://schemas.microsoft.com/office/powerpoint/2010/main" val="567738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C33976D1-3430-450C-A978-87A9A6E8E71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7D6AAC78-7D86-415A-ADC1-2B474807960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260" y="1248156"/>
            <a:ext cx="726948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F2A658D9-F185-44F1-BA33-D50320D1D07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6671" y="1060704"/>
            <a:ext cx="7550658"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73DC0B7-9A63-8A40-BC85-616F63DC1411}"/>
              </a:ext>
            </a:extLst>
          </p:cNvPr>
          <p:cNvSpPr>
            <a:spLocks noGrp="1"/>
          </p:cNvSpPr>
          <p:nvPr>
            <p:ph type="title"/>
          </p:nvPr>
        </p:nvSpPr>
        <p:spPr>
          <a:xfrm>
            <a:off x="1673352" y="467418"/>
            <a:ext cx="5797296" cy="1188720"/>
          </a:xfrm>
          <a:prstGeom prst="ellipse">
            <a:avLst/>
          </a:prstGeom>
          <a:solidFill>
            <a:srgbClr val="FFFFFF"/>
          </a:solidFill>
        </p:spPr>
        <p:txBody>
          <a:bodyPr>
            <a:normAutofit fontScale="90000"/>
          </a:bodyPr>
          <a:lstStyle/>
          <a:p>
            <a:r>
              <a:rPr lang="en-US" sz="1800" dirty="0"/>
              <a:t>How to use this framework</a:t>
            </a:r>
          </a:p>
        </p:txBody>
      </p:sp>
      <p:sp>
        <p:nvSpPr>
          <p:cNvPr id="3" name="Content Placeholder 2">
            <a:extLst>
              <a:ext uri="{FF2B5EF4-FFF2-40B4-BE49-F238E27FC236}">
                <a16:creationId xmlns:a16="http://schemas.microsoft.com/office/drawing/2014/main" id="{E8CC4233-B720-2E40-88E6-D10D02012364}"/>
              </a:ext>
            </a:extLst>
          </p:cNvPr>
          <p:cNvSpPr>
            <a:spLocks noGrp="1"/>
          </p:cNvSpPr>
          <p:nvPr>
            <p:ph idx="1"/>
          </p:nvPr>
        </p:nvSpPr>
        <p:spPr>
          <a:xfrm>
            <a:off x="1161576" y="1843590"/>
            <a:ext cx="7045163" cy="3766254"/>
          </a:xfrm>
        </p:spPr>
        <p:txBody>
          <a:bodyPr>
            <a:normAutofit fontScale="85000" lnSpcReduction="10000"/>
          </a:bodyPr>
          <a:lstStyle/>
          <a:p>
            <a:pPr marL="0" indent="0" algn="just">
              <a:lnSpc>
                <a:spcPct val="90000"/>
              </a:lnSpc>
              <a:buNone/>
            </a:pPr>
            <a:r>
              <a:rPr lang="en-US" sz="1800" dirty="0">
                <a:solidFill>
                  <a:srgbClr val="404040"/>
                </a:solidFill>
              </a:rPr>
              <a:t>As you read further, you will see that there are several different activities (sets of questions) for you to complete. ARISE has listed these in a particular order, but we appreciate that completing them in a different order may be more natural for you. We recommend that you:</a:t>
            </a:r>
          </a:p>
          <a:p>
            <a:pPr marL="0" indent="0" algn="just">
              <a:lnSpc>
                <a:spcPct val="90000"/>
              </a:lnSpc>
              <a:buNone/>
            </a:pPr>
            <a:endParaRPr lang="en-US" sz="1000" dirty="0">
              <a:solidFill>
                <a:srgbClr val="404040"/>
              </a:solidFill>
            </a:endParaRPr>
          </a:p>
          <a:p>
            <a:pPr marL="457200" indent="-457200">
              <a:lnSpc>
                <a:spcPct val="90000"/>
              </a:lnSpc>
              <a:buFont typeface="+mj-lt"/>
              <a:buAutoNum type="arabicPeriod"/>
            </a:pPr>
            <a:r>
              <a:rPr lang="en-US" sz="1800" dirty="0">
                <a:solidFill>
                  <a:srgbClr val="404040"/>
                </a:solidFill>
              </a:rPr>
              <a:t>Read through the entire Framework first.</a:t>
            </a:r>
          </a:p>
          <a:p>
            <a:pPr marL="457200" indent="-457200">
              <a:lnSpc>
                <a:spcPct val="90000"/>
              </a:lnSpc>
              <a:buFont typeface="+mj-lt"/>
              <a:buAutoNum type="arabicPeriod"/>
            </a:pPr>
            <a:endParaRPr lang="en-US" sz="1200" dirty="0">
              <a:solidFill>
                <a:srgbClr val="404040"/>
              </a:solidFill>
            </a:endParaRPr>
          </a:p>
          <a:p>
            <a:pPr marL="457200" indent="-457200">
              <a:lnSpc>
                <a:spcPct val="90000"/>
              </a:lnSpc>
              <a:buFont typeface="+mj-lt"/>
              <a:buAutoNum type="arabicPeriod"/>
            </a:pPr>
            <a:r>
              <a:rPr lang="en-US" sz="1800" dirty="0">
                <a:solidFill>
                  <a:srgbClr val="404040"/>
                </a:solidFill>
              </a:rPr>
              <a:t>Begin by completing some of the sections that are easiest for you.</a:t>
            </a:r>
          </a:p>
          <a:p>
            <a:pPr marL="457200" indent="-457200">
              <a:lnSpc>
                <a:spcPct val="90000"/>
              </a:lnSpc>
              <a:buFont typeface="+mj-lt"/>
              <a:buAutoNum type="arabicPeriod"/>
            </a:pPr>
            <a:endParaRPr lang="en-US" sz="1200" dirty="0">
              <a:solidFill>
                <a:srgbClr val="404040"/>
              </a:solidFill>
            </a:endParaRPr>
          </a:p>
          <a:p>
            <a:pPr marL="457200" indent="-457200">
              <a:lnSpc>
                <a:spcPct val="90000"/>
              </a:lnSpc>
              <a:buFont typeface="+mj-lt"/>
              <a:buAutoNum type="arabicPeriod"/>
            </a:pPr>
            <a:r>
              <a:rPr lang="en-US" sz="1800" dirty="0">
                <a:solidFill>
                  <a:srgbClr val="404040"/>
                </a:solidFill>
              </a:rPr>
              <a:t>Follow along with Clara’s story as she develops her own plan of engagement and impact. You may find Clara’s example helpful as you develop and refine your plans.</a:t>
            </a:r>
          </a:p>
          <a:p>
            <a:pPr marL="514350" lvl="3" indent="0">
              <a:lnSpc>
                <a:spcPct val="90000"/>
              </a:lnSpc>
              <a:buNone/>
            </a:pPr>
            <a:r>
              <a:rPr lang="en-US" sz="1600" dirty="0">
                <a:solidFill>
                  <a:srgbClr val="404040"/>
                </a:solidFill>
              </a:rPr>
              <a:t>Clara’s work is presented in green boxes throughout the framework.   </a:t>
            </a:r>
          </a:p>
          <a:p>
            <a:pPr marL="457200" indent="-457200">
              <a:lnSpc>
                <a:spcPct val="90000"/>
              </a:lnSpc>
              <a:buFont typeface="+mj-lt"/>
              <a:buAutoNum type="arabicPeriod"/>
            </a:pPr>
            <a:endParaRPr lang="en-US" sz="1200" dirty="0">
              <a:solidFill>
                <a:srgbClr val="404040"/>
              </a:solidFill>
            </a:endParaRPr>
          </a:p>
          <a:p>
            <a:pPr marL="457200" indent="-457200">
              <a:lnSpc>
                <a:spcPct val="90000"/>
              </a:lnSpc>
              <a:buFont typeface="+mj-lt"/>
              <a:buAutoNum type="arabicPeriod"/>
            </a:pPr>
            <a:r>
              <a:rPr lang="en-US" sz="1800" dirty="0">
                <a:solidFill>
                  <a:srgbClr val="404040"/>
                </a:solidFill>
              </a:rPr>
              <a:t>Feel free to go back and forth between various sections in an iterative process until all sections are complete and ready to be included in your proposal.</a:t>
            </a:r>
          </a:p>
        </p:txBody>
      </p:sp>
      <p:sp>
        <p:nvSpPr>
          <p:cNvPr id="4" name="Rectangle 3">
            <a:extLst>
              <a:ext uri="{FF2B5EF4-FFF2-40B4-BE49-F238E27FC236}">
                <a16:creationId xmlns:a16="http://schemas.microsoft.com/office/drawing/2014/main" id="{9AC08D11-442D-F44B-9922-5896A0045461}"/>
              </a:ext>
            </a:extLst>
          </p:cNvPr>
          <p:cNvSpPr/>
          <p:nvPr/>
        </p:nvSpPr>
        <p:spPr>
          <a:xfrm>
            <a:off x="1673352" y="4365104"/>
            <a:ext cx="5130896" cy="288032"/>
          </a:xfrm>
          <a:prstGeom prst="rect">
            <a:avLst/>
          </a:prstGeom>
          <a:solidFill>
            <a:srgbClr val="92D050">
              <a:alpha val="0"/>
            </a:srgbClr>
          </a:solidFill>
          <a:ln w="444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986881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C33976D1-3430-450C-A978-87A9A6E8E71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7D6AAC78-7D86-415A-ADC1-2B474807960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260" y="1248156"/>
            <a:ext cx="726948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F2A658D9-F185-44F1-BA33-D50320D1D07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6671" y="1060704"/>
            <a:ext cx="7550658"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73DC0B7-9A63-8A40-BC85-616F63DC1411}"/>
              </a:ext>
            </a:extLst>
          </p:cNvPr>
          <p:cNvSpPr>
            <a:spLocks noGrp="1"/>
          </p:cNvSpPr>
          <p:nvPr>
            <p:ph type="title"/>
          </p:nvPr>
        </p:nvSpPr>
        <p:spPr>
          <a:xfrm>
            <a:off x="1673352" y="467418"/>
            <a:ext cx="5797296" cy="1188720"/>
          </a:xfrm>
          <a:prstGeom prst="ellipse">
            <a:avLst/>
          </a:prstGeom>
          <a:solidFill>
            <a:srgbClr val="FFFFFF"/>
          </a:solidFill>
        </p:spPr>
        <p:txBody>
          <a:bodyPr>
            <a:normAutofit/>
          </a:bodyPr>
          <a:lstStyle/>
          <a:p>
            <a:r>
              <a:rPr lang="en-US" sz="1800" dirty="0"/>
              <a:t>Clara’s work</a:t>
            </a:r>
          </a:p>
        </p:txBody>
      </p:sp>
      <p:sp>
        <p:nvSpPr>
          <p:cNvPr id="4" name="Rectangle 3">
            <a:extLst>
              <a:ext uri="{FF2B5EF4-FFF2-40B4-BE49-F238E27FC236}">
                <a16:creationId xmlns:a16="http://schemas.microsoft.com/office/drawing/2014/main" id="{9AC08D11-442D-F44B-9922-5896A0045461}"/>
              </a:ext>
            </a:extLst>
          </p:cNvPr>
          <p:cNvSpPr/>
          <p:nvPr/>
        </p:nvSpPr>
        <p:spPr>
          <a:xfrm>
            <a:off x="1018504" y="2702052"/>
            <a:ext cx="7081888" cy="2661142"/>
          </a:xfrm>
          <a:prstGeom prst="rect">
            <a:avLst/>
          </a:prstGeom>
          <a:solidFill>
            <a:srgbClr val="92D050">
              <a:alpha val="0"/>
            </a:srgbClr>
          </a:solidFill>
          <a:ln w="444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TextBox 7">
            <a:extLst>
              <a:ext uri="{FF2B5EF4-FFF2-40B4-BE49-F238E27FC236}">
                <a16:creationId xmlns:a16="http://schemas.microsoft.com/office/drawing/2014/main" id="{08AD3002-02FC-C74B-9DCB-1F607B01724B}"/>
              </a:ext>
            </a:extLst>
          </p:cNvPr>
          <p:cNvSpPr txBox="1"/>
          <p:nvPr/>
        </p:nvSpPr>
        <p:spPr>
          <a:xfrm>
            <a:off x="1043608" y="2833191"/>
            <a:ext cx="7056784" cy="307777"/>
          </a:xfrm>
          <a:prstGeom prst="rect">
            <a:avLst/>
          </a:prstGeom>
          <a:noFill/>
        </p:spPr>
        <p:txBody>
          <a:bodyPr wrap="square" rtlCol="0">
            <a:spAutoFit/>
          </a:bodyPr>
          <a:lstStyle/>
          <a:p>
            <a:r>
              <a:rPr lang="en-US" sz="1400" dirty="0">
                <a:latin typeface="+mn-lt"/>
              </a:rPr>
              <a:t>Clara’s research findings indicate that small business ventures are more productive when:</a:t>
            </a:r>
          </a:p>
        </p:txBody>
      </p:sp>
      <p:sp>
        <p:nvSpPr>
          <p:cNvPr id="9" name="TextBox 8">
            <a:extLst>
              <a:ext uri="{FF2B5EF4-FFF2-40B4-BE49-F238E27FC236}">
                <a16:creationId xmlns:a16="http://schemas.microsoft.com/office/drawing/2014/main" id="{7C947D01-57F8-7542-BDAD-29D4082C00E7}"/>
              </a:ext>
            </a:extLst>
          </p:cNvPr>
          <p:cNvSpPr txBox="1"/>
          <p:nvPr/>
        </p:nvSpPr>
        <p:spPr>
          <a:xfrm>
            <a:off x="1018504" y="3148100"/>
            <a:ext cx="3906376" cy="523220"/>
          </a:xfrm>
          <a:prstGeom prst="rect">
            <a:avLst/>
          </a:prstGeom>
          <a:noFill/>
        </p:spPr>
        <p:txBody>
          <a:bodyPr wrap="square" rtlCol="0">
            <a:spAutoFit/>
          </a:bodyPr>
          <a:lstStyle/>
          <a:p>
            <a:pPr marL="285750" indent="-285750">
              <a:buFontTx/>
              <a:buChar char="-"/>
            </a:pPr>
            <a:r>
              <a:rPr lang="en-US" sz="1400" dirty="0">
                <a:latin typeface="+mn-lt"/>
              </a:rPr>
              <a:t>The founder of the business is younger</a:t>
            </a:r>
          </a:p>
          <a:p>
            <a:pPr marL="285750" indent="-285750">
              <a:buFontTx/>
              <a:buChar char="-"/>
            </a:pPr>
            <a:r>
              <a:rPr lang="en-US" sz="1400" dirty="0">
                <a:latin typeface="+mn-lt"/>
              </a:rPr>
              <a:t>The founder of the business is female</a:t>
            </a:r>
          </a:p>
        </p:txBody>
      </p:sp>
      <p:sp>
        <p:nvSpPr>
          <p:cNvPr id="10" name="TextBox 9">
            <a:extLst>
              <a:ext uri="{FF2B5EF4-FFF2-40B4-BE49-F238E27FC236}">
                <a16:creationId xmlns:a16="http://schemas.microsoft.com/office/drawing/2014/main" id="{2EC50AD9-16C0-D549-9C73-F0015619CFA5}"/>
              </a:ext>
            </a:extLst>
          </p:cNvPr>
          <p:cNvSpPr txBox="1"/>
          <p:nvPr/>
        </p:nvSpPr>
        <p:spPr>
          <a:xfrm>
            <a:off x="4252930" y="3140968"/>
            <a:ext cx="4392488" cy="523220"/>
          </a:xfrm>
          <a:prstGeom prst="rect">
            <a:avLst/>
          </a:prstGeom>
          <a:noFill/>
        </p:spPr>
        <p:txBody>
          <a:bodyPr wrap="square" rtlCol="0">
            <a:spAutoFit/>
          </a:bodyPr>
          <a:lstStyle/>
          <a:p>
            <a:pPr marL="285750" indent="-285750">
              <a:buFontTx/>
              <a:buChar char="-"/>
            </a:pPr>
            <a:r>
              <a:rPr lang="en-US" sz="1400" dirty="0">
                <a:latin typeface="+mn-lt"/>
              </a:rPr>
              <a:t>The employees are older, rather than younger</a:t>
            </a:r>
          </a:p>
          <a:p>
            <a:pPr marL="285750" indent="-285750">
              <a:buFontTx/>
              <a:buChar char="-"/>
            </a:pPr>
            <a:r>
              <a:rPr lang="en-US" sz="1400" dirty="0">
                <a:latin typeface="+mn-lt"/>
              </a:rPr>
              <a:t>The business is oriented toward innovation</a:t>
            </a:r>
          </a:p>
        </p:txBody>
      </p:sp>
      <p:sp>
        <p:nvSpPr>
          <p:cNvPr id="13" name="TextBox 12">
            <a:extLst>
              <a:ext uri="{FF2B5EF4-FFF2-40B4-BE49-F238E27FC236}">
                <a16:creationId xmlns:a16="http://schemas.microsoft.com/office/drawing/2014/main" id="{373C9000-70B4-6149-A265-336646A3B109}"/>
              </a:ext>
            </a:extLst>
          </p:cNvPr>
          <p:cNvSpPr txBox="1"/>
          <p:nvPr/>
        </p:nvSpPr>
        <p:spPr>
          <a:xfrm>
            <a:off x="1043608" y="3762756"/>
            <a:ext cx="7056784" cy="1600438"/>
          </a:xfrm>
          <a:prstGeom prst="rect">
            <a:avLst/>
          </a:prstGeom>
          <a:noFill/>
        </p:spPr>
        <p:txBody>
          <a:bodyPr wrap="square" rtlCol="0">
            <a:spAutoFit/>
          </a:bodyPr>
          <a:lstStyle/>
          <a:p>
            <a:r>
              <a:rPr lang="en-US" sz="1400" dirty="0">
                <a:latin typeface="+mn-lt"/>
              </a:rPr>
              <a:t>Clara is excited to share these findings outside of academia and hopes they will generate impact.  At the same time, she faces a common dilemma – she is not sure how to begin to achieve impact, or how to evidence that she has achieved it.</a:t>
            </a:r>
          </a:p>
          <a:p>
            <a:endParaRPr lang="en-US" sz="1400" dirty="0">
              <a:latin typeface="+mn-lt"/>
            </a:endParaRPr>
          </a:p>
          <a:p>
            <a:r>
              <a:rPr lang="en-US" sz="1400" dirty="0">
                <a:latin typeface="+mn-lt"/>
              </a:rPr>
              <a:t>Clara does know the title for her proposal: </a:t>
            </a:r>
            <a:r>
              <a:rPr lang="en-US" sz="1400" b="1" dirty="0">
                <a:latin typeface="+mn-lt"/>
              </a:rPr>
              <a:t>Project Impact</a:t>
            </a:r>
            <a:r>
              <a:rPr lang="en-US" sz="1400" dirty="0">
                <a:latin typeface="+mn-lt"/>
              </a:rPr>
              <a:t>.</a:t>
            </a:r>
          </a:p>
          <a:p>
            <a:endParaRPr lang="en-US" sz="1400" dirty="0">
              <a:latin typeface="+mn-lt"/>
            </a:endParaRPr>
          </a:p>
          <a:p>
            <a:r>
              <a:rPr lang="en-US" sz="1400" dirty="0">
                <a:latin typeface="+mn-lt"/>
              </a:rPr>
              <a:t>Follow along with Clara’s story as you complete the activities below.</a:t>
            </a:r>
          </a:p>
        </p:txBody>
      </p:sp>
      <p:sp>
        <p:nvSpPr>
          <p:cNvPr id="3" name="TextBox 2">
            <a:extLst>
              <a:ext uri="{FF2B5EF4-FFF2-40B4-BE49-F238E27FC236}">
                <a16:creationId xmlns:a16="http://schemas.microsoft.com/office/drawing/2014/main" id="{C30682E8-484F-3E48-AEC0-616DDAE1FD57}"/>
              </a:ext>
            </a:extLst>
          </p:cNvPr>
          <p:cNvSpPr txBox="1"/>
          <p:nvPr/>
        </p:nvSpPr>
        <p:spPr>
          <a:xfrm>
            <a:off x="1511660" y="1981293"/>
            <a:ext cx="6120680" cy="338554"/>
          </a:xfrm>
          <a:prstGeom prst="rect">
            <a:avLst/>
          </a:prstGeom>
          <a:noFill/>
        </p:spPr>
        <p:txBody>
          <a:bodyPr wrap="square" rtlCol="0">
            <a:spAutoFit/>
          </a:bodyPr>
          <a:lstStyle/>
          <a:p>
            <a:pPr algn="ctr"/>
            <a:r>
              <a:rPr lang="en-US" sz="1600" dirty="0">
                <a:latin typeface="Gill Sans MT" panose="020B0502020104020203" pitchFamily="34" charset="77"/>
              </a:rPr>
              <a:t>Let’s learn a little about Clara’s work first.</a:t>
            </a:r>
          </a:p>
        </p:txBody>
      </p:sp>
    </p:spTree>
    <p:extLst>
      <p:ext uri="{BB962C8B-B14F-4D97-AF65-F5344CB8AC3E}">
        <p14:creationId xmlns:p14="http://schemas.microsoft.com/office/powerpoint/2010/main" val="20456591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C33976D1-3430-450C-A978-87A9A6E8E71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7D6AAC78-7D86-415A-ADC1-2B474807960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260" y="1248156"/>
            <a:ext cx="726948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F2A658D9-F185-44F1-BA33-D50320D1D07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6671" y="1060704"/>
            <a:ext cx="7550658"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73DC0B7-9A63-8A40-BC85-616F63DC1411}"/>
              </a:ext>
            </a:extLst>
          </p:cNvPr>
          <p:cNvSpPr>
            <a:spLocks noGrp="1"/>
          </p:cNvSpPr>
          <p:nvPr>
            <p:ph type="title"/>
          </p:nvPr>
        </p:nvSpPr>
        <p:spPr>
          <a:xfrm>
            <a:off x="1673352" y="467418"/>
            <a:ext cx="5797296" cy="1188720"/>
          </a:xfrm>
          <a:prstGeom prst="ellipse">
            <a:avLst/>
          </a:prstGeom>
          <a:solidFill>
            <a:srgbClr val="FFFFFF"/>
          </a:solidFill>
        </p:spPr>
        <p:txBody>
          <a:bodyPr>
            <a:normAutofit/>
          </a:bodyPr>
          <a:lstStyle/>
          <a:p>
            <a:r>
              <a:rPr lang="en-US" sz="1800" dirty="0"/>
              <a:t>Your work: Exercise 1</a:t>
            </a:r>
          </a:p>
        </p:txBody>
      </p:sp>
      <p:sp>
        <p:nvSpPr>
          <p:cNvPr id="8" name="TextBox 7">
            <a:extLst>
              <a:ext uri="{FF2B5EF4-FFF2-40B4-BE49-F238E27FC236}">
                <a16:creationId xmlns:a16="http://schemas.microsoft.com/office/drawing/2014/main" id="{08AD3002-02FC-C74B-9DCB-1F607B01724B}"/>
              </a:ext>
            </a:extLst>
          </p:cNvPr>
          <p:cNvSpPr txBox="1"/>
          <p:nvPr/>
        </p:nvSpPr>
        <p:spPr>
          <a:xfrm>
            <a:off x="1043608" y="2569056"/>
            <a:ext cx="7056784" cy="2893100"/>
          </a:xfrm>
          <a:prstGeom prst="rect">
            <a:avLst/>
          </a:prstGeom>
          <a:noFill/>
        </p:spPr>
        <p:txBody>
          <a:bodyPr wrap="square" rtlCol="0">
            <a:spAutoFit/>
          </a:bodyPr>
          <a:lstStyle/>
          <a:p>
            <a:r>
              <a:rPr lang="en-US" sz="1400" b="1" dirty="0">
                <a:latin typeface="+mn-lt"/>
              </a:rPr>
              <a:t>Which of your research findings will underpin the impact you seek?</a:t>
            </a:r>
          </a:p>
          <a:p>
            <a:endParaRPr lang="en-US" sz="1400" dirty="0">
              <a:latin typeface="+mn-lt"/>
            </a:endParaRPr>
          </a:p>
          <a:p>
            <a:endParaRPr lang="en-US" sz="1400" dirty="0">
              <a:latin typeface="+mn-lt"/>
            </a:endParaRPr>
          </a:p>
          <a:p>
            <a:r>
              <a:rPr lang="en-US" sz="1400" dirty="0">
                <a:latin typeface="+mn-lt"/>
              </a:rPr>
              <a:t> </a:t>
            </a:r>
          </a:p>
          <a:p>
            <a:r>
              <a:rPr lang="en-US" sz="1400" b="1" dirty="0">
                <a:latin typeface="+mn-lt"/>
              </a:rPr>
              <a:t>Which of your research products report on (or disseminate) these findings?</a:t>
            </a:r>
            <a:r>
              <a:rPr lang="en-GB" sz="1400" b="1" dirty="0">
                <a:latin typeface="+mn-lt"/>
              </a:rPr>
              <a:t> </a:t>
            </a:r>
          </a:p>
          <a:p>
            <a:r>
              <a:rPr lang="en-US" sz="1400" i="1" dirty="0">
                <a:latin typeface="+mn-lt"/>
              </a:rPr>
              <a:t>This may be a published article, book, technical report, brief, white paper, working paper, etc.</a:t>
            </a:r>
          </a:p>
          <a:p>
            <a:endParaRPr lang="en-US" sz="1400" i="1" dirty="0">
              <a:latin typeface="+mn-lt"/>
            </a:endParaRPr>
          </a:p>
          <a:p>
            <a:endParaRPr lang="en-US" sz="1400" i="1" dirty="0">
              <a:latin typeface="+mn-lt"/>
            </a:endParaRPr>
          </a:p>
          <a:p>
            <a:endParaRPr lang="en-US" sz="1400" i="1" dirty="0">
              <a:latin typeface="+mn-lt"/>
            </a:endParaRPr>
          </a:p>
          <a:p>
            <a:r>
              <a:rPr lang="en-US" sz="1400" b="1" dirty="0">
                <a:latin typeface="+mn-lt"/>
              </a:rPr>
              <a:t>Given the findings and research products that will underpin your impact, what is the title of your project?</a:t>
            </a:r>
          </a:p>
          <a:p>
            <a:endParaRPr lang="en-US" sz="1400" dirty="0">
              <a:latin typeface="+mn-lt"/>
            </a:endParaRPr>
          </a:p>
          <a:p>
            <a:endParaRPr lang="en-US" sz="1400" dirty="0">
              <a:latin typeface="+mn-lt"/>
            </a:endParaRPr>
          </a:p>
        </p:txBody>
      </p:sp>
      <p:sp>
        <p:nvSpPr>
          <p:cNvPr id="3" name="TextBox 2">
            <a:extLst>
              <a:ext uri="{FF2B5EF4-FFF2-40B4-BE49-F238E27FC236}">
                <a16:creationId xmlns:a16="http://schemas.microsoft.com/office/drawing/2014/main" id="{C30682E8-484F-3E48-AEC0-616DDAE1FD57}"/>
              </a:ext>
            </a:extLst>
          </p:cNvPr>
          <p:cNvSpPr txBox="1"/>
          <p:nvPr/>
        </p:nvSpPr>
        <p:spPr>
          <a:xfrm>
            <a:off x="930474" y="1746317"/>
            <a:ext cx="7269480" cy="584775"/>
          </a:xfrm>
          <a:prstGeom prst="rect">
            <a:avLst/>
          </a:prstGeom>
          <a:noFill/>
        </p:spPr>
        <p:txBody>
          <a:bodyPr wrap="square" rtlCol="0">
            <a:spAutoFit/>
          </a:bodyPr>
          <a:lstStyle/>
          <a:p>
            <a:pPr algn="ctr"/>
            <a:r>
              <a:rPr lang="en-US" sz="1600" dirty="0">
                <a:latin typeface="Gill Sans MT" panose="020B0502020104020203" pitchFamily="34" charset="77"/>
              </a:rPr>
              <a:t>As your first exercise, write down some information about your own research that underpins this impact project.  Answer the following questions in the space below.</a:t>
            </a:r>
          </a:p>
        </p:txBody>
      </p:sp>
    </p:spTree>
    <p:extLst>
      <p:ext uri="{BB962C8B-B14F-4D97-AF65-F5344CB8AC3E}">
        <p14:creationId xmlns:p14="http://schemas.microsoft.com/office/powerpoint/2010/main" val="21029664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C33976D1-3430-450C-A978-87A9A6E8E71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7D6AAC78-7D86-415A-ADC1-2B474807960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260" y="1248156"/>
            <a:ext cx="726948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F2A658D9-F185-44F1-BA33-D50320D1D07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6671" y="1060704"/>
            <a:ext cx="7550658"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73DC0B7-9A63-8A40-BC85-616F63DC1411}"/>
              </a:ext>
            </a:extLst>
          </p:cNvPr>
          <p:cNvSpPr>
            <a:spLocks noGrp="1"/>
          </p:cNvSpPr>
          <p:nvPr>
            <p:ph type="title"/>
          </p:nvPr>
        </p:nvSpPr>
        <p:spPr>
          <a:xfrm>
            <a:off x="1673352" y="467418"/>
            <a:ext cx="5797296" cy="1188720"/>
          </a:xfrm>
          <a:prstGeom prst="ellipse">
            <a:avLst/>
          </a:prstGeom>
          <a:solidFill>
            <a:srgbClr val="FFFFFF"/>
          </a:solidFill>
        </p:spPr>
        <p:txBody>
          <a:bodyPr>
            <a:normAutofit/>
          </a:bodyPr>
          <a:lstStyle/>
          <a:p>
            <a:r>
              <a:rPr lang="en-US" sz="1800" b="1" dirty="0"/>
              <a:t>terminology</a:t>
            </a:r>
          </a:p>
        </p:txBody>
      </p:sp>
      <p:sp>
        <p:nvSpPr>
          <p:cNvPr id="8" name="TextBox 7">
            <a:extLst>
              <a:ext uri="{FF2B5EF4-FFF2-40B4-BE49-F238E27FC236}">
                <a16:creationId xmlns:a16="http://schemas.microsoft.com/office/drawing/2014/main" id="{08AD3002-02FC-C74B-9DCB-1F607B01724B}"/>
              </a:ext>
            </a:extLst>
          </p:cNvPr>
          <p:cNvSpPr txBox="1"/>
          <p:nvPr/>
        </p:nvSpPr>
        <p:spPr>
          <a:xfrm>
            <a:off x="1043608" y="1843590"/>
            <a:ext cx="7056784" cy="2462213"/>
          </a:xfrm>
          <a:prstGeom prst="rect">
            <a:avLst/>
          </a:prstGeom>
          <a:noFill/>
        </p:spPr>
        <p:txBody>
          <a:bodyPr wrap="square" rtlCol="0">
            <a:spAutoFit/>
          </a:bodyPr>
          <a:lstStyle/>
          <a:p>
            <a:r>
              <a:rPr lang="en-US" sz="1400" b="1" u="sng" dirty="0">
                <a:latin typeface="+mn-lt"/>
              </a:rPr>
              <a:t>Impact</a:t>
            </a:r>
          </a:p>
          <a:p>
            <a:r>
              <a:rPr lang="en-US" sz="1400" dirty="0">
                <a:latin typeface="+mn-lt"/>
              </a:rPr>
              <a:t>UKRI defines </a:t>
            </a:r>
            <a:r>
              <a:rPr lang="en-US" sz="1400" i="1" dirty="0">
                <a:latin typeface="+mn-lt"/>
              </a:rPr>
              <a:t>impact</a:t>
            </a:r>
            <a:r>
              <a:rPr lang="en-US" sz="1400" dirty="0">
                <a:latin typeface="+mn-lt"/>
              </a:rPr>
              <a:t> as “the demonstrable contribution that excellent research makes to society and the economy, of benefit to individuals, </a:t>
            </a:r>
            <a:r>
              <a:rPr lang="en-US" sz="1400" dirty="0" err="1">
                <a:latin typeface="+mn-lt"/>
              </a:rPr>
              <a:t>organisations</a:t>
            </a:r>
            <a:r>
              <a:rPr lang="en-US" sz="1400" dirty="0">
                <a:latin typeface="+mn-lt"/>
              </a:rPr>
              <a:t> and nations.”</a:t>
            </a:r>
          </a:p>
          <a:p>
            <a:endParaRPr lang="en-US" sz="1400" dirty="0">
              <a:latin typeface="+mn-lt"/>
            </a:endParaRPr>
          </a:p>
          <a:p>
            <a:r>
              <a:rPr lang="en-US" sz="1400" dirty="0">
                <a:latin typeface="+mn-lt"/>
              </a:rPr>
              <a:t>REF2021 defines </a:t>
            </a:r>
            <a:r>
              <a:rPr lang="en-US" sz="1400" i="1" dirty="0">
                <a:latin typeface="+mn-lt"/>
              </a:rPr>
              <a:t>impact </a:t>
            </a:r>
            <a:r>
              <a:rPr lang="en-US" sz="1400" dirty="0">
                <a:latin typeface="+mn-lt"/>
              </a:rPr>
              <a:t>as “an effect on, change or benefit to the economy, society, culture, public policy or services, health, the environment or quality </a:t>
            </a:r>
            <a:r>
              <a:rPr lang="en-US" sz="1400" dirty="0" err="1">
                <a:latin typeface="+mn-lt"/>
              </a:rPr>
              <a:t>fo</a:t>
            </a:r>
            <a:r>
              <a:rPr lang="en-US" sz="1400" dirty="0">
                <a:latin typeface="+mn-lt"/>
              </a:rPr>
              <a:t> life, beyond academia.”</a:t>
            </a:r>
          </a:p>
          <a:p>
            <a:endParaRPr lang="en-US" sz="1400" dirty="0">
              <a:latin typeface="+mn-lt"/>
            </a:endParaRPr>
          </a:p>
          <a:p>
            <a:r>
              <a:rPr lang="en-US" sz="1400" dirty="0">
                <a:latin typeface="+mn-lt"/>
              </a:rPr>
              <a:t>For the purposes of IAA-2 funding, </a:t>
            </a:r>
            <a:r>
              <a:rPr lang="en-US" sz="1400" b="1" i="1" dirty="0">
                <a:latin typeface="+mn-lt"/>
              </a:rPr>
              <a:t>impact</a:t>
            </a:r>
            <a:r>
              <a:rPr lang="en-US" sz="1400" dirty="0">
                <a:latin typeface="+mn-lt"/>
              </a:rPr>
              <a:t> refers to change in policy, practice, or thinking outside of academia. The effects of your research on academic thought, academic research methods, or other academic work are not the type of impact IAA-2 funding is designed to support.</a:t>
            </a:r>
          </a:p>
        </p:txBody>
      </p:sp>
    </p:spTree>
    <p:extLst>
      <p:ext uri="{BB962C8B-B14F-4D97-AF65-F5344CB8AC3E}">
        <p14:creationId xmlns:p14="http://schemas.microsoft.com/office/powerpoint/2010/main" val="181242562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pattFill prst="pct5">
          <a:fgClr>
            <a:schemeClr val="accent1"/>
          </a:fgClr>
          <a:bgClr>
            <a:schemeClr val="bg1"/>
          </a:bgClr>
        </a:patt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C33976D1-3430-450C-A978-87A9A6E8E71F}"/>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ectangle 24">
            <a:extLst>
              <a:ext uri="{FF2B5EF4-FFF2-40B4-BE49-F238E27FC236}">
                <a16:creationId xmlns:a16="http://schemas.microsoft.com/office/drawing/2014/main" id="{7D6AAC78-7D86-415A-ADC1-2B474807960C}"/>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37260" y="1248156"/>
            <a:ext cx="7269480" cy="4361688"/>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F2A658D9-F185-44F1-BA33-D50320D1D078}"/>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96671" y="1060704"/>
            <a:ext cx="7550658" cy="4736592"/>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673DC0B7-9A63-8A40-BC85-616F63DC1411}"/>
              </a:ext>
            </a:extLst>
          </p:cNvPr>
          <p:cNvSpPr>
            <a:spLocks noGrp="1"/>
          </p:cNvSpPr>
          <p:nvPr>
            <p:ph type="title"/>
          </p:nvPr>
        </p:nvSpPr>
        <p:spPr>
          <a:xfrm>
            <a:off x="1673352" y="467418"/>
            <a:ext cx="5797296" cy="1188720"/>
          </a:xfrm>
          <a:prstGeom prst="ellipse">
            <a:avLst/>
          </a:prstGeom>
          <a:solidFill>
            <a:srgbClr val="FFFFFF"/>
          </a:solidFill>
        </p:spPr>
        <p:txBody>
          <a:bodyPr>
            <a:normAutofit fontScale="90000"/>
          </a:bodyPr>
          <a:lstStyle/>
          <a:p>
            <a:r>
              <a:rPr lang="en-US" sz="1800" b="1" dirty="0"/>
              <a:t>Terminology, continued</a:t>
            </a:r>
          </a:p>
        </p:txBody>
      </p:sp>
      <p:sp>
        <p:nvSpPr>
          <p:cNvPr id="8" name="TextBox 7">
            <a:extLst>
              <a:ext uri="{FF2B5EF4-FFF2-40B4-BE49-F238E27FC236}">
                <a16:creationId xmlns:a16="http://schemas.microsoft.com/office/drawing/2014/main" id="{08AD3002-02FC-C74B-9DCB-1F607B01724B}"/>
              </a:ext>
            </a:extLst>
          </p:cNvPr>
          <p:cNvSpPr txBox="1"/>
          <p:nvPr/>
        </p:nvSpPr>
        <p:spPr>
          <a:xfrm>
            <a:off x="1043608" y="1849374"/>
            <a:ext cx="7056784" cy="2893100"/>
          </a:xfrm>
          <a:prstGeom prst="rect">
            <a:avLst/>
          </a:prstGeom>
          <a:noFill/>
        </p:spPr>
        <p:txBody>
          <a:bodyPr wrap="square" rtlCol="0">
            <a:spAutoFit/>
          </a:bodyPr>
          <a:lstStyle/>
          <a:p>
            <a:r>
              <a:rPr lang="en-US" sz="1400" b="1" u="sng" dirty="0">
                <a:latin typeface="+mn-lt"/>
              </a:rPr>
              <a:t>Stakeholders</a:t>
            </a:r>
          </a:p>
          <a:p>
            <a:r>
              <a:rPr lang="en-US" sz="1400" dirty="0">
                <a:latin typeface="+mn-lt"/>
              </a:rPr>
              <a:t>IAA-2 funding is intended to support your activities as you try to broaden the effects of your research to individuals, </a:t>
            </a:r>
            <a:r>
              <a:rPr lang="en-US" sz="1400" dirty="0" err="1">
                <a:latin typeface="+mn-lt"/>
              </a:rPr>
              <a:t>organisations</a:t>
            </a:r>
            <a:r>
              <a:rPr lang="en-US" sz="1400" dirty="0">
                <a:latin typeface="+mn-lt"/>
              </a:rPr>
              <a:t>, or groups outside of academia. These targets of impact are </a:t>
            </a:r>
            <a:r>
              <a:rPr lang="en-US" sz="1400" b="1" i="1" dirty="0">
                <a:latin typeface="+mn-lt"/>
              </a:rPr>
              <a:t>stakeholders</a:t>
            </a:r>
            <a:r>
              <a:rPr lang="en-US" sz="1400" dirty="0">
                <a:latin typeface="+mn-lt"/>
              </a:rPr>
              <a:t>. Stakeholders may be policy makers, practitioners, local authorities, voluntary sector </a:t>
            </a:r>
            <a:r>
              <a:rPr lang="en-US" sz="1400" dirty="0" err="1">
                <a:latin typeface="+mn-lt"/>
              </a:rPr>
              <a:t>organisations</a:t>
            </a:r>
            <a:r>
              <a:rPr lang="en-US" sz="1400" dirty="0">
                <a:latin typeface="+mn-lt"/>
              </a:rPr>
              <a:t> (non-profits), identified individuals or groups, the general public, or any other number of beneficiaries of the impact of your research.</a:t>
            </a:r>
          </a:p>
          <a:p>
            <a:endParaRPr lang="en-US" sz="1400" dirty="0">
              <a:latin typeface="+mn-lt"/>
            </a:endParaRPr>
          </a:p>
          <a:p>
            <a:r>
              <a:rPr lang="en-US" sz="1400" b="1" u="sng" dirty="0">
                <a:latin typeface="+mn-lt"/>
              </a:rPr>
              <a:t>Engagement</a:t>
            </a:r>
          </a:p>
          <a:p>
            <a:r>
              <a:rPr lang="en-US" sz="1400" b="1" i="1" dirty="0">
                <a:latin typeface="+mn-lt"/>
              </a:rPr>
              <a:t>Engagement</a:t>
            </a:r>
            <a:r>
              <a:rPr lang="en-US" sz="1400" dirty="0">
                <a:latin typeface="+mn-lt"/>
              </a:rPr>
              <a:t> is a two-way exchange of ideas that is beneficial to both parties.  When we refer to engagement, we mean an interchange of ideas between a researcher and stakeholder. </a:t>
            </a:r>
          </a:p>
          <a:p>
            <a:endParaRPr lang="en-US" sz="1400" dirty="0">
              <a:latin typeface="+mn-lt"/>
            </a:endParaRPr>
          </a:p>
          <a:p>
            <a:r>
              <a:rPr lang="en-US" sz="1400" dirty="0">
                <a:latin typeface="+mn-lt"/>
              </a:rPr>
              <a:t>Researchers engage with stakeholders through various means, exchanging research, findings, feedback, reflections, and refinements for future work.</a:t>
            </a:r>
          </a:p>
        </p:txBody>
      </p:sp>
    </p:spTree>
    <p:extLst>
      <p:ext uri="{BB962C8B-B14F-4D97-AF65-F5344CB8AC3E}">
        <p14:creationId xmlns:p14="http://schemas.microsoft.com/office/powerpoint/2010/main" val="38807484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807" y="-27384"/>
            <a:ext cx="9136193" cy="648072"/>
          </a:xfrm>
          <a:solidFill>
            <a:srgbClr val="00205B"/>
          </a:solidFill>
        </p:spPr>
        <p:txBody>
          <a:bodyPr/>
          <a:lstStyle/>
          <a:p>
            <a:r>
              <a:rPr lang="en-GB" dirty="0">
                <a:solidFill>
                  <a:schemeClr val="bg1"/>
                </a:solidFill>
                <a:latin typeface="Calibri" panose="020F0502020204030204" pitchFamily="34" charset="0"/>
              </a:rPr>
              <a:t>Timeline</a:t>
            </a:r>
          </a:p>
        </p:txBody>
      </p:sp>
      <p:sp>
        <p:nvSpPr>
          <p:cNvPr id="7" name="Rounded Rectangle 6"/>
          <p:cNvSpPr/>
          <p:nvPr/>
        </p:nvSpPr>
        <p:spPr bwMode="auto">
          <a:xfrm>
            <a:off x="323528" y="3458936"/>
            <a:ext cx="1044000" cy="396000"/>
          </a:xfrm>
          <a:prstGeom prst="roundRect">
            <a:avLst/>
          </a:prstGeom>
          <a:solidFill>
            <a:schemeClr val="accent3"/>
          </a:solidFill>
          <a:ln w="9525" cap="flat" cmpd="sng" algn="ctr">
            <a:noFill/>
            <a:prstDash val="solid"/>
            <a:round/>
            <a:headEnd type="none" w="med" len="med"/>
            <a:tailEnd type="none" w="med" len="med"/>
          </a:ln>
          <a:effectLst/>
        </p:spPr>
        <p:txBody>
          <a:bodyPr vert="horz" wrap="square" lIns="36000" tIns="36000" rIns="36000" bIns="3600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a:ln>
                  <a:noFill/>
                </a:ln>
                <a:solidFill>
                  <a:schemeClr val="bg1"/>
                </a:solidFill>
                <a:effectLst/>
                <a:latin typeface="Calibri" panose="020F0502020204030204" pitchFamily="34" charset="0"/>
                <a:ea typeface="ＭＳ Ｐゴシック" charset="0"/>
              </a:rPr>
              <a:t>MAY</a:t>
            </a:r>
          </a:p>
        </p:txBody>
      </p:sp>
      <p:sp>
        <p:nvSpPr>
          <p:cNvPr id="8" name="Rounded Rectangle 7"/>
          <p:cNvSpPr/>
          <p:nvPr/>
        </p:nvSpPr>
        <p:spPr bwMode="auto">
          <a:xfrm>
            <a:off x="1547664" y="3458936"/>
            <a:ext cx="1044000" cy="396000"/>
          </a:xfrm>
          <a:prstGeom prst="roundRect">
            <a:avLst/>
          </a:prstGeom>
          <a:solidFill>
            <a:schemeClr val="accent3"/>
          </a:solidFill>
          <a:ln w="9525" cap="flat" cmpd="sng" algn="ctr">
            <a:noFill/>
            <a:prstDash val="solid"/>
            <a:round/>
            <a:headEnd type="none" w="med" len="med"/>
            <a:tailEnd type="none" w="med" len="med"/>
          </a:ln>
          <a:effectLst/>
        </p:spPr>
        <p:txBody>
          <a:bodyPr vert="horz" wrap="square" lIns="36000" tIns="36000" rIns="36000" bIns="3600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a:ln>
                  <a:noFill/>
                </a:ln>
                <a:solidFill>
                  <a:schemeClr val="bg1"/>
                </a:solidFill>
                <a:effectLst/>
                <a:latin typeface="Calibri" panose="020F0502020204030204" pitchFamily="34" charset="0"/>
                <a:ea typeface="ＭＳ Ｐゴシック" charset="0"/>
              </a:rPr>
              <a:t>JUNE</a:t>
            </a:r>
          </a:p>
        </p:txBody>
      </p:sp>
      <p:sp>
        <p:nvSpPr>
          <p:cNvPr id="9" name="Rounded Rectangle 8"/>
          <p:cNvSpPr/>
          <p:nvPr/>
        </p:nvSpPr>
        <p:spPr bwMode="auto">
          <a:xfrm>
            <a:off x="2771800" y="3458936"/>
            <a:ext cx="1044000" cy="396000"/>
          </a:xfrm>
          <a:prstGeom prst="roundRect">
            <a:avLst/>
          </a:prstGeom>
          <a:solidFill>
            <a:schemeClr val="accent3"/>
          </a:solidFill>
          <a:ln w="9525" cap="flat" cmpd="sng" algn="ctr">
            <a:noFill/>
            <a:prstDash val="solid"/>
            <a:round/>
            <a:headEnd type="none" w="med" len="med"/>
            <a:tailEnd type="none" w="med" len="med"/>
          </a:ln>
          <a:effectLst/>
        </p:spPr>
        <p:txBody>
          <a:bodyPr vert="horz" wrap="square" lIns="36000" tIns="36000" rIns="36000" bIns="3600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a:ln>
                  <a:noFill/>
                </a:ln>
                <a:solidFill>
                  <a:schemeClr val="bg1"/>
                </a:solidFill>
                <a:effectLst/>
                <a:latin typeface="Calibri" panose="020F0502020204030204" pitchFamily="34" charset="0"/>
                <a:ea typeface="ＭＳ Ｐゴシック" charset="0"/>
              </a:rPr>
              <a:t>JULY</a:t>
            </a:r>
          </a:p>
        </p:txBody>
      </p:sp>
      <p:sp>
        <p:nvSpPr>
          <p:cNvPr id="10" name="Rounded Rectangle 9"/>
          <p:cNvSpPr/>
          <p:nvPr/>
        </p:nvSpPr>
        <p:spPr bwMode="auto">
          <a:xfrm>
            <a:off x="3995936" y="3458936"/>
            <a:ext cx="1044000" cy="396000"/>
          </a:xfrm>
          <a:prstGeom prst="roundRect">
            <a:avLst/>
          </a:prstGeom>
          <a:solidFill>
            <a:schemeClr val="accent3"/>
          </a:solidFill>
          <a:ln w="9525" cap="flat" cmpd="sng" algn="ctr">
            <a:noFill/>
            <a:prstDash val="solid"/>
            <a:round/>
            <a:headEnd type="none" w="med" len="med"/>
            <a:tailEnd type="none" w="med" len="med"/>
          </a:ln>
          <a:effectLst/>
        </p:spPr>
        <p:txBody>
          <a:bodyPr vert="horz" wrap="square" lIns="36000" tIns="36000" rIns="36000" bIns="3600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a:ln>
                  <a:noFill/>
                </a:ln>
                <a:solidFill>
                  <a:schemeClr val="bg1"/>
                </a:solidFill>
                <a:effectLst/>
                <a:latin typeface="Calibri" panose="020F0502020204030204" pitchFamily="34" charset="0"/>
                <a:ea typeface="ＭＳ Ｐゴシック" charset="0"/>
              </a:rPr>
              <a:t>AUGUST</a:t>
            </a:r>
          </a:p>
        </p:txBody>
      </p:sp>
      <p:sp>
        <p:nvSpPr>
          <p:cNvPr id="11" name="Rounded Rectangle 10"/>
          <p:cNvSpPr/>
          <p:nvPr/>
        </p:nvSpPr>
        <p:spPr bwMode="auto">
          <a:xfrm>
            <a:off x="5220072" y="3458936"/>
            <a:ext cx="1044000" cy="396000"/>
          </a:xfrm>
          <a:prstGeom prst="roundRect">
            <a:avLst/>
          </a:prstGeom>
          <a:solidFill>
            <a:schemeClr val="accent3"/>
          </a:solidFill>
          <a:ln w="9525" cap="flat" cmpd="sng" algn="ctr">
            <a:noFill/>
            <a:prstDash val="solid"/>
            <a:round/>
            <a:headEnd type="none" w="med" len="med"/>
            <a:tailEnd type="none" w="med" len="med"/>
          </a:ln>
          <a:effectLst/>
        </p:spPr>
        <p:txBody>
          <a:bodyPr vert="horz" wrap="square" lIns="36000" tIns="36000" rIns="36000" bIns="3600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a:ln>
                  <a:noFill/>
                </a:ln>
                <a:solidFill>
                  <a:schemeClr val="bg1"/>
                </a:solidFill>
                <a:effectLst/>
                <a:latin typeface="Calibri" panose="020F0502020204030204" pitchFamily="34" charset="0"/>
                <a:ea typeface="ＭＳ Ｐゴシック" charset="0"/>
              </a:rPr>
              <a:t>SEPTEMBER</a:t>
            </a:r>
          </a:p>
        </p:txBody>
      </p:sp>
      <p:sp>
        <p:nvSpPr>
          <p:cNvPr id="12" name="Rounded Rectangle 11"/>
          <p:cNvSpPr/>
          <p:nvPr/>
        </p:nvSpPr>
        <p:spPr bwMode="auto">
          <a:xfrm>
            <a:off x="6444208" y="3458936"/>
            <a:ext cx="1044000" cy="396000"/>
          </a:xfrm>
          <a:prstGeom prst="roundRect">
            <a:avLst/>
          </a:prstGeom>
          <a:solidFill>
            <a:schemeClr val="accent3"/>
          </a:solidFill>
          <a:ln w="9525" cap="flat" cmpd="sng" algn="ctr">
            <a:noFill/>
            <a:prstDash val="solid"/>
            <a:round/>
            <a:headEnd type="none" w="med" len="med"/>
            <a:tailEnd type="none" w="med" len="med"/>
          </a:ln>
          <a:effectLst/>
        </p:spPr>
        <p:txBody>
          <a:bodyPr vert="horz" wrap="square" lIns="36000" tIns="36000" rIns="36000" bIns="3600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a:ln>
                  <a:noFill/>
                </a:ln>
                <a:solidFill>
                  <a:schemeClr val="bg1"/>
                </a:solidFill>
                <a:effectLst/>
                <a:latin typeface="Calibri" panose="020F0502020204030204" pitchFamily="34" charset="0"/>
                <a:ea typeface="ＭＳ Ｐゴシック" charset="0"/>
              </a:rPr>
              <a:t>OCTOBER</a:t>
            </a:r>
          </a:p>
        </p:txBody>
      </p:sp>
      <p:sp>
        <p:nvSpPr>
          <p:cNvPr id="13" name="Rounded Rectangle 12"/>
          <p:cNvSpPr/>
          <p:nvPr/>
        </p:nvSpPr>
        <p:spPr bwMode="auto">
          <a:xfrm>
            <a:off x="7668344" y="3458936"/>
            <a:ext cx="1044000" cy="396000"/>
          </a:xfrm>
          <a:prstGeom prst="roundRect">
            <a:avLst/>
          </a:prstGeom>
          <a:solidFill>
            <a:schemeClr val="accent3"/>
          </a:solidFill>
          <a:ln w="9525" cap="flat" cmpd="sng" algn="ctr">
            <a:noFill/>
            <a:prstDash val="solid"/>
            <a:round/>
            <a:headEnd type="none" w="med" len="med"/>
            <a:tailEnd type="none" w="med" len="med"/>
          </a:ln>
          <a:effectLst/>
        </p:spPr>
        <p:txBody>
          <a:bodyPr vert="horz" wrap="square" lIns="36000" tIns="36000" rIns="36000" bIns="3600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a:ln>
                  <a:noFill/>
                </a:ln>
                <a:solidFill>
                  <a:schemeClr val="bg1"/>
                </a:solidFill>
                <a:effectLst/>
                <a:latin typeface="Calibri" panose="020F0502020204030204" pitchFamily="34" charset="0"/>
                <a:ea typeface="ＭＳ Ｐゴシック" charset="0"/>
              </a:rPr>
              <a:t>NOVEMBER</a:t>
            </a:r>
          </a:p>
        </p:txBody>
      </p:sp>
      <p:sp>
        <p:nvSpPr>
          <p:cNvPr id="16" name="Rounded Rectangle 15"/>
          <p:cNvSpPr/>
          <p:nvPr/>
        </p:nvSpPr>
        <p:spPr bwMode="auto">
          <a:xfrm>
            <a:off x="6347332" y="5379202"/>
            <a:ext cx="1411080" cy="688505"/>
          </a:xfrm>
          <a:prstGeom prst="roundRect">
            <a:avLst/>
          </a:prstGeom>
          <a:noFill/>
          <a:ln w="15875" cap="flat" cmpd="sng" algn="ctr">
            <a:solidFill>
              <a:srgbClr val="F3CF45"/>
            </a:solidFill>
            <a:prstDash val="solid"/>
            <a:round/>
            <a:headEnd type="none" w="med" len="med"/>
            <a:tailEnd type="none" w="med" len="med"/>
          </a:ln>
          <a:effectLst/>
        </p:spPr>
        <p:txBody>
          <a:bodyPr vert="horz" wrap="square" lIns="36000" tIns="36000" rIns="36000" bIns="3600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400" b="1" dirty="0">
                <a:solidFill>
                  <a:srgbClr val="002060"/>
                </a:solidFill>
                <a:latin typeface="Calibri" panose="020F0502020204030204" pitchFamily="34" charset="0"/>
                <a:ea typeface="ＭＳ Ｐゴシック" charset="0"/>
              </a:rPr>
              <a:t>Final Event</a:t>
            </a:r>
            <a:endParaRPr kumimoji="0" lang="en-GB" sz="1400" b="1" i="0" u="none" strike="noStrike" cap="none" normalizeH="0" baseline="0" dirty="0">
              <a:ln>
                <a:noFill/>
              </a:ln>
              <a:solidFill>
                <a:srgbClr val="002060"/>
              </a:solidFill>
              <a:effectLst/>
              <a:latin typeface="Calibri" panose="020F0502020204030204" pitchFamily="34" charset="0"/>
              <a:ea typeface="ＭＳ Ｐゴシック" charset="0"/>
            </a:endParaRPr>
          </a:p>
          <a:p>
            <a:pPr marL="0" marR="0" indent="0" algn="ctr" defTabSz="914400" rtl="0" eaLnBrk="0" fontAlgn="base" latinLnBrk="0" hangingPunct="0">
              <a:lnSpc>
                <a:spcPct val="100000"/>
              </a:lnSpc>
              <a:spcBef>
                <a:spcPct val="0"/>
              </a:spcBef>
              <a:spcAft>
                <a:spcPct val="0"/>
              </a:spcAft>
              <a:buClrTx/>
              <a:buSzTx/>
              <a:buFontTx/>
              <a:buNone/>
              <a:tabLst/>
            </a:pPr>
            <a:r>
              <a:rPr lang="en-GB" sz="1200" dirty="0">
                <a:solidFill>
                  <a:srgbClr val="002060"/>
                </a:solidFill>
                <a:latin typeface="Calibri" panose="020F0502020204030204" pitchFamily="34" charset="0"/>
                <a:ea typeface="ＭＳ Ｐゴシック" charset="0"/>
              </a:rPr>
              <a:t>October</a:t>
            </a:r>
          </a:p>
          <a:p>
            <a:pPr marL="0" marR="0" indent="0" algn="ctr" defTabSz="914400" rtl="0" eaLnBrk="0" fontAlgn="base" latinLnBrk="0" hangingPunct="0">
              <a:lnSpc>
                <a:spcPct val="100000"/>
              </a:lnSpc>
              <a:spcBef>
                <a:spcPct val="0"/>
              </a:spcBef>
              <a:spcAft>
                <a:spcPct val="0"/>
              </a:spcAft>
              <a:buClrTx/>
              <a:buSzTx/>
              <a:buFontTx/>
              <a:buNone/>
              <a:tabLst/>
            </a:pPr>
            <a:r>
              <a:rPr kumimoji="0" lang="en-GB" sz="1200" i="0" u="none" strike="noStrike" cap="none" normalizeH="0" baseline="0" dirty="0">
                <a:ln>
                  <a:noFill/>
                </a:ln>
                <a:solidFill>
                  <a:srgbClr val="002060"/>
                </a:solidFill>
                <a:effectLst/>
                <a:latin typeface="Calibri" panose="020F0502020204030204" pitchFamily="34" charset="0"/>
                <a:ea typeface="ＭＳ Ｐゴシック" charset="0"/>
              </a:rPr>
              <a:t>(Chelmsford)</a:t>
            </a:r>
            <a:endParaRPr kumimoji="0" lang="en-GB" sz="1400" i="0" u="none" strike="noStrike" cap="none" normalizeH="0" baseline="0" dirty="0">
              <a:ln>
                <a:noFill/>
              </a:ln>
              <a:solidFill>
                <a:srgbClr val="002060"/>
              </a:solidFill>
              <a:effectLst/>
              <a:latin typeface="Calibri" panose="020F0502020204030204" pitchFamily="34" charset="0"/>
              <a:ea typeface="ＭＳ Ｐゴシック" charset="0"/>
            </a:endParaRPr>
          </a:p>
        </p:txBody>
      </p:sp>
      <p:sp>
        <p:nvSpPr>
          <p:cNvPr id="19" name="Rounded Rectangle 18"/>
          <p:cNvSpPr/>
          <p:nvPr/>
        </p:nvSpPr>
        <p:spPr bwMode="auto">
          <a:xfrm>
            <a:off x="289272" y="5363414"/>
            <a:ext cx="2268136" cy="720080"/>
          </a:xfrm>
          <a:prstGeom prst="roundRect">
            <a:avLst/>
          </a:prstGeom>
          <a:noFill/>
          <a:ln w="15875" cap="flat" cmpd="sng" algn="ctr">
            <a:solidFill>
              <a:srgbClr val="F3CF45"/>
            </a:solidFill>
            <a:prstDash val="solid"/>
            <a:round/>
            <a:headEnd type="none" w="med" len="med"/>
            <a:tailEnd type="none" w="med" len="med"/>
          </a:ln>
          <a:effectLst/>
        </p:spPr>
        <p:txBody>
          <a:bodyPr vert="horz" wrap="square" lIns="36000" tIns="36000" rIns="36000" bIns="3600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a:ln>
                  <a:noFill/>
                </a:ln>
                <a:solidFill>
                  <a:srgbClr val="002060"/>
                </a:solidFill>
                <a:effectLst/>
                <a:latin typeface="Calibri" panose="020F0502020204030204" pitchFamily="34" charset="0"/>
                <a:ea typeface="ＭＳ Ｐゴシック" charset="0"/>
              </a:rPr>
              <a:t>Kick-off Event</a:t>
            </a:r>
          </a:p>
          <a:p>
            <a:pPr marL="0" marR="0" indent="0" algn="ctr" defTabSz="914400" rtl="0" eaLnBrk="0" fontAlgn="base" latinLnBrk="0" hangingPunct="0">
              <a:lnSpc>
                <a:spcPct val="100000"/>
              </a:lnSpc>
              <a:spcBef>
                <a:spcPct val="0"/>
              </a:spcBef>
              <a:spcAft>
                <a:spcPct val="0"/>
              </a:spcAft>
              <a:buClrTx/>
              <a:buSzTx/>
              <a:buFontTx/>
              <a:buNone/>
              <a:tabLst/>
            </a:pPr>
            <a:r>
              <a:rPr lang="en-GB" sz="1200" dirty="0">
                <a:solidFill>
                  <a:srgbClr val="002060"/>
                </a:solidFill>
                <a:latin typeface="Calibri" panose="020F0502020204030204" pitchFamily="34" charset="0"/>
                <a:ea typeface="ＭＳ Ｐゴシック" charset="0"/>
              </a:rPr>
              <a:t>31</a:t>
            </a:r>
            <a:r>
              <a:rPr lang="en-GB" sz="1200" baseline="30000" dirty="0">
                <a:solidFill>
                  <a:srgbClr val="002060"/>
                </a:solidFill>
                <a:latin typeface="Calibri" panose="020F0502020204030204" pitchFamily="34" charset="0"/>
                <a:ea typeface="ＭＳ Ｐゴシック" charset="0"/>
              </a:rPr>
              <a:t>st</a:t>
            </a:r>
            <a:r>
              <a:rPr lang="en-GB" sz="1200" dirty="0">
                <a:solidFill>
                  <a:srgbClr val="002060"/>
                </a:solidFill>
                <a:latin typeface="Calibri" panose="020F0502020204030204" pitchFamily="34" charset="0"/>
                <a:ea typeface="ＭＳ Ｐゴシック" charset="0"/>
              </a:rPr>
              <a:t> May and 1</a:t>
            </a:r>
            <a:r>
              <a:rPr lang="en-GB" sz="1200" baseline="30000" dirty="0">
                <a:solidFill>
                  <a:srgbClr val="002060"/>
                </a:solidFill>
                <a:latin typeface="Calibri" panose="020F0502020204030204" pitchFamily="34" charset="0"/>
                <a:ea typeface="ＭＳ Ｐゴシック" charset="0"/>
              </a:rPr>
              <a:t>st</a:t>
            </a:r>
            <a:r>
              <a:rPr lang="en-GB" sz="1200" dirty="0">
                <a:solidFill>
                  <a:srgbClr val="002060"/>
                </a:solidFill>
                <a:latin typeface="Calibri" panose="020F0502020204030204" pitchFamily="34" charset="0"/>
                <a:ea typeface="ＭＳ Ｐゴシック" charset="0"/>
              </a:rPr>
              <a:t> June</a:t>
            </a:r>
          </a:p>
          <a:p>
            <a:pPr marL="0" marR="0" indent="0" algn="ctr" defTabSz="914400" rtl="0" eaLnBrk="0" fontAlgn="base" latinLnBrk="0" hangingPunct="0">
              <a:lnSpc>
                <a:spcPct val="100000"/>
              </a:lnSpc>
              <a:spcBef>
                <a:spcPct val="0"/>
              </a:spcBef>
              <a:spcAft>
                <a:spcPct val="0"/>
              </a:spcAft>
              <a:buClrTx/>
              <a:buSzTx/>
              <a:buFontTx/>
              <a:buNone/>
              <a:tabLst/>
            </a:pPr>
            <a:r>
              <a:rPr lang="en-GB" sz="1200" dirty="0">
                <a:solidFill>
                  <a:srgbClr val="002060"/>
                </a:solidFill>
                <a:latin typeface="Calibri" panose="020F0502020204030204" pitchFamily="34" charset="0"/>
                <a:ea typeface="ＭＳ Ｐゴシック" charset="0"/>
              </a:rPr>
              <a:t>(at University of Essex)</a:t>
            </a:r>
          </a:p>
        </p:txBody>
      </p:sp>
      <p:sp>
        <p:nvSpPr>
          <p:cNvPr id="20" name="Rounded Rectangle 19"/>
          <p:cNvSpPr/>
          <p:nvPr/>
        </p:nvSpPr>
        <p:spPr bwMode="auto">
          <a:xfrm>
            <a:off x="3797972" y="5379202"/>
            <a:ext cx="1548056" cy="688504"/>
          </a:xfrm>
          <a:prstGeom prst="roundRect">
            <a:avLst/>
          </a:prstGeom>
          <a:noFill/>
          <a:ln w="15875" cap="flat" cmpd="sng" algn="ctr">
            <a:solidFill>
              <a:srgbClr val="F3CF45"/>
            </a:solidFill>
            <a:prstDash val="solid"/>
            <a:round/>
            <a:headEnd type="none" w="med" len="med"/>
            <a:tailEnd type="none" w="med" len="med"/>
          </a:ln>
          <a:effectLst/>
        </p:spPr>
        <p:txBody>
          <a:bodyPr vert="horz" wrap="square" lIns="36000" tIns="36000" rIns="36000" bIns="3600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a:ln>
                  <a:noFill/>
                </a:ln>
                <a:solidFill>
                  <a:srgbClr val="002060"/>
                </a:solidFill>
                <a:effectLst/>
                <a:latin typeface="Calibri" panose="020F0502020204030204" pitchFamily="34" charset="0"/>
                <a:ea typeface="ＭＳ Ｐゴシック" charset="0"/>
              </a:rPr>
              <a:t>Mid-Point Event</a:t>
            </a:r>
          </a:p>
          <a:p>
            <a:pPr marL="0" marR="0" indent="0" algn="ctr" defTabSz="914400" rtl="0" eaLnBrk="0" fontAlgn="base" latinLnBrk="0" hangingPunct="0">
              <a:lnSpc>
                <a:spcPct val="100000"/>
              </a:lnSpc>
              <a:spcBef>
                <a:spcPct val="0"/>
              </a:spcBef>
              <a:spcAft>
                <a:spcPct val="0"/>
              </a:spcAft>
              <a:buClrTx/>
              <a:buSzTx/>
              <a:buFontTx/>
              <a:buNone/>
              <a:tabLst/>
            </a:pPr>
            <a:r>
              <a:rPr lang="en-GB" sz="1200" dirty="0">
                <a:solidFill>
                  <a:srgbClr val="002060"/>
                </a:solidFill>
                <a:latin typeface="Calibri" panose="020F0502020204030204" pitchFamily="34" charset="0"/>
                <a:ea typeface="ＭＳ Ｐゴシック" charset="0"/>
              </a:rPr>
              <a:t>August</a:t>
            </a:r>
          </a:p>
          <a:p>
            <a:pPr marL="0" marR="0" indent="0" algn="ctr" defTabSz="914400" rtl="0" eaLnBrk="0" fontAlgn="base" latinLnBrk="0" hangingPunct="0">
              <a:lnSpc>
                <a:spcPct val="100000"/>
              </a:lnSpc>
              <a:spcBef>
                <a:spcPct val="0"/>
              </a:spcBef>
              <a:spcAft>
                <a:spcPct val="0"/>
              </a:spcAft>
              <a:buClrTx/>
              <a:buSzTx/>
              <a:buFontTx/>
              <a:buNone/>
              <a:tabLst/>
            </a:pPr>
            <a:r>
              <a:rPr kumimoji="0" lang="en-GB" sz="1200" i="0" u="none" strike="noStrike" cap="none" normalizeH="0" baseline="0" dirty="0">
                <a:ln>
                  <a:noFill/>
                </a:ln>
                <a:solidFill>
                  <a:srgbClr val="002060"/>
                </a:solidFill>
                <a:effectLst/>
                <a:latin typeface="Calibri" panose="020F0502020204030204" pitchFamily="34" charset="0"/>
                <a:ea typeface="ＭＳ Ｐゴシック" charset="0"/>
              </a:rPr>
              <a:t>(at Uni or Webinar)</a:t>
            </a:r>
          </a:p>
          <a:p>
            <a:pPr marL="0" marR="0" indent="0" algn="ctr" defTabSz="914400" rtl="0" eaLnBrk="0" fontAlgn="base" latinLnBrk="0" hangingPunct="0">
              <a:lnSpc>
                <a:spcPct val="100000"/>
              </a:lnSpc>
              <a:spcBef>
                <a:spcPct val="0"/>
              </a:spcBef>
              <a:spcAft>
                <a:spcPct val="0"/>
              </a:spcAft>
              <a:buClrTx/>
              <a:buSzTx/>
              <a:buFontTx/>
              <a:buNone/>
              <a:tabLst/>
            </a:pPr>
            <a:endParaRPr kumimoji="0" lang="en-GB" sz="1200" b="1" i="0" u="none" strike="noStrike" cap="none" normalizeH="0" baseline="0" dirty="0">
              <a:ln>
                <a:noFill/>
              </a:ln>
              <a:solidFill>
                <a:schemeClr val="bg1"/>
              </a:solidFill>
              <a:effectLst/>
              <a:latin typeface="Calibri" panose="020F0502020204030204" pitchFamily="34" charset="0"/>
              <a:ea typeface="ＭＳ Ｐゴシック" charset="0"/>
            </a:endParaRPr>
          </a:p>
        </p:txBody>
      </p:sp>
      <p:sp>
        <p:nvSpPr>
          <p:cNvPr id="2" name="TextBox 1">
            <a:extLst>
              <a:ext uri="{FF2B5EF4-FFF2-40B4-BE49-F238E27FC236}">
                <a16:creationId xmlns:a16="http://schemas.microsoft.com/office/drawing/2014/main" id="{98EF08DB-D365-C54F-81E2-0F7C4D6BA5DF}"/>
              </a:ext>
            </a:extLst>
          </p:cNvPr>
          <p:cNvSpPr txBox="1"/>
          <p:nvPr/>
        </p:nvSpPr>
        <p:spPr>
          <a:xfrm>
            <a:off x="1367528" y="980728"/>
            <a:ext cx="6444832" cy="1077218"/>
          </a:xfrm>
          <a:prstGeom prst="rect">
            <a:avLst/>
          </a:prstGeom>
          <a:noFill/>
        </p:spPr>
        <p:txBody>
          <a:bodyPr wrap="square" rtlCol="0">
            <a:spAutoFit/>
          </a:bodyPr>
          <a:lstStyle/>
          <a:p>
            <a:r>
              <a:rPr lang="en-US" sz="1600" dirty="0">
                <a:latin typeface="+mn-lt"/>
              </a:rPr>
              <a:t>All funding for research impact expects you to identify activities, outputs/deliverables, and intended outcomes. The proposal you’re currently writing may also have pre-defined start and end dates for spending the funds and completing impact-generating activities.</a:t>
            </a:r>
          </a:p>
        </p:txBody>
      </p:sp>
      <p:sp>
        <p:nvSpPr>
          <p:cNvPr id="22" name="TextBox 21">
            <a:extLst>
              <a:ext uri="{FF2B5EF4-FFF2-40B4-BE49-F238E27FC236}">
                <a16:creationId xmlns:a16="http://schemas.microsoft.com/office/drawing/2014/main" id="{96E6E03C-9C43-3A48-B8EF-BBF10817F1FC}"/>
              </a:ext>
            </a:extLst>
          </p:cNvPr>
          <p:cNvSpPr txBox="1"/>
          <p:nvPr/>
        </p:nvSpPr>
        <p:spPr>
          <a:xfrm>
            <a:off x="539552" y="2564904"/>
            <a:ext cx="8388816" cy="738664"/>
          </a:xfrm>
          <a:prstGeom prst="rect">
            <a:avLst/>
          </a:prstGeom>
          <a:noFill/>
        </p:spPr>
        <p:txBody>
          <a:bodyPr wrap="square" rtlCol="0">
            <a:spAutoFit/>
          </a:bodyPr>
          <a:lstStyle/>
          <a:p>
            <a:r>
              <a:rPr lang="en-US" sz="1400" dirty="0">
                <a:latin typeface="+mn-lt"/>
              </a:rPr>
              <a:t>Clara begins by setting the dates of her proposed Project Impact and looking at all the months in between. She thinks she will host at least three events with the funding, so she plots those into the timeline, alongside arrows that indicate the project activities she’ll be undertaking at the same time. </a:t>
            </a:r>
          </a:p>
        </p:txBody>
      </p:sp>
      <p:sp>
        <p:nvSpPr>
          <p:cNvPr id="23" name="Rectangle 22">
            <a:extLst>
              <a:ext uri="{FF2B5EF4-FFF2-40B4-BE49-F238E27FC236}">
                <a16:creationId xmlns:a16="http://schemas.microsoft.com/office/drawing/2014/main" id="{DE054452-44E3-9948-8640-F3991AAA582A}"/>
              </a:ext>
            </a:extLst>
          </p:cNvPr>
          <p:cNvSpPr/>
          <p:nvPr/>
        </p:nvSpPr>
        <p:spPr>
          <a:xfrm>
            <a:off x="107504" y="2475491"/>
            <a:ext cx="8928992" cy="4341492"/>
          </a:xfrm>
          <a:prstGeom prst="rect">
            <a:avLst/>
          </a:prstGeom>
          <a:noFill/>
          <a:ln w="4445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ight Arrow 23">
            <a:extLst>
              <a:ext uri="{FF2B5EF4-FFF2-40B4-BE49-F238E27FC236}">
                <a16:creationId xmlns:a16="http://schemas.microsoft.com/office/drawing/2014/main" id="{565A75F0-8925-4944-AF6C-4A7548FF9543}"/>
              </a:ext>
            </a:extLst>
          </p:cNvPr>
          <p:cNvSpPr/>
          <p:nvPr/>
        </p:nvSpPr>
        <p:spPr bwMode="auto">
          <a:xfrm>
            <a:off x="415672" y="3842368"/>
            <a:ext cx="7238879" cy="792088"/>
          </a:xfrm>
          <a:prstGeom prst="rightArrow">
            <a:avLst/>
          </a:prstGeom>
          <a:noFill/>
          <a:ln w="9525" cap="flat" cmpd="sng" algn="ctr">
            <a:solidFill>
              <a:schemeClr val="accent4">
                <a:lumMod val="75000"/>
                <a:lumOff val="25000"/>
              </a:schemeClr>
            </a:solid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a:endParaRPr lang="en-GB" sz="400" b="1" dirty="0">
              <a:solidFill>
                <a:schemeClr val="accent4">
                  <a:lumMod val="90000"/>
                  <a:lumOff val="10000"/>
                </a:schemeClr>
              </a:solidFill>
              <a:latin typeface="Calibri" panose="020F0502020204030204" pitchFamily="34" charset="0"/>
              <a:ea typeface="ＭＳ Ｐゴシック" charset="0"/>
            </a:endParaRPr>
          </a:p>
          <a:p>
            <a:pPr algn="ctr"/>
            <a:r>
              <a:rPr lang="en-GB" sz="1200" b="1" dirty="0">
                <a:solidFill>
                  <a:schemeClr val="accent4">
                    <a:lumMod val="90000"/>
                    <a:lumOff val="10000"/>
                  </a:schemeClr>
                </a:solidFill>
                <a:latin typeface="Calibri" panose="020F0502020204030204" pitchFamily="34" charset="0"/>
                <a:ea typeface="ＭＳ Ｐゴシック" charset="0"/>
              </a:rPr>
              <a:t>IMPACT GENERATING PHASE</a:t>
            </a:r>
          </a:p>
        </p:txBody>
      </p:sp>
      <p:sp>
        <p:nvSpPr>
          <p:cNvPr id="25" name="Right Arrow 24">
            <a:extLst>
              <a:ext uri="{FF2B5EF4-FFF2-40B4-BE49-F238E27FC236}">
                <a16:creationId xmlns:a16="http://schemas.microsoft.com/office/drawing/2014/main" id="{5EB7C2E5-29ED-2745-A488-8E1C9D2DEB12}"/>
              </a:ext>
            </a:extLst>
          </p:cNvPr>
          <p:cNvSpPr/>
          <p:nvPr/>
        </p:nvSpPr>
        <p:spPr bwMode="auto">
          <a:xfrm>
            <a:off x="415672" y="4689512"/>
            <a:ext cx="7252672" cy="792088"/>
          </a:xfrm>
          <a:prstGeom prst="rightArrow">
            <a:avLst/>
          </a:prstGeom>
          <a:noFill/>
          <a:ln w="9525" cap="flat" cmpd="sng" algn="ctr">
            <a:solidFill>
              <a:schemeClr val="accent4">
                <a:lumMod val="75000"/>
                <a:lumOff val="25000"/>
              </a:schemeClr>
            </a:solid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a:endParaRPr lang="en-GB" sz="400" b="1" dirty="0">
              <a:solidFill>
                <a:schemeClr val="accent4">
                  <a:lumMod val="90000"/>
                  <a:lumOff val="10000"/>
                </a:schemeClr>
              </a:solidFill>
              <a:latin typeface="Calibri" panose="020F0502020204030204" pitchFamily="34" charset="0"/>
              <a:ea typeface="ＭＳ Ｐゴシック" charset="0"/>
            </a:endParaRPr>
          </a:p>
          <a:p>
            <a:pPr algn="ctr"/>
            <a:r>
              <a:rPr lang="en-GB" sz="1100" b="1" dirty="0">
                <a:solidFill>
                  <a:schemeClr val="accent4">
                    <a:lumMod val="90000"/>
                    <a:lumOff val="10000"/>
                  </a:schemeClr>
                </a:solidFill>
                <a:latin typeface="Calibri" panose="020F0502020204030204" pitchFamily="34" charset="0"/>
                <a:ea typeface="ＭＳ Ｐゴシック" charset="0"/>
              </a:rPr>
              <a:t>COLLECT EVIDENCE TO ASSESS IMPACT</a:t>
            </a:r>
          </a:p>
        </p:txBody>
      </p:sp>
      <p:sp>
        <p:nvSpPr>
          <p:cNvPr id="26" name="Right Arrow 25">
            <a:extLst>
              <a:ext uri="{FF2B5EF4-FFF2-40B4-BE49-F238E27FC236}">
                <a16:creationId xmlns:a16="http://schemas.microsoft.com/office/drawing/2014/main" id="{7FF72AAB-C8D5-4C48-BF12-ECEFAF43C726}"/>
              </a:ext>
            </a:extLst>
          </p:cNvPr>
          <p:cNvSpPr/>
          <p:nvPr/>
        </p:nvSpPr>
        <p:spPr bwMode="auto">
          <a:xfrm>
            <a:off x="7740352" y="5926179"/>
            <a:ext cx="971992" cy="792088"/>
          </a:xfrm>
          <a:prstGeom prst="rightArrow">
            <a:avLst/>
          </a:prstGeom>
          <a:noFill/>
          <a:ln w="9525" cap="flat" cmpd="sng" algn="ctr">
            <a:solidFill>
              <a:schemeClr val="accent4">
                <a:lumMod val="75000"/>
                <a:lumOff val="25000"/>
              </a:schemeClr>
            </a:solid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a:endParaRPr lang="en-GB" sz="200" b="1" dirty="0">
              <a:solidFill>
                <a:schemeClr val="accent4">
                  <a:lumMod val="90000"/>
                  <a:lumOff val="10000"/>
                </a:schemeClr>
              </a:solidFill>
              <a:latin typeface="Calibri" panose="020F0502020204030204" pitchFamily="34" charset="0"/>
              <a:ea typeface="ＭＳ Ｐゴシック" charset="0"/>
            </a:endParaRPr>
          </a:p>
          <a:p>
            <a:pPr algn="ctr"/>
            <a:r>
              <a:rPr lang="en-GB" sz="1100" b="1" dirty="0">
                <a:solidFill>
                  <a:schemeClr val="accent4">
                    <a:lumMod val="90000"/>
                    <a:lumOff val="10000"/>
                  </a:schemeClr>
                </a:solidFill>
                <a:latin typeface="Calibri" panose="020F0502020204030204" pitchFamily="34" charset="0"/>
                <a:ea typeface="ＭＳ Ｐゴシック" charset="0"/>
              </a:rPr>
              <a:t>FINAL REPORT</a:t>
            </a:r>
          </a:p>
        </p:txBody>
      </p:sp>
    </p:spTree>
    <p:extLst>
      <p:ext uri="{BB962C8B-B14F-4D97-AF65-F5344CB8AC3E}">
        <p14:creationId xmlns:p14="http://schemas.microsoft.com/office/powerpoint/2010/main" val="39457318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7807" y="-27384"/>
            <a:ext cx="9136193" cy="648072"/>
          </a:xfrm>
          <a:solidFill>
            <a:srgbClr val="00205B"/>
          </a:solidFill>
        </p:spPr>
        <p:txBody>
          <a:bodyPr/>
          <a:lstStyle/>
          <a:p>
            <a:r>
              <a:rPr lang="en-GB" dirty="0">
                <a:solidFill>
                  <a:schemeClr val="bg1"/>
                </a:solidFill>
                <a:latin typeface="Calibri" panose="020F0502020204030204" pitchFamily="34" charset="0"/>
              </a:rPr>
              <a:t>Timeline: Exercise 2</a:t>
            </a:r>
          </a:p>
        </p:txBody>
      </p:sp>
      <p:sp>
        <p:nvSpPr>
          <p:cNvPr id="16" name="Rounded Rectangle 15"/>
          <p:cNvSpPr/>
          <p:nvPr/>
        </p:nvSpPr>
        <p:spPr bwMode="auto">
          <a:xfrm>
            <a:off x="5758056" y="5350156"/>
            <a:ext cx="1548056" cy="1233937"/>
          </a:xfrm>
          <a:prstGeom prst="roundRect">
            <a:avLst/>
          </a:prstGeom>
          <a:noFill/>
          <a:ln w="15875" cap="flat" cmpd="sng" algn="ctr">
            <a:solidFill>
              <a:srgbClr val="F3CF45"/>
            </a:solidFill>
            <a:prstDash val="solid"/>
            <a:round/>
            <a:headEnd type="none" w="med" len="med"/>
            <a:tailEnd type="none" w="med" len="med"/>
          </a:ln>
          <a:effectLst/>
        </p:spPr>
        <p:txBody>
          <a:bodyPr vert="horz" wrap="square" lIns="36000" tIns="36000" rIns="36000" bIns="3600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lang="en-GB" sz="1400" b="1" dirty="0">
                <a:solidFill>
                  <a:srgbClr val="002060"/>
                </a:solidFill>
                <a:latin typeface="Calibri" panose="020F0502020204030204" pitchFamily="34" charset="0"/>
                <a:ea typeface="ＭＳ Ｐゴシック" charset="0"/>
              </a:rPr>
              <a:t>Final Engagement Activity</a:t>
            </a:r>
            <a:endParaRPr kumimoji="0" lang="en-GB" sz="1400" i="0" u="none" strike="noStrike" cap="none" normalizeH="0" baseline="0" dirty="0">
              <a:ln>
                <a:noFill/>
              </a:ln>
              <a:solidFill>
                <a:srgbClr val="002060"/>
              </a:solidFill>
              <a:effectLst/>
              <a:latin typeface="Calibri" panose="020F0502020204030204" pitchFamily="34" charset="0"/>
              <a:ea typeface="ＭＳ Ｐゴシック" charset="0"/>
            </a:endParaRPr>
          </a:p>
        </p:txBody>
      </p:sp>
      <p:sp>
        <p:nvSpPr>
          <p:cNvPr id="19" name="Rounded Rectangle 18"/>
          <p:cNvSpPr/>
          <p:nvPr/>
        </p:nvSpPr>
        <p:spPr bwMode="auto">
          <a:xfrm>
            <a:off x="289272" y="5363414"/>
            <a:ext cx="2068425" cy="1233938"/>
          </a:xfrm>
          <a:prstGeom prst="roundRect">
            <a:avLst/>
          </a:prstGeom>
          <a:noFill/>
          <a:ln w="15875" cap="flat" cmpd="sng" algn="ctr">
            <a:solidFill>
              <a:srgbClr val="F3CF45"/>
            </a:solidFill>
            <a:prstDash val="solid"/>
            <a:round/>
            <a:headEnd type="none" w="med" len="med"/>
            <a:tailEnd type="none" w="med" len="med"/>
          </a:ln>
          <a:effectLst/>
        </p:spPr>
        <p:txBody>
          <a:bodyPr vert="horz" wrap="square" lIns="36000" tIns="36000" rIns="36000" bIns="3600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a:ln>
                  <a:noFill/>
                </a:ln>
                <a:solidFill>
                  <a:srgbClr val="002060"/>
                </a:solidFill>
                <a:effectLst/>
                <a:latin typeface="Calibri" panose="020F0502020204030204" pitchFamily="34" charset="0"/>
                <a:ea typeface="ＭＳ Ｐゴシック" charset="0"/>
              </a:rPr>
              <a:t>Initial Engagement Activity</a:t>
            </a:r>
          </a:p>
        </p:txBody>
      </p:sp>
      <p:sp>
        <p:nvSpPr>
          <p:cNvPr id="20" name="Rounded Rectangle 19"/>
          <p:cNvSpPr/>
          <p:nvPr/>
        </p:nvSpPr>
        <p:spPr bwMode="auto">
          <a:xfrm>
            <a:off x="3083335" y="5363414"/>
            <a:ext cx="1926156" cy="1233937"/>
          </a:xfrm>
          <a:prstGeom prst="roundRect">
            <a:avLst/>
          </a:prstGeom>
          <a:noFill/>
          <a:ln w="15875" cap="flat" cmpd="sng" algn="ctr">
            <a:solidFill>
              <a:srgbClr val="F3CF45"/>
            </a:solidFill>
            <a:prstDash val="solid"/>
            <a:round/>
            <a:headEnd type="none" w="med" len="med"/>
            <a:tailEnd type="none" w="med" len="med"/>
          </a:ln>
          <a:effectLst/>
        </p:spPr>
        <p:txBody>
          <a:bodyPr vert="horz" wrap="square" lIns="36000" tIns="36000" rIns="36000" bIns="3600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a:ln>
                  <a:noFill/>
                </a:ln>
                <a:solidFill>
                  <a:srgbClr val="002060"/>
                </a:solidFill>
                <a:effectLst/>
                <a:latin typeface="Calibri" panose="020F0502020204030204" pitchFamily="34" charset="0"/>
                <a:ea typeface="ＭＳ Ｐゴシック" charset="0"/>
              </a:rPr>
              <a:t>Mid-Point Engagement Activity</a:t>
            </a:r>
          </a:p>
          <a:p>
            <a:pPr marL="0" marR="0" indent="0" algn="ctr" defTabSz="914400" rtl="0" eaLnBrk="0" fontAlgn="base" latinLnBrk="0" hangingPunct="0">
              <a:lnSpc>
                <a:spcPct val="100000"/>
              </a:lnSpc>
              <a:spcBef>
                <a:spcPct val="0"/>
              </a:spcBef>
              <a:spcAft>
                <a:spcPct val="0"/>
              </a:spcAft>
              <a:buClrTx/>
              <a:buSzTx/>
              <a:buFontTx/>
              <a:buNone/>
              <a:tabLst/>
            </a:pPr>
            <a:endParaRPr kumimoji="0" lang="en-GB" sz="1200" b="1" i="0" u="none" strike="noStrike" cap="none" normalizeH="0" baseline="0" dirty="0">
              <a:ln>
                <a:noFill/>
              </a:ln>
              <a:solidFill>
                <a:schemeClr val="bg1"/>
              </a:solidFill>
              <a:effectLst/>
              <a:latin typeface="Calibri" panose="020F0502020204030204" pitchFamily="34" charset="0"/>
              <a:ea typeface="ＭＳ Ｐゴシック" charset="0"/>
            </a:endParaRPr>
          </a:p>
        </p:txBody>
      </p:sp>
      <p:sp>
        <p:nvSpPr>
          <p:cNvPr id="24" name="Right Arrow 23">
            <a:extLst>
              <a:ext uri="{FF2B5EF4-FFF2-40B4-BE49-F238E27FC236}">
                <a16:creationId xmlns:a16="http://schemas.microsoft.com/office/drawing/2014/main" id="{565A75F0-8925-4944-AF6C-4A7548FF9543}"/>
              </a:ext>
            </a:extLst>
          </p:cNvPr>
          <p:cNvSpPr/>
          <p:nvPr/>
        </p:nvSpPr>
        <p:spPr bwMode="auto">
          <a:xfrm>
            <a:off x="377592" y="2268997"/>
            <a:ext cx="7337643" cy="792088"/>
          </a:xfrm>
          <a:prstGeom prst="rightArrow">
            <a:avLst/>
          </a:prstGeom>
          <a:noFill/>
          <a:ln w="9525" cap="flat" cmpd="sng" algn="ctr">
            <a:solidFill>
              <a:schemeClr val="accent4">
                <a:lumMod val="75000"/>
                <a:lumOff val="25000"/>
              </a:schemeClr>
            </a:solid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a:endParaRPr lang="en-GB" sz="400" b="1" dirty="0">
              <a:solidFill>
                <a:schemeClr val="accent4">
                  <a:lumMod val="90000"/>
                  <a:lumOff val="10000"/>
                </a:schemeClr>
              </a:solidFill>
              <a:latin typeface="Calibri" panose="020F0502020204030204" pitchFamily="34" charset="0"/>
              <a:ea typeface="ＭＳ Ｐゴシック" charset="0"/>
            </a:endParaRPr>
          </a:p>
          <a:p>
            <a:pPr algn="ctr"/>
            <a:r>
              <a:rPr lang="en-GB" sz="1200" b="1" dirty="0">
                <a:solidFill>
                  <a:schemeClr val="accent4">
                    <a:lumMod val="90000"/>
                    <a:lumOff val="10000"/>
                  </a:schemeClr>
                </a:solidFill>
                <a:latin typeface="Calibri" panose="020F0502020204030204" pitchFamily="34" charset="0"/>
                <a:ea typeface="ＭＳ Ｐゴシック" charset="0"/>
              </a:rPr>
              <a:t>IMPACT GENERATING PHASE</a:t>
            </a:r>
          </a:p>
        </p:txBody>
      </p:sp>
      <p:sp>
        <p:nvSpPr>
          <p:cNvPr id="25" name="Right Arrow 24">
            <a:extLst>
              <a:ext uri="{FF2B5EF4-FFF2-40B4-BE49-F238E27FC236}">
                <a16:creationId xmlns:a16="http://schemas.microsoft.com/office/drawing/2014/main" id="{5EB7C2E5-29ED-2745-A488-8E1C9D2DEB12}"/>
              </a:ext>
            </a:extLst>
          </p:cNvPr>
          <p:cNvSpPr/>
          <p:nvPr/>
        </p:nvSpPr>
        <p:spPr bwMode="auto">
          <a:xfrm>
            <a:off x="377592" y="3116141"/>
            <a:ext cx="7351624" cy="792088"/>
          </a:xfrm>
          <a:prstGeom prst="rightArrow">
            <a:avLst/>
          </a:prstGeom>
          <a:noFill/>
          <a:ln w="9525" cap="flat" cmpd="sng" algn="ctr">
            <a:solidFill>
              <a:schemeClr val="accent4">
                <a:lumMod val="75000"/>
                <a:lumOff val="25000"/>
              </a:schemeClr>
            </a:solid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a:endParaRPr lang="en-GB" sz="400" b="1" dirty="0">
              <a:solidFill>
                <a:schemeClr val="accent4">
                  <a:lumMod val="90000"/>
                  <a:lumOff val="10000"/>
                </a:schemeClr>
              </a:solidFill>
              <a:latin typeface="Calibri" panose="020F0502020204030204" pitchFamily="34" charset="0"/>
              <a:ea typeface="ＭＳ Ｐゴシック" charset="0"/>
            </a:endParaRPr>
          </a:p>
          <a:p>
            <a:pPr algn="ctr"/>
            <a:r>
              <a:rPr lang="en-GB" sz="1100" b="1" dirty="0">
                <a:solidFill>
                  <a:schemeClr val="accent4">
                    <a:lumMod val="90000"/>
                    <a:lumOff val="10000"/>
                  </a:schemeClr>
                </a:solidFill>
                <a:latin typeface="Calibri" panose="020F0502020204030204" pitchFamily="34" charset="0"/>
                <a:ea typeface="ＭＳ Ｐゴシック" charset="0"/>
              </a:rPr>
              <a:t>COLLECT EVIDENCE TO ASSESS IMPACT</a:t>
            </a:r>
          </a:p>
        </p:txBody>
      </p:sp>
      <p:sp>
        <p:nvSpPr>
          <p:cNvPr id="26" name="Right Arrow 25">
            <a:extLst>
              <a:ext uri="{FF2B5EF4-FFF2-40B4-BE49-F238E27FC236}">
                <a16:creationId xmlns:a16="http://schemas.microsoft.com/office/drawing/2014/main" id="{7FF72AAB-C8D5-4C48-BF12-ECEFAF43C726}"/>
              </a:ext>
            </a:extLst>
          </p:cNvPr>
          <p:cNvSpPr/>
          <p:nvPr/>
        </p:nvSpPr>
        <p:spPr bwMode="auto">
          <a:xfrm>
            <a:off x="7729216" y="3984507"/>
            <a:ext cx="1044000" cy="792088"/>
          </a:xfrm>
          <a:prstGeom prst="rightArrow">
            <a:avLst/>
          </a:prstGeom>
          <a:noFill/>
          <a:ln w="9525" cap="flat" cmpd="sng" algn="ctr">
            <a:solidFill>
              <a:schemeClr val="accent4">
                <a:lumMod val="75000"/>
                <a:lumOff val="25000"/>
              </a:schemeClr>
            </a:solidFill>
            <a:prstDash val="solid"/>
            <a:round/>
            <a:headEnd type="none" w="med" len="med"/>
            <a:tailEnd type="none" w="med" len="med"/>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algn="ctr"/>
            <a:endParaRPr lang="en-GB" sz="200" b="1" dirty="0">
              <a:solidFill>
                <a:schemeClr val="accent4">
                  <a:lumMod val="90000"/>
                  <a:lumOff val="10000"/>
                </a:schemeClr>
              </a:solidFill>
              <a:latin typeface="Calibri" panose="020F0502020204030204" pitchFamily="34" charset="0"/>
              <a:ea typeface="ＭＳ Ｐゴシック" charset="0"/>
            </a:endParaRPr>
          </a:p>
          <a:p>
            <a:pPr algn="ctr"/>
            <a:r>
              <a:rPr lang="en-GB" sz="1100" b="1" dirty="0">
                <a:solidFill>
                  <a:schemeClr val="accent4">
                    <a:lumMod val="90000"/>
                    <a:lumOff val="10000"/>
                  </a:schemeClr>
                </a:solidFill>
                <a:latin typeface="Calibri" panose="020F0502020204030204" pitchFamily="34" charset="0"/>
                <a:ea typeface="ＭＳ Ｐゴシック" charset="0"/>
              </a:rPr>
              <a:t>FINAL REPORT</a:t>
            </a:r>
          </a:p>
        </p:txBody>
      </p:sp>
      <p:sp>
        <p:nvSpPr>
          <p:cNvPr id="21" name="TextBox 20">
            <a:extLst>
              <a:ext uri="{FF2B5EF4-FFF2-40B4-BE49-F238E27FC236}">
                <a16:creationId xmlns:a16="http://schemas.microsoft.com/office/drawing/2014/main" id="{74A097B0-5C45-E343-A851-257C40840983}"/>
              </a:ext>
            </a:extLst>
          </p:cNvPr>
          <p:cNvSpPr txBox="1"/>
          <p:nvPr/>
        </p:nvSpPr>
        <p:spPr>
          <a:xfrm>
            <a:off x="107504" y="696966"/>
            <a:ext cx="8928992" cy="830997"/>
          </a:xfrm>
          <a:prstGeom prst="rect">
            <a:avLst/>
          </a:prstGeom>
          <a:noFill/>
        </p:spPr>
        <p:txBody>
          <a:bodyPr wrap="square" rtlCol="0">
            <a:spAutoFit/>
          </a:bodyPr>
          <a:lstStyle/>
          <a:p>
            <a:r>
              <a:rPr lang="en-US" sz="1600" dirty="0">
                <a:latin typeface="+mn-lt"/>
              </a:rPr>
              <a:t>Enter the basic information for your own project timeline below or sketch out your timeline in the Exercises document. We have given months here because most IAA-2 projects are meant to last about 6 months. You can use weeks, months, quarters, etc., depending on your project length.</a:t>
            </a:r>
          </a:p>
        </p:txBody>
      </p:sp>
      <p:sp>
        <p:nvSpPr>
          <p:cNvPr id="27" name="Rounded Rectangle 26">
            <a:extLst>
              <a:ext uri="{FF2B5EF4-FFF2-40B4-BE49-F238E27FC236}">
                <a16:creationId xmlns:a16="http://schemas.microsoft.com/office/drawing/2014/main" id="{DFC5363E-10BB-9748-B93C-AF7817D68D29}"/>
              </a:ext>
            </a:extLst>
          </p:cNvPr>
          <p:cNvSpPr/>
          <p:nvPr/>
        </p:nvSpPr>
        <p:spPr bwMode="auto">
          <a:xfrm>
            <a:off x="339512" y="1785087"/>
            <a:ext cx="1044000" cy="396000"/>
          </a:xfrm>
          <a:prstGeom prst="roundRect">
            <a:avLst/>
          </a:prstGeom>
          <a:solidFill>
            <a:schemeClr val="accent3"/>
          </a:solidFill>
          <a:ln w="9525" cap="flat" cmpd="sng" algn="ctr">
            <a:noFill/>
            <a:prstDash val="solid"/>
            <a:round/>
            <a:headEnd type="none" w="med" len="med"/>
            <a:tailEnd type="none" w="med" len="med"/>
          </a:ln>
          <a:effectLst/>
        </p:spPr>
        <p:txBody>
          <a:bodyPr vert="horz" wrap="square" lIns="36000" tIns="36000" rIns="36000" bIns="36000" numCol="1" rtlCol="0" anchor="t"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r>
              <a:rPr kumimoji="0" lang="en-GB" sz="1400" b="1" i="0" u="none" strike="noStrike" cap="none" normalizeH="0" baseline="0" dirty="0">
                <a:ln>
                  <a:noFill/>
                </a:ln>
                <a:solidFill>
                  <a:schemeClr val="bg1"/>
                </a:solidFill>
                <a:effectLst/>
                <a:latin typeface="Calibri" panose="020F0502020204030204" pitchFamily="34" charset="0"/>
                <a:ea typeface="ＭＳ Ｐゴシック" charset="0"/>
              </a:rPr>
              <a:t>Month-1</a:t>
            </a:r>
          </a:p>
        </p:txBody>
      </p:sp>
      <p:sp>
        <p:nvSpPr>
          <p:cNvPr id="28" name="Rounded Rectangle 27">
            <a:extLst>
              <a:ext uri="{FF2B5EF4-FFF2-40B4-BE49-F238E27FC236}">
                <a16:creationId xmlns:a16="http://schemas.microsoft.com/office/drawing/2014/main" id="{47A2C552-2BE2-0A46-A09C-FBF6B504F2D3}"/>
              </a:ext>
            </a:extLst>
          </p:cNvPr>
          <p:cNvSpPr/>
          <p:nvPr/>
        </p:nvSpPr>
        <p:spPr bwMode="auto">
          <a:xfrm>
            <a:off x="1563648" y="1785087"/>
            <a:ext cx="1044000" cy="396000"/>
          </a:xfrm>
          <a:prstGeom prst="roundRect">
            <a:avLst/>
          </a:prstGeom>
          <a:solidFill>
            <a:schemeClr val="accent3"/>
          </a:solidFill>
          <a:ln w="9525" cap="flat" cmpd="sng" algn="ctr">
            <a:noFill/>
            <a:prstDash val="solid"/>
            <a:round/>
            <a:headEnd type="none" w="med" len="med"/>
            <a:tailEnd type="none" w="med" len="med"/>
          </a:ln>
          <a:effectLst/>
        </p:spPr>
        <p:txBody>
          <a:bodyPr vert="horz" wrap="square" lIns="36000" tIns="36000" rIns="36000" bIns="36000" numCol="1" rtlCol="0" anchor="t" anchorCtr="0" compatLnSpc="1">
            <a:prstTxWarp prst="textNoShape">
              <a:avLst/>
            </a:prstTxWarp>
          </a:bodyPr>
          <a:lstStyle/>
          <a:p>
            <a:pPr algn="ctr"/>
            <a:r>
              <a:rPr lang="en-GB" sz="1400" b="1" dirty="0">
                <a:solidFill>
                  <a:schemeClr val="bg1"/>
                </a:solidFill>
                <a:latin typeface="Calibri" panose="020F0502020204030204" pitchFamily="34" charset="0"/>
                <a:ea typeface="ＭＳ Ｐゴシック" charset="0"/>
              </a:rPr>
              <a:t>Month-2</a:t>
            </a:r>
            <a:endParaRPr kumimoji="0" lang="en-GB" sz="1400" b="1" i="0" u="none" strike="noStrike" cap="none" normalizeH="0" baseline="0" dirty="0">
              <a:ln>
                <a:noFill/>
              </a:ln>
              <a:solidFill>
                <a:schemeClr val="bg1"/>
              </a:solidFill>
              <a:effectLst/>
              <a:latin typeface="Calibri" panose="020F0502020204030204" pitchFamily="34" charset="0"/>
              <a:ea typeface="ＭＳ Ｐゴシック" charset="0"/>
            </a:endParaRPr>
          </a:p>
        </p:txBody>
      </p:sp>
      <p:sp>
        <p:nvSpPr>
          <p:cNvPr id="29" name="Rounded Rectangle 28">
            <a:extLst>
              <a:ext uri="{FF2B5EF4-FFF2-40B4-BE49-F238E27FC236}">
                <a16:creationId xmlns:a16="http://schemas.microsoft.com/office/drawing/2014/main" id="{D123CC8E-919B-984B-BE1A-91F50F969BC5}"/>
              </a:ext>
            </a:extLst>
          </p:cNvPr>
          <p:cNvSpPr/>
          <p:nvPr/>
        </p:nvSpPr>
        <p:spPr bwMode="auto">
          <a:xfrm>
            <a:off x="2787784" y="1785087"/>
            <a:ext cx="1044000" cy="396000"/>
          </a:xfrm>
          <a:prstGeom prst="roundRect">
            <a:avLst/>
          </a:prstGeom>
          <a:solidFill>
            <a:schemeClr val="accent3"/>
          </a:solidFill>
          <a:ln w="9525" cap="flat" cmpd="sng" algn="ctr">
            <a:noFill/>
            <a:prstDash val="solid"/>
            <a:round/>
            <a:headEnd type="none" w="med" len="med"/>
            <a:tailEnd type="none" w="med" len="med"/>
          </a:ln>
          <a:effectLst/>
        </p:spPr>
        <p:txBody>
          <a:bodyPr vert="horz" wrap="square" lIns="36000" tIns="36000" rIns="36000" bIns="36000" numCol="1" rtlCol="0" anchor="t" anchorCtr="0" compatLnSpc="1">
            <a:prstTxWarp prst="textNoShape">
              <a:avLst/>
            </a:prstTxWarp>
          </a:bodyPr>
          <a:lstStyle/>
          <a:p>
            <a:pPr algn="ctr"/>
            <a:r>
              <a:rPr lang="en-GB" sz="1400" b="1" dirty="0">
                <a:solidFill>
                  <a:schemeClr val="bg1"/>
                </a:solidFill>
                <a:latin typeface="Calibri" panose="020F0502020204030204" pitchFamily="34" charset="0"/>
                <a:ea typeface="ＭＳ Ｐゴシック" charset="0"/>
              </a:rPr>
              <a:t>Month-3</a:t>
            </a:r>
            <a:endParaRPr kumimoji="0" lang="en-GB" sz="1400" b="1" i="0" u="none" strike="noStrike" cap="none" normalizeH="0" baseline="0" dirty="0">
              <a:ln>
                <a:noFill/>
              </a:ln>
              <a:solidFill>
                <a:schemeClr val="bg1"/>
              </a:solidFill>
              <a:effectLst/>
              <a:latin typeface="Calibri" panose="020F0502020204030204" pitchFamily="34" charset="0"/>
              <a:ea typeface="ＭＳ Ｐゴシック" charset="0"/>
            </a:endParaRPr>
          </a:p>
        </p:txBody>
      </p:sp>
      <p:sp>
        <p:nvSpPr>
          <p:cNvPr id="30" name="Rounded Rectangle 29">
            <a:extLst>
              <a:ext uri="{FF2B5EF4-FFF2-40B4-BE49-F238E27FC236}">
                <a16:creationId xmlns:a16="http://schemas.microsoft.com/office/drawing/2014/main" id="{CC240591-4B59-634C-B072-BD93D1D79DBF}"/>
              </a:ext>
            </a:extLst>
          </p:cNvPr>
          <p:cNvSpPr/>
          <p:nvPr/>
        </p:nvSpPr>
        <p:spPr bwMode="auto">
          <a:xfrm>
            <a:off x="4011920" y="1785087"/>
            <a:ext cx="1044000" cy="396000"/>
          </a:xfrm>
          <a:prstGeom prst="roundRect">
            <a:avLst/>
          </a:prstGeom>
          <a:solidFill>
            <a:schemeClr val="accent3"/>
          </a:solidFill>
          <a:ln w="9525" cap="flat" cmpd="sng" algn="ctr">
            <a:noFill/>
            <a:prstDash val="solid"/>
            <a:round/>
            <a:headEnd type="none" w="med" len="med"/>
            <a:tailEnd type="none" w="med" len="med"/>
          </a:ln>
          <a:effectLst/>
        </p:spPr>
        <p:txBody>
          <a:bodyPr vert="horz" wrap="square" lIns="36000" tIns="36000" rIns="36000" bIns="36000" numCol="1" rtlCol="0" anchor="t" anchorCtr="0" compatLnSpc="1">
            <a:prstTxWarp prst="textNoShape">
              <a:avLst/>
            </a:prstTxWarp>
          </a:bodyPr>
          <a:lstStyle/>
          <a:p>
            <a:pPr algn="ctr"/>
            <a:r>
              <a:rPr lang="en-GB" sz="1400" b="1" dirty="0">
                <a:solidFill>
                  <a:schemeClr val="bg1"/>
                </a:solidFill>
                <a:latin typeface="Calibri" panose="020F0502020204030204" pitchFamily="34" charset="0"/>
                <a:ea typeface="ＭＳ Ｐゴシック" charset="0"/>
              </a:rPr>
              <a:t>Month-4</a:t>
            </a:r>
            <a:endParaRPr kumimoji="0" lang="en-GB" sz="1400" b="1" i="0" u="none" strike="noStrike" cap="none" normalizeH="0" baseline="0" dirty="0">
              <a:ln>
                <a:noFill/>
              </a:ln>
              <a:solidFill>
                <a:schemeClr val="bg1"/>
              </a:solidFill>
              <a:effectLst/>
              <a:latin typeface="Calibri" panose="020F0502020204030204" pitchFamily="34" charset="0"/>
              <a:ea typeface="ＭＳ Ｐゴシック" charset="0"/>
            </a:endParaRPr>
          </a:p>
        </p:txBody>
      </p:sp>
      <p:sp>
        <p:nvSpPr>
          <p:cNvPr id="31" name="Rounded Rectangle 30">
            <a:extLst>
              <a:ext uri="{FF2B5EF4-FFF2-40B4-BE49-F238E27FC236}">
                <a16:creationId xmlns:a16="http://schemas.microsoft.com/office/drawing/2014/main" id="{0212B47A-3B68-BD4A-AAAF-CD2881D59C23}"/>
              </a:ext>
            </a:extLst>
          </p:cNvPr>
          <p:cNvSpPr/>
          <p:nvPr/>
        </p:nvSpPr>
        <p:spPr bwMode="auto">
          <a:xfrm>
            <a:off x="5236056" y="1785087"/>
            <a:ext cx="1044000" cy="396000"/>
          </a:xfrm>
          <a:prstGeom prst="roundRect">
            <a:avLst/>
          </a:prstGeom>
          <a:solidFill>
            <a:schemeClr val="accent3"/>
          </a:solidFill>
          <a:ln w="9525" cap="flat" cmpd="sng" algn="ctr">
            <a:noFill/>
            <a:prstDash val="solid"/>
            <a:round/>
            <a:headEnd type="none" w="med" len="med"/>
            <a:tailEnd type="none" w="med" len="med"/>
          </a:ln>
          <a:effectLst/>
        </p:spPr>
        <p:txBody>
          <a:bodyPr vert="horz" wrap="square" lIns="36000" tIns="36000" rIns="36000" bIns="36000" numCol="1" rtlCol="0" anchor="t" anchorCtr="0" compatLnSpc="1">
            <a:prstTxWarp prst="textNoShape">
              <a:avLst/>
            </a:prstTxWarp>
          </a:bodyPr>
          <a:lstStyle/>
          <a:p>
            <a:pPr algn="ctr"/>
            <a:r>
              <a:rPr lang="en-GB" sz="1400" b="1" dirty="0">
                <a:solidFill>
                  <a:schemeClr val="bg1"/>
                </a:solidFill>
                <a:latin typeface="Calibri" panose="020F0502020204030204" pitchFamily="34" charset="0"/>
                <a:ea typeface="ＭＳ Ｐゴシック" charset="0"/>
              </a:rPr>
              <a:t>Month-5</a:t>
            </a:r>
            <a:endParaRPr kumimoji="0" lang="en-GB" sz="1400" b="1" i="0" u="none" strike="noStrike" cap="none" normalizeH="0" baseline="0" dirty="0">
              <a:ln>
                <a:noFill/>
              </a:ln>
              <a:solidFill>
                <a:schemeClr val="bg1"/>
              </a:solidFill>
              <a:effectLst/>
              <a:latin typeface="Calibri" panose="020F0502020204030204" pitchFamily="34" charset="0"/>
              <a:ea typeface="ＭＳ Ｐゴシック" charset="0"/>
            </a:endParaRPr>
          </a:p>
        </p:txBody>
      </p:sp>
      <p:sp>
        <p:nvSpPr>
          <p:cNvPr id="32" name="Rounded Rectangle 31">
            <a:extLst>
              <a:ext uri="{FF2B5EF4-FFF2-40B4-BE49-F238E27FC236}">
                <a16:creationId xmlns:a16="http://schemas.microsoft.com/office/drawing/2014/main" id="{A147BAF3-49D2-324A-9FDF-3B074D60F725}"/>
              </a:ext>
            </a:extLst>
          </p:cNvPr>
          <p:cNvSpPr/>
          <p:nvPr/>
        </p:nvSpPr>
        <p:spPr bwMode="auto">
          <a:xfrm>
            <a:off x="6444208" y="1785087"/>
            <a:ext cx="1044000" cy="396000"/>
          </a:xfrm>
          <a:prstGeom prst="roundRect">
            <a:avLst/>
          </a:prstGeom>
          <a:solidFill>
            <a:schemeClr val="accent3"/>
          </a:solidFill>
          <a:ln w="9525" cap="flat" cmpd="sng" algn="ctr">
            <a:noFill/>
            <a:prstDash val="solid"/>
            <a:round/>
            <a:headEnd type="none" w="med" len="med"/>
            <a:tailEnd type="none" w="med" len="med"/>
          </a:ln>
          <a:effectLst/>
        </p:spPr>
        <p:txBody>
          <a:bodyPr vert="horz" wrap="square" lIns="36000" tIns="36000" rIns="36000" bIns="36000" numCol="1" rtlCol="0" anchor="t" anchorCtr="0" compatLnSpc="1">
            <a:prstTxWarp prst="textNoShape">
              <a:avLst/>
            </a:prstTxWarp>
          </a:bodyPr>
          <a:lstStyle/>
          <a:p>
            <a:pPr algn="ctr"/>
            <a:r>
              <a:rPr lang="en-GB" sz="1400" b="1" dirty="0">
                <a:solidFill>
                  <a:schemeClr val="bg1"/>
                </a:solidFill>
                <a:latin typeface="Calibri" panose="020F0502020204030204" pitchFamily="34" charset="0"/>
                <a:ea typeface="ＭＳ Ｐゴシック" charset="0"/>
              </a:rPr>
              <a:t>Month-6</a:t>
            </a:r>
            <a:endParaRPr kumimoji="0" lang="en-GB" sz="1400" b="1" i="0" u="none" strike="noStrike" cap="none" normalizeH="0" baseline="0" dirty="0">
              <a:ln>
                <a:noFill/>
              </a:ln>
              <a:solidFill>
                <a:schemeClr val="bg1"/>
              </a:solidFill>
              <a:effectLst/>
              <a:latin typeface="Calibri" panose="020F0502020204030204" pitchFamily="34" charset="0"/>
              <a:ea typeface="ＭＳ Ｐゴシック" charset="0"/>
            </a:endParaRPr>
          </a:p>
        </p:txBody>
      </p:sp>
      <p:sp>
        <p:nvSpPr>
          <p:cNvPr id="33" name="Rounded Rectangle 32">
            <a:extLst>
              <a:ext uri="{FF2B5EF4-FFF2-40B4-BE49-F238E27FC236}">
                <a16:creationId xmlns:a16="http://schemas.microsoft.com/office/drawing/2014/main" id="{876F7E09-86FF-814C-BD64-5161996DD85F}"/>
              </a:ext>
            </a:extLst>
          </p:cNvPr>
          <p:cNvSpPr/>
          <p:nvPr/>
        </p:nvSpPr>
        <p:spPr bwMode="auto">
          <a:xfrm>
            <a:off x="7668344" y="1772816"/>
            <a:ext cx="1044000" cy="396000"/>
          </a:xfrm>
          <a:prstGeom prst="roundRect">
            <a:avLst/>
          </a:prstGeom>
          <a:solidFill>
            <a:schemeClr val="accent3"/>
          </a:solidFill>
          <a:ln w="9525" cap="flat" cmpd="sng" algn="ctr">
            <a:noFill/>
            <a:prstDash val="solid"/>
            <a:round/>
            <a:headEnd type="none" w="med" len="med"/>
            <a:tailEnd type="none" w="med" len="med"/>
          </a:ln>
          <a:effectLst/>
        </p:spPr>
        <p:txBody>
          <a:bodyPr vert="horz" wrap="square" lIns="36000" tIns="36000" rIns="36000" bIns="36000" numCol="1" rtlCol="0" anchor="t" anchorCtr="0" compatLnSpc="1">
            <a:prstTxWarp prst="textNoShape">
              <a:avLst/>
            </a:prstTxWarp>
          </a:bodyPr>
          <a:lstStyle/>
          <a:p>
            <a:pPr algn="ctr"/>
            <a:r>
              <a:rPr lang="en-GB" sz="1400" b="1" dirty="0">
                <a:solidFill>
                  <a:schemeClr val="bg1"/>
                </a:solidFill>
                <a:latin typeface="Calibri" panose="020F0502020204030204" pitchFamily="34" charset="0"/>
                <a:ea typeface="ＭＳ Ｐゴシック" charset="0"/>
              </a:rPr>
              <a:t>Month-7</a:t>
            </a:r>
            <a:endParaRPr kumimoji="0" lang="en-GB" sz="1400" b="1" i="0" u="none" strike="noStrike" cap="none" normalizeH="0" baseline="0" dirty="0">
              <a:ln>
                <a:noFill/>
              </a:ln>
              <a:solidFill>
                <a:schemeClr val="bg1"/>
              </a:solidFill>
              <a:effectLst/>
              <a:latin typeface="Calibri" panose="020F0502020204030204" pitchFamily="34" charset="0"/>
              <a:ea typeface="ＭＳ Ｐゴシック" charset="0"/>
            </a:endParaRPr>
          </a:p>
        </p:txBody>
      </p:sp>
    </p:spTree>
    <p:extLst>
      <p:ext uri="{BB962C8B-B14F-4D97-AF65-F5344CB8AC3E}">
        <p14:creationId xmlns:p14="http://schemas.microsoft.com/office/powerpoint/2010/main" val="520111314"/>
      </p:ext>
    </p:extLst>
  </p:cSld>
  <p:clrMapOvr>
    <a:masterClrMapping/>
  </p:clrMapOvr>
</p:sld>
</file>

<file path=ppt/theme/theme1.xml><?xml version="1.0" encoding="utf-8"?>
<a:theme xmlns:a="http://schemas.openxmlformats.org/drawingml/2006/main" name="Blank">
  <a:themeElements>
    <a:clrScheme name="ECC Default Colours">
      <a:dk1>
        <a:srgbClr val="000000"/>
      </a:dk1>
      <a:lt1>
        <a:srgbClr val="FFFFFF"/>
      </a:lt1>
      <a:dk2>
        <a:srgbClr val="E00069"/>
      </a:dk2>
      <a:lt2>
        <a:srgbClr val="E1291A"/>
      </a:lt2>
      <a:accent1>
        <a:srgbClr val="007A33"/>
      </a:accent1>
      <a:accent2>
        <a:srgbClr val="00A191"/>
      </a:accent2>
      <a:accent3>
        <a:srgbClr val="004899"/>
      </a:accent3>
      <a:accent4>
        <a:srgbClr val="00205B"/>
      </a:accent4>
      <a:accent5>
        <a:srgbClr val="682558"/>
      </a:accent5>
      <a:accent6>
        <a:srgbClr val="934D98"/>
      </a:accent6>
      <a:hlink>
        <a:srgbClr val="0645AD"/>
      </a:hlink>
      <a:folHlink>
        <a:srgbClr val="0645AD"/>
      </a:folHlink>
    </a:clrScheme>
    <a:fontScheme name="ECC default">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ea typeface="ＭＳ Ｐゴシック" charset="0"/>
          </a:defRPr>
        </a:defPPr>
      </a:lstStyle>
    </a:lnDef>
    <a:txDef>
      <a:spPr>
        <a:noFill/>
      </a:spPr>
      <a:bodyPr wrap="square" rtlCol="0">
        <a:spAutoFit/>
      </a:bodyPr>
      <a:lstStyle>
        <a:defPPr>
          <a:defRPr sz="1800" dirty="0" smtClean="0">
            <a:latin typeface="+mn-lt"/>
          </a:defRPr>
        </a:defPPr>
      </a:lstStyle>
    </a:txDef>
  </a:objectDefaults>
  <a:extraClrSchemeLst>
    <a:extraClrScheme>
      <a:clrScheme name="Blank Presentation 1">
        <a:dk1>
          <a:srgbClr val="000000"/>
        </a:dk1>
        <a:lt1>
          <a:srgbClr val="FFFFFF"/>
        </a:lt1>
        <a:dk2>
          <a:srgbClr val="B3995D"/>
        </a:dk2>
        <a:lt2>
          <a:srgbClr val="D00F44"/>
        </a:lt2>
        <a:accent1>
          <a:srgbClr val="C75B12"/>
        </a:accent1>
        <a:accent2>
          <a:srgbClr val="850057"/>
        </a:accent2>
        <a:accent3>
          <a:srgbClr val="FFFFFF"/>
        </a:accent3>
        <a:accent4>
          <a:srgbClr val="000000"/>
        </a:accent4>
        <a:accent5>
          <a:srgbClr val="E0B5AA"/>
        </a:accent5>
        <a:accent6>
          <a:srgbClr val="78004E"/>
        </a:accent6>
        <a:hlink>
          <a:srgbClr val="4B306A"/>
        </a:hlink>
        <a:folHlink>
          <a:srgbClr val="0083BE"/>
        </a:folHlink>
      </a:clrScheme>
      <a:clrMap bg1="lt1" tx1="dk1" bg2="lt2" tx2="dk2" accent1="accent1" accent2="accent2" accent3="accent3" accent4="accent4" accent5="accent5" accent6="accent6" hlink="hlink" folHlink="folHlink"/>
    </a:extraClrScheme>
    <a:extraClrScheme>
      <a:clrScheme name="Blank Presentation 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ank Presentation 3">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4">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5">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6">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9">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10">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11">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1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Presentation1" id="{2C0F3BD5-2828-4B01-9775-547067E9D20B}" vid="{D6AA8548-A859-4FEB-8288-206DB8D1E4B0}"/>
    </a:ext>
  </a:extLst>
</a:theme>
</file>

<file path=ppt/theme/theme2.xml><?xml version="1.0" encoding="utf-8"?>
<a:theme xmlns:a="http://schemas.openxmlformats.org/drawingml/2006/main" name="Parcel">
  <a:themeElements>
    <a:clrScheme name="UoE_colours">
      <a:dk1>
        <a:sysClr val="windowText" lastClr="000000"/>
      </a:dk1>
      <a:lt1>
        <a:sysClr val="window" lastClr="FFFFFF"/>
      </a:lt1>
      <a:dk2>
        <a:srgbClr val="44546A"/>
      </a:dk2>
      <a:lt2>
        <a:srgbClr val="E7E6E6"/>
      </a:lt2>
      <a:accent1>
        <a:srgbClr val="DA3D7E"/>
      </a:accent1>
      <a:accent2>
        <a:srgbClr val="4C5CC5"/>
      </a:accent2>
      <a:accent3>
        <a:srgbClr val="C1D82F"/>
      </a:accent3>
      <a:accent4>
        <a:srgbClr val="F2AF00"/>
      </a:accent4>
      <a:accent5>
        <a:srgbClr val="DA3D7E"/>
      </a:accent5>
      <a:accent6>
        <a:srgbClr val="D55C19"/>
      </a:accent6>
      <a:hlink>
        <a:srgbClr val="51626F"/>
      </a:hlink>
      <a:folHlink>
        <a:srgbClr val="51626F"/>
      </a:folHlink>
    </a:clrScheme>
    <a:fontScheme name="Parcel">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4B6C93D69D8FC948A5D6FA03C9C4F9E9" ma:contentTypeVersion="0" ma:contentTypeDescription="Create a new document." ma:contentTypeScope="" ma:versionID="1c22ae4c8e2042f843e55f754fd037d9">
  <xsd:schema xmlns:xsd="http://www.w3.org/2001/XMLSchema" xmlns:xs="http://www.w3.org/2001/XMLSchema" xmlns:p="http://schemas.microsoft.com/office/2006/metadata/properties" targetNamespace="http://schemas.microsoft.com/office/2006/metadata/properties" ma:root="true" ma:fieldsID="4606014966f62809c3aa1590cf73b2e1">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ma:readOnly="tru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78FCA94-677C-436E-B973-83C5BB61B817}">
  <ds:schemaRefs>
    <ds:schemaRef ds:uri="http://schemas.microsoft.com/sharepoint/v3/contenttype/forms"/>
  </ds:schemaRefs>
</ds:datastoreItem>
</file>

<file path=customXml/itemProps2.xml><?xml version="1.0" encoding="utf-8"?>
<ds:datastoreItem xmlns:ds="http://schemas.openxmlformats.org/officeDocument/2006/customXml" ds:itemID="{FE8DF93F-36C5-4BC9-A690-933931345BE8}">
  <ds:schemaRefs>
    <ds:schemaRef ds:uri="http://schemas.microsoft.com/office/2006/metadata/properties"/>
    <ds:schemaRef ds:uri="http://www.w3.org/XML/1998/namespace"/>
    <ds:schemaRef ds:uri="http://purl.org/dc/terms/"/>
    <ds:schemaRef ds:uri="http://schemas.microsoft.com/office/infopath/2007/PartnerControls"/>
    <ds:schemaRef ds:uri="http://purl.org/dc/elements/1.1/"/>
    <ds:schemaRef ds:uri="http://schemas.microsoft.com/office/2006/documentManagement/types"/>
    <ds:schemaRef ds:uri="http://schemas.openxmlformats.org/package/2006/metadata/core-properties"/>
    <ds:schemaRef ds:uri="http://purl.org/dc/dcmitype/"/>
  </ds:schemaRefs>
</ds:datastoreItem>
</file>

<file path=customXml/itemProps3.xml><?xml version="1.0" encoding="utf-8"?>
<ds:datastoreItem xmlns:ds="http://schemas.openxmlformats.org/officeDocument/2006/customXml" ds:itemID="{85CB4BC9-0630-4573-A409-987A9C1D29E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8002</TotalTime>
  <Words>4142</Words>
  <Application>Microsoft Office PowerPoint</Application>
  <PresentationFormat>On-screen Show (4:3)</PresentationFormat>
  <Paragraphs>422</Paragraphs>
  <Slides>29</Slides>
  <Notes>19</Notes>
  <HiddenSlides>0</HiddenSlides>
  <MMClips>0</MMClips>
  <ScaleCrop>false</ScaleCrop>
  <HeadingPairs>
    <vt:vector size="6" baseType="variant">
      <vt:variant>
        <vt:lpstr>Fonts Used</vt:lpstr>
      </vt:variant>
      <vt:variant>
        <vt:i4>7</vt:i4>
      </vt:variant>
      <vt:variant>
        <vt:lpstr>Theme</vt:lpstr>
      </vt:variant>
      <vt:variant>
        <vt:i4>2</vt:i4>
      </vt:variant>
      <vt:variant>
        <vt:lpstr>Slide Titles</vt:lpstr>
      </vt:variant>
      <vt:variant>
        <vt:i4>29</vt:i4>
      </vt:variant>
    </vt:vector>
  </HeadingPairs>
  <TitlesOfParts>
    <vt:vector size="38" baseType="lpstr">
      <vt:lpstr>ＭＳ Ｐゴシック</vt:lpstr>
      <vt:lpstr>ＭＳ Ｐゴシック</vt:lpstr>
      <vt:lpstr>Arial</vt:lpstr>
      <vt:lpstr>Arial Bold</vt:lpstr>
      <vt:lpstr>Calibri</vt:lpstr>
      <vt:lpstr>Gill Sans MT</vt:lpstr>
      <vt:lpstr>Times</vt:lpstr>
      <vt:lpstr>Blank</vt:lpstr>
      <vt:lpstr>Parcel</vt:lpstr>
      <vt:lpstr>Designing Engagement and Evaluation for Impact</vt:lpstr>
      <vt:lpstr>Welcome!</vt:lpstr>
      <vt:lpstr>How to use this framework</vt:lpstr>
      <vt:lpstr>Clara’s work</vt:lpstr>
      <vt:lpstr>Your work: Exercise 1</vt:lpstr>
      <vt:lpstr>terminology</vt:lpstr>
      <vt:lpstr>Terminology, continued</vt:lpstr>
      <vt:lpstr>Timeline</vt:lpstr>
      <vt:lpstr>Timeline: Exercise 2</vt:lpstr>
      <vt:lpstr>Stakeholders</vt:lpstr>
      <vt:lpstr>Stakeholders: Exercise 3</vt:lpstr>
      <vt:lpstr>Engagement:  an opportunity  to be effective</vt:lpstr>
      <vt:lpstr>Clara thinks</vt:lpstr>
      <vt:lpstr>Thinking about the timeline…</vt:lpstr>
      <vt:lpstr>Logic model</vt:lpstr>
      <vt:lpstr>Logic model components:  Impact  vs.  outcomes  vs.  outputs</vt:lpstr>
      <vt:lpstr>PowerPoint Presentation</vt:lpstr>
      <vt:lpstr>Logic model: Exercise 3 (option a)</vt:lpstr>
      <vt:lpstr>Logic model: Exercise 3 (option B)</vt:lpstr>
      <vt:lpstr>Evidence and measurement</vt:lpstr>
      <vt:lpstr>Clara’s project impact measurement plan</vt:lpstr>
      <vt:lpstr>now it’s time to fill out your own measurement plan matrix: exercise 4</vt:lpstr>
      <vt:lpstr>Clara reflects</vt:lpstr>
      <vt:lpstr>Notes on clara’s plan</vt:lpstr>
      <vt:lpstr>Clara thinks a bit more</vt:lpstr>
      <vt:lpstr>Clara’s new Logic model</vt:lpstr>
      <vt:lpstr>Clara updates her other exercises, too</vt:lpstr>
      <vt:lpstr>PowerPoint Presentation</vt:lpstr>
      <vt:lpstr>Final uPDates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Designing Impact Evaluations for your Research</dc:title>
  <dc:creator>Reinhardt, Gina M Y</dc:creator>
  <cp:lastModifiedBy>Wilkinson, Beverley</cp:lastModifiedBy>
  <cp:revision>69</cp:revision>
  <dcterms:created xsi:type="dcterms:W3CDTF">2021-02-19T13:40:05Z</dcterms:created>
  <dcterms:modified xsi:type="dcterms:W3CDTF">2021-05-27T12:29:51Z</dcterms:modified>
</cp:coreProperties>
</file>