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50" d="100"/>
          <a:sy n="150" d="100"/>
        </p:scale>
        <p:origin x="654" y="13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e, Laura" userId="c74f6089-7d58-488c-8f33-ef41f1b1321f" providerId="ADAL" clId="{FDEBE60D-AA76-4583-8967-B2B63E3BFC60}"/>
    <pc:docChg chg="undo custSel modSld">
      <pc:chgData name="Christie, Laura" userId="c74f6089-7d58-488c-8f33-ef41f1b1321f" providerId="ADAL" clId="{FDEBE60D-AA76-4583-8967-B2B63E3BFC60}" dt="2026-09-10T08:49:40.120" v="47" actId="20577"/>
      <pc:docMkLst>
        <pc:docMk/>
      </pc:docMkLst>
      <pc:sldChg chg="modSp mod">
        <pc:chgData name="Christie, Laura" userId="c74f6089-7d58-488c-8f33-ef41f1b1321f" providerId="ADAL" clId="{FDEBE60D-AA76-4583-8967-B2B63E3BFC60}" dt="2026-09-10T08:49:40.120" v="47" actId="20577"/>
        <pc:sldMkLst>
          <pc:docMk/>
          <pc:sldMk cId="0" sldId="256"/>
        </pc:sldMkLst>
        <pc:spChg chg="mod">
          <ac:chgData name="Christie, Laura" userId="c74f6089-7d58-488c-8f33-ef41f1b1321f" providerId="ADAL" clId="{FDEBE60D-AA76-4583-8967-B2B63E3BFC60}" dt="2026-09-10T08:49:40.120" v="47" actId="20577"/>
          <ac:spMkLst>
            <pc:docMk/>
            <pc:sldMk cId="0" sldId="256"/>
            <ac:spMk id="7" creationId="{00000000-0000-0000-0000-000000000000}"/>
          </ac:spMkLst>
        </pc:spChg>
      </pc:sldChg>
      <pc:sldChg chg="addSp delSp modSp mod">
        <pc:chgData name="Christie, Laura" userId="c74f6089-7d58-488c-8f33-ef41f1b1321f" providerId="ADAL" clId="{FDEBE60D-AA76-4583-8967-B2B63E3BFC60}" dt="2026-09-10T08:45:05.618" v="9" actId="14100"/>
        <pc:sldMkLst>
          <pc:docMk/>
          <pc:sldMk cId="0" sldId="260"/>
        </pc:sldMkLst>
        <pc:spChg chg="del">
          <ac:chgData name="Christie, Laura" userId="c74f6089-7d58-488c-8f33-ef41f1b1321f" providerId="ADAL" clId="{FDEBE60D-AA76-4583-8967-B2B63E3BFC60}" dt="2026-09-10T08:44:39.738" v="1" actId="478"/>
          <ac:spMkLst>
            <pc:docMk/>
            <pc:sldMk cId="0" sldId="260"/>
            <ac:spMk id="3" creationId="{00000000-0000-0000-0000-000000000000}"/>
          </ac:spMkLst>
        </pc:spChg>
        <pc:picChg chg="del">
          <ac:chgData name="Christie, Laura" userId="c74f6089-7d58-488c-8f33-ef41f1b1321f" providerId="ADAL" clId="{FDEBE60D-AA76-4583-8967-B2B63E3BFC60}" dt="2026-09-10T08:44:33.518" v="0" actId="478"/>
          <ac:picMkLst>
            <pc:docMk/>
            <pc:sldMk cId="0" sldId="260"/>
            <ac:picMk id="4" creationId="{00000000-0000-0000-0000-000000000000}"/>
          </ac:picMkLst>
        </pc:picChg>
        <pc:picChg chg="add mod">
          <ac:chgData name="Christie, Laura" userId="c74f6089-7d58-488c-8f33-ef41f1b1321f" providerId="ADAL" clId="{FDEBE60D-AA76-4583-8967-B2B63E3BFC60}" dt="2026-09-10T08:45:05.618" v="9" actId="14100"/>
          <ac:picMkLst>
            <pc:docMk/>
            <pc:sldMk cId="0" sldId="260"/>
            <ac:picMk id="7" creationId="{1B9EFC40-FC23-B683-8424-9B0336D4CC48}"/>
          </ac:picMkLst>
        </pc:picChg>
      </pc:sldChg>
      <pc:sldChg chg="addSp delSp modSp mod">
        <pc:chgData name="Christie, Laura" userId="c74f6089-7d58-488c-8f33-ef41f1b1321f" providerId="ADAL" clId="{FDEBE60D-AA76-4583-8967-B2B63E3BFC60}" dt="2026-09-10T08:48:20.460" v="45" actId="14100"/>
        <pc:sldMkLst>
          <pc:docMk/>
          <pc:sldMk cId="0" sldId="262"/>
        </pc:sldMkLst>
        <pc:spChg chg="mod">
          <ac:chgData name="Christie, Laura" userId="c74f6089-7d58-488c-8f33-ef41f1b1321f" providerId="ADAL" clId="{FDEBE60D-AA76-4583-8967-B2B63E3BFC60}" dt="2026-09-10T08:46:14.842" v="34"/>
          <ac:spMkLst>
            <pc:docMk/>
            <pc:sldMk cId="0" sldId="262"/>
            <ac:spMk id="2" creationId="{00000000-0000-0000-0000-000000000000}"/>
          </ac:spMkLst>
        </pc:spChg>
        <pc:grpChg chg="del">
          <ac:chgData name="Christie, Laura" userId="c74f6089-7d58-488c-8f33-ef41f1b1321f" providerId="ADAL" clId="{FDEBE60D-AA76-4583-8967-B2B63E3BFC60}" dt="2026-09-10T08:47:20.513" v="35" actId="478"/>
          <ac:grpSpMkLst>
            <pc:docMk/>
            <pc:sldMk cId="0" sldId="262"/>
            <ac:grpSpMk id="3" creationId="{00000000-0000-0000-0000-000000000000}"/>
          </ac:grpSpMkLst>
        </pc:grpChg>
        <pc:picChg chg="add mod">
          <ac:chgData name="Christie, Laura" userId="c74f6089-7d58-488c-8f33-ef41f1b1321f" providerId="ADAL" clId="{FDEBE60D-AA76-4583-8967-B2B63E3BFC60}" dt="2026-09-10T08:47:46.380" v="40" actId="1076"/>
          <ac:picMkLst>
            <pc:docMk/>
            <pc:sldMk cId="0" sldId="262"/>
            <ac:picMk id="12" creationId="{BF82F70E-996A-246C-5B48-2050FC2DCE12}"/>
          </ac:picMkLst>
        </pc:picChg>
        <pc:picChg chg="add mod">
          <ac:chgData name="Christie, Laura" userId="c74f6089-7d58-488c-8f33-ef41f1b1321f" providerId="ADAL" clId="{FDEBE60D-AA76-4583-8967-B2B63E3BFC60}" dt="2026-09-10T08:48:20.460" v="45" actId="14100"/>
          <ac:picMkLst>
            <pc:docMk/>
            <pc:sldMk cId="0" sldId="262"/>
            <ac:picMk id="14" creationId="{945E48A2-86FF-CD1F-1D9F-DBA65CA88B1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215389" y="1019520"/>
            <a:ext cx="5634355" cy="2219325"/>
          </a:xfrm>
          <a:prstGeom prst="rect">
            <a:avLst/>
          </a:prstGeom>
        </p:spPr>
        <p:txBody>
          <a:bodyPr wrap="square" lIns="0" tIns="0" rIns="0" bIns="0">
            <a:spAutoFit/>
          </a:bodyPr>
          <a:lstStyle>
            <a:lvl1pPr>
              <a:defRPr sz="3200" b="0" i="0">
                <a:solidFill>
                  <a:schemeClr val="tx1"/>
                </a:solidFill>
                <a:latin typeface="Arial Black"/>
                <a:cs typeface="Arial Black"/>
              </a:defRPr>
            </a:lvl1pPr>
          </a:lstStyle>
          <a:p>
            <a:endParaRPr/>
          </a:p>
        </p:txBody>
      </p:sp>
      <p:sp>
        <p:nvSpPr>
          <p:cNvPr id="3" name="Holder 3"/>
          <p:cNvSpPr>
            <a:spLocks noGrp="1"/>
          </p:cNvSpPr>
          <p:nvPr>
            <p:ph type="subTitle" idx="4"/>
          </p:nvPr>
        </p:nvSpPr>
        <p:spPr>
          <a:xfrm>
            <a:off x="6215389" y="3688714"/>
            <a:ext cx="5474970" cy="976629"/>
          </a:xfrm>
          <a:prstGeom prst="rect">
            <a:avLst/>
          </a:prstGeom>
        </p:spPr>
        <p:txBody>
          <a:bodyPr wrap="square" lIns="0" tIns="0" rIns="0" bIns="0">
            <a:spAutoFit/>
          </a:bodyPr>
          <a:lstStyle>
            <a:lvl1pPr>
              <a:defRPr sz="2400" b="0" i="0">
                <a:solidFill>
                  <a:schemeClr val="tx1"/>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6" name="Holder 6"/>
          <p:cNvSpPr>
            <a:spLocks noGrp="1"/>
          </p:cNvSpPr>
          <p:nvPr>
            <p:ph type="sldNum" sz="quarter" idx="7"/>
          </p:nvPr>
        </p:nvSpPr>
        <p:spPr/>
        <p:txBody>
          <a:bodyPr lIns="0" tIns="0" rIns="0" bIns="0"/>
          <a:lstStyle>
            <a:lvl1pPr>
              <a:defRPr sz="1200" b="0" i="0">
                <a:solidFill>
                  <a:schemeClr val="bg1"/>
                </a:solidFill>
                <a:latin typeface="Arial MT"/>
                <a:cs typeface="Arial MT"/>
              </a:defRPr>
            </a:lvl1pPr>
          </a:lstStyle>
          <a:p>
            <a:pPr marL="12700">
              <a:lnSpc>
                <a:spcPts val="1425"/>
              </a:lnSpc>
            </a:pPr>
            <a:r>
              <a:rPr dirty="0"/>
              <a:t>Slide</a:t>
            </a:r>
            <a:r>
              <a:rPr spc="-5" dirty="0"/>
              <a:t> </a:t>
            </a:r>
            <a:fld id="{81D60167-4931-47E6-BA6A-407CBD079E47}" type="slidenum">
              <a:rPr spc="-25" dirty="0"/>
              <a:t>‹#›</a:t>
            </a:fld>
            <a:endParaRPr spc="-2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tx1"/>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6" name="Holder 6"/>
          <p:cNvSpPr>
            <a:spLocks noGrp="1"/>
          </p:cNvSpPr>
          <p:nvPr>
            <p:ph type="sldNum" sz="quarter" idx="7"/>
          </p:nvPr>
        </p:nvSpPr>
        <p:spPr/>
        <p:txBody>
          <a:bodyPr lIns="0" tIns="0" rIns="0" bIns="0"/>
          <a:lstStyle>
            <a:lvl1pPr>
              <a:defRPr sz="1200" b="0" i="0">
                <a:solidFill>
                  <a:schemeClr val="bg1"/>
                </a:solidFill>
                <a:latin typeface="Arial MT"/>
                <a:cs typeface="Arial MT"/>
              </a:defRPr>
            </a:lvl1pPr>
          </a:lstStyle>
          <a:p>
            <a:pPr marL="12700">
              <a:lnSpc>
                <a:spcPts val="1425"/>
              </a:lnSpc>
            </a:pPr>
            <a:r>
              <a:rPr dirty="0"/>
              <a:t>Slide</a:t>
            </a:r>
            <a:r>
              <a:rPr spc="-5" dirty="0"/>
              <a:t> </a:t>
            </a:r>
            <a:fld id="{81D60167-4931-47E6-BA6A-407CBD079E47}" type="slidenum">
              <a:rPr spc="-25" dirty="0"/>
              <a:t>‹#›</a:t>
            </a:fld>
            <a:endParaRPr spc="-2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tx1"/>
                </a:solidFill>
                <a:latin typeface="Arial Black"/>
                <a:cs typeface="Arial Black"/>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7" name="Holder 7"/>
          <p:cNvSpPr>
            <a:spLocks noGrp="1"/>
          </p:cNvSpPr>
          <p:nvPr>
            <p:ph type="sldNum" sz="quarter" idx="7"/>
          </p:nvPr>
        </p:nvSpPr>
        <p:spPr/>
        <p:txBody>
          <a:bodyPr lIns="0" tIns="0" rIns="0" bIns="0"/>
          <a:lstStyle>
            <a:lvl1pPr>
              <a:defRPr sz="1200" b="0" i="0">
                <a:solidFill>
                  <a:schemeClr val="bg1"/>
                </a:solidFill>
                <a:latin typeface="Arial MT"/>
                <a:cs typeface="Arial MT"/>
              </a:defRPr>
            </a:lvl1pPr>
          </a:lstStyle>
          <a:p>
            <a:pPr marL="12700">
              <a:lnSpc>
                <a:spcPts val="1425"/>
              </a:lnSpc>
            </a:pPr>
            <a:r>
              <a:rPr dirty="0"/>
              <a:t>Slide</a:t>
            </a:r>
            <a:r>
              <a:rPr spc="-5" dirty="0"/>
              <a:t> </a:t>
            </a:r>
            <a:fld id="{81D60167-4931-47E6-BA6A-407CBD079E47}" type="slidenum">
              <a:rPr spc="-25" dirty="0"/>
              <a:t>‹#›</a:t>
            </a:fld>
            <a:endParaRPr spc="-2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tx1"/>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5" name="Holder 5"/>
          <p:cNvSpPr>
            <a:spLocks noGrp="1"/>
          </p:cNvSpPr>
          <p:nvPr>
            <p:ph type="sldNum" sz="quarter" idx="7"/>
          </p:nvPr>
        </p:nvSpPr>
        <p:spPr/>
        <p:txBody>
          <a:bodyPr lIns="0" tIns="0" rIns="0" bIns="0"/>
          <a:lstStyle>
            <a:lvl1pPr>
              <a:defRPr sz="1200" b="0" i="0">
                <a:solidFill>
                  <a:schemeClr val="bg1"/>
                </a:solidFill>
                <a:latin typeface="Arial MT"/>
                <a:cs typeface="Arial MT"/>
              </a:defRPr>
            </a:lvl1pPr>
          </a:lstStyle>
          <a:p>
            <a:pPr marL="12700">
              <a:lnSpc>
                <a:spcPts val="1425"/>
              </a:lnSpc>
            </a:pPr>
            <a:r>
              <a:rPr dirty="0"/>
              <a:t>Slide</a:t>
            </a:r>
            <a:r>
              <a:rPr spc="-5" dirty="0"/>
              <a:t> </a:t>
            </a:r>
            <a:fld id="{81D60167-4931-47E6-BA6A-407CBD079E47}" type="slidenum">
              <a:rPr spc="-25" dirty="0"/>
              <a:t>‹#›</a:t>
            </a:fld>
            <a:endParaRPr spc="-2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4" name="Holder 4"/>
          <p:cNvSpPr>
            <a:spLocks noGrp="1"/>
          </p:cNvSpPr>
          <p:nvPr>
            <p:ph type="sldNum" sz="quarter" idx="7"/>
          </p:nvPr>
        </p:nvSpPr>
        <p:spPr/>
        <p:txBody>
          <a:bodyPr lIns="0" tIns="0" rIns="0" bIns="0"/>
          <a:lstStyle>
            <a:lvl1pPr>
              <a:defRPr sz="1200" b="0" i="0">
                <a:solidFill>
                  <a:schemeClr val="bg1"/>
                </a:solidFill>
                <a:latin typeface="Arial MT"/>
                <a:cs typeface="Arial MT"/>
              </a:defRPr>
            </a:lvl1pPr>
          </a:lstStyle>
          <a:p>
            <a:pPr marL="12700">
              <a:lnSpc>
                <a:spcPts val="1425"/>
              </a:lnSpc>
            </a:pPr>
            <a:r>
              <a:rPr dirty="0"/>
              <a:t>Slide</a:t>
            </a:r>
            <a:r>
              <a:rPr spc="-5" dirty="0"/>
              <a:t> </a:t>
            </a:r>
            <a:fld id="{81D60167-4931-47E6-BA6A-407CBD079E47}" type="slidenum">
              <a:rPr spc="-25" dirty="0"/>
              <a:t>‹#›</a:t>
            </a:fld>
            <a:endParaRPr spc="-25"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127725" y="121919"/>
            <a:ext cx="1751657" cy="646175"/>
          </a:xfrm>
          <a:prstGeom prst="rect">
            <a:avLst/>
          </a:prstGeom>
        </p:spPr>
      </p:pic>
      <p:pic>
        <p:nvPicPr>
          <p:cNvPr id="17" name="bg object 17"/>
          <p:cNvPicPr/>
          <p:nvPr/>
        </p:nvPicPr>
        <p:blipFill>
          <a:blip r:embed="rId8" cstate="print"/>
          <a:stretch>
            <a:fillRect/>
          </a:stretch>
        </p:blipFill>
        <p:spPr>
          <a:xfrm>
            <a:off x="0" y="6603492"/>
            <a:ext cx="12192000" cy="254508"/>
          </a:xfrm>
          <a:prstGeom prst="rect">
            <a:avLst/>
          </a:prstGeom>
        </p:spPr>
      </p:pic>
      <p:sp>
        <p:nvSpPr>
          <p:cNvPr id="18" name="bg object 18"/>
          <p:cNvSpPr/>
          <p:nvPr/>
        </p:nvSpPr>
        <p:spPr>
          <a:xfrm>
            <a:off x="10949940" y="6653784"/>
            <a:ext cx="0" cy="163195"/>
          </a:xfrm>
          <a:custGeom>
            <a:avLst/>
            <a:gdLst/>
            <a:ahLst/>
            <a:cxnLst/>
            <a:rect l="l" t="t" r="r" b="b"/>
            <a:pathLst>
              <a:path h="163195">
                <a:moveTo>
                  <a:pt x="0" y="0"/>
                </a:moveTo>
                <a:lnTo>
                  <a:pt x="0" y="162966"/>
                </a:lnTo>
              </a:path>
            </a:pathLst>
          </a:custGeom>
          <a:ln w="12700">
            <a:solidFill>
              <a:srgbClr val="FFFFFF"/>
            </a:solidFill>
          </a:ln>
        </p:spPr>
        <p:txBody>
          <a:bodyPr wrap="square" lIns="0" tIns="0" rIns="0" bIns="0" rtlCol="0"/>
          <a:lstStyle/>
          <a:p>
            <a:endParaRPr/>
          </a:p>
        </p:txBody>
      </p:sp>
      <p:sp>
        <p:nvSpPr>
          <p:cNvPr id="2" name="Holder 2"/>
          <p:cNvSpPr>
            <a:spLocks noGrp="1"/>
          </p:cNvSpPr>
          <p:nvPr>
            <p:ph type="title"/>
          </p:nvPr>
        </p:nvSpPr>
        <p:spPr>
          <a:xfrm>
            <a:off x="5540118" y="967147"/>
            <a:ext cx="6358255" cy="1930400"/>
          </a:xfrm>
          <a:prstGeom prst="rect">
            <a:avLst/>
          </a:prstGeom>
        </p:spPr>
        <p:txBody>
          <a:bodyPr wrap="square" lIns="0" tIns="0" rIns="0" bIns="0">
            <a:spAutoFit/>
          </a:bodyPr>
          <a:lstStyle>
            <a:lvl1pPr>
              <a:defRPr sz="3200" b="0" i="0">
                <a:solidFill>
                  <a:schemeClr val="tx1"/>
                </a:solidFill>
                <a:latin typeface="Arial Black"/>
                <a:cs typeface="Arial Black"/>
              </a:defRPr>
            </a:lvl1pPr>
          </a:lstStyle>
          <a:p>
            <a:endParaRPr/>
          </a:p>
        </p:txBody>
      </p:sp>
      <p:sp>
        <p:nvSpPr>
          <p:cNvPr id="3" name="Holder 3"/>
          <p:cNvSpPr>
            <a:spLocks noGrp="1"/>
          </p:cNvSpPr>
          <p:nvPr>
            <p:ph type="body" idx="1"/>
          </p:nvPr>
        </p:nvSpPr>
        <p:spPr>
          <a:xfrm>
            <a:off x="6089396" y="2871850"/>
            <a:ext cx="5648959" cy="3522345"/>
          </a:xfrm>
          <a:prstGeom prst="rect">
            <a:avLst/>
          </a:prstGeom>
        </p:spPr>
        <p:txBody>
          <a:bodyPr wrap="square" lIns="0" tIns="0" rIns="0" bIns="0">
            <a:spAutoFit/>
          </a:bodyPr>
          <a:lstStyle>
            <a:lvl1pPr>
              <a:defRPr sz="2400" b="0" i="0">
                <a:solidFill>
                  <a:schemeClr val="tx1"/>
                </a:solidFill>
                <a:latin typeface="Arial MT"/>
                <a:cs typeface="Arial MT"/>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6" name="Holder 6"/>
          <p:cNvSpPr>
            <a:spLocks noGrp="1"/>
          </p:cNvSpPr>
          <p:nvPr>
            <p:ph type="sldNum" sz="quarter" idx="7"/>
          </p:nvPr>
        </p:nvSpPr>
        <p:spPr>
          <a:xfrm>
            <a:off x="11283836" y="6637263"/>
            <a:ext cx="615315" cy="196215"/>
          </a:xfrm>
          <a:prstGeom prst="rect">
            <a:avLst/>
          </a:prstGeom>
        </p:spPr>
        <p:txBody>
          <a:bodyPr wrap="square" lIns="0" tIns="0" rIns="0" bIns="0">
            <a:spAutoFit/>
          </a:bodyPr>
          <a:lstStyle>
            <a:lvl1pPr>
              <a:defRPr sz="1200" b="0" i="0">
                <a:solidFill>
                  <a:schemeClr val="bg1"/>
                </a:solidFill>
                <a:latin typeface="Arial MT"/>
                <a:cs typeface="Arial MT"/>
              </a:defRPr>
            </a:lvl1pPr>
          </a:lstStyle>
          <a:p>
            <a:pPr marL="12700">
              <a:lnSpc>
                <a:spcPts val="1425"/>
              </a:lnSpc>
            </a:pPr>
            <a:r>
              <a:rPr dirty="0"/>
              <a:t>Slide</a:t>
            </a:r>
            <a:r>
              <a:rPr spc="-5" dirty="0"/>
              <a:t> </a:t>
            </a:r>
            <a:fld id="{81D60167-4931-47E6-BA6A-407CBD079E47}" type="slidenum">
              <a:rPr spc="-25" dirty="0"/>
              <a:t>‹#›</a:t>
            </a:fld>
            <a:endParaRPr spc="-2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ris.essex.ac.uk/"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reors@essex.ac.uk"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hyperlink" Target="http://www.essex.ac.uk/staff/research-systems"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0"/>
              <a:ext cx="2011679" cy="893063"/>
            </a:xfrm>
            <a:prstGeom prst="rect">
              <a:avLst/>
            </a:prstGeom>
          </p:spPr>
        </p:pic>
      </p:grpSp>
      <p:sp>
        <p:nvSpPr>
          <p:cNvPr id="5" name="object 5" descr="$PPTXTitle"/>
          <p:cNvSpPr txBox="1">
            <a:spLocks noGrp="1"/>
          </p:cNvSpPr>
          <p:nvPr>
            <p:ph type="title"/>
          </p:nvPr>
        </p:nvSpPr>
        <p:spPr>
          <a:xfrm>
            <a:off x="1431925" y="2050089"/>
            <a:ext cx="1177925" cy="756920"/>
          </a:xfrm>
          <a:prstGeom prst="rect">
            <a:avLst/>
          </a:prstGeom>
        </p:spPr>
        <p:txBody>
          <a:bodyPr vert="horz" wrap="square" lIns="0" tIns="12700" rIns="0" bIns="0" rtlCol="0">
            <a:spAutoFit/>
          </a:bodyPr>
          <a:lstStyle/>
          <a:p>
            <a:pPr marL="12700">
              <a:lnSpc>
                <a:spcPct val="100000"/>
              </a:lnSpc>
              <a:spcBef>
                <a:spcPts val="100"/>
              </a:spcBef>
            </a:pPr>
            <a:r>
              <a:rPr sz="4800" spc="-25" dirty="0">
                <a:solidFill>
                  <a:srgbClr val="FFFFFF"/>
                </a:solidFill>
              </a:rPr>
              <a:t>RIS</a:t>
            </a:r>
            <a:endParaRPr sz="4800"/>
          </a:p>
        </p:txBody>
      </p:sp>
      <p:sp>
        <p:nvSpPr>
          <p:cNvPr id="6" name="object 6"/>
          <p:cNvSpPr txBox="1"/>
          <p:nvPr/>
        </p:nvSpPr>
        <p:spPr>
          <a:xfrm>
            <a:off x="1431925" y="3209781"/>
            <a:ext cx="4197350" cy="513715"/>
          </a:xfrm>
          <a:prstGeom prst="rect">
            <a:avLst/>
          </a:prstGeom>
        </p:spPr>
        <p:txBody>
          <a:bodyPr vert="horz" wrap="square" lIns="0" tIns="13335" rIns="0" bIns="0" rtlCol="0">
            <a:spAutoFit/>
          </a:bodyPr>
          <a:lstStyle/>
          <a:p>
            <a:pPr marL="12700">
              <a:lnSpc>
                <a:spcPct val="100000"/>
              </a:lnSpc>
              <a:spcBef>
                <a:spcPts val="105"/>
              </a:spcBef>
            </a:pPr>
            <a:r>
              <a:rPr sz="3200" dirty="0">
                <a:solidFill>
                  <a:srgbClr val="FFFFFF"/>
                </a:solidFill>
                <a:latin typeface="Arial Black"/>
                <a:cs typeface="Arial Black"/>
              </a:rPr>
              <a:t>Publications</a:t>
            </a:r>
            <a:r>
              <a:rPr sz="3200" spc="-100" dirty="0">
                <a:solidFill>
                  <a:srgbClr val="FFFFFF"/>
                </a:solidFill>
                <a:latin typeface="Arial Black"/>
                <a:cs typeface="Arial Black"/>
              </a:rPr>
              <a:t> </a:t>
            </a:r>
            <a:r>
              <a:rPr sz="3200" spc="-10" dirty="0">
                <a:solidFill>
                  <a:srgbClr val="FFFFFF"/>
                </a:solidFill>
                <a:latin typeface="Arial Black"/>
                <a:cs typeface="Arial Black"/>
              </a:rPr>
              <a:t>Guide</a:t>
            </a:r>
            <a:endParaRPr sz="3200">
              <a:latin typeface="Arial Black"/>
              <a:cs typeface="Arial Black"/>
            </a:endParaRPr>
          </a:p>
        </p:txBody>
      </p:sp>
      <p:sp>
        <p:nvSpPr>
          <p:cNvPr id="7" name="object 7"/>
          <p:cNvSpPr txBox="1"/>
          <p:nvPr/>
        </p:nvSpPr>
        <p:spPr>
          <a:xfrm>
            <a:off x="1289303" y="4855464"/>
            <a:ext cx="3630295" cy="495649"/>
          </a:xfrm>
          <a:prstGeom prst="rect">
            <a:avLst/>
          </a:prstGeom>
          <a:ln w="76200">
            <a:solidFill>
              <a:srgbClr val="FFFFFF"/>
            </a:solidFill>
          </a:ln>
        </p:spPr>
        <p:txBody>
          <a:bodyPr vert="horz" wrap="square" lIns="0" tIns="186055" rIns="0" bIns="0" rtlCol="0">
            <a:spAutoFit/>
          </a:bodyPr>
          <a:lstStyle/>
          <a:p>
            <a:pPr marL="153670">
              <a:lnSpc>
                <a:spcPct val="100000"/>
              </a:lnSpc>
              <a:spcBef>
                <a:spcPts val="1465"/>
              </a:spcBef>
            </a:pPr>
            <a:r>
              <a:rPr sz="2000" dirty="0">
                <a:solidFill>
                  <a:srgbClr val="FFFFFF"/>
                </a:solidFill>
                <a:latin typeface="Arial MT"/>
                <a:cs typeface="Arial MT"/>
              </a:rPr>
              <a:t>September</a:t>
            </a:r>
            <a:r>
              <a:rPr sz="2000" spc="-65" dirty="0">
                <a:solidFill>
                  <a:srgbClr val="FFFFFF"/>
                </a:solidFill>
                <a:latin typeface="Arial MT"/>
                <a:cs typeface="Arial MT"/>
              </a:rPr>
              <a:t> </a:t>
            </a:r>
            <a:r>
              <a:rPr sz="2000" spc="-20" dirty="0">
                <a:solidFill>
                  <a:srgbClr val="FFFFFF"/>
                </a:solidFill>
                <a:latin typeface="Arial MT"/>
                <a:cs typeface="Arial MT"/>
              </a:rPr>
              <a:t>202</a:t>
            </a:r>
            <a:r>
              <a:rPr lang="en-GB" sz="2000" spc="-20" dirty="0">
                <a:solidFill>
                  <a:srgbClr val="FFFFFF"/>
                </a:solidFill>
                <a:latin typeface="Arial MT"/>
                <a:cs typeface="Arial MT"/>
              </a:rPr>
              <a:t>6</a:t>
            </a:r>
            <a:endParaRPr sz="2000" dirty="0">
              <a:latin typeface="Arial MT"/>
              <a:cs typeface="Arial M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38018" y="1411287"/>
            <a:ext cx="3591560" cy="513715"/>
          </a:xfrm>
          <a:prstGeom prst="rect">
            <a:avLst/>
          </a:prstGeom>
        </p:spPr>
        <p:txBody>
          <a:bodyPr vert="horz" wrap="square" lIns="0" tIns="13335" rIns="0" bIns="0" rtlCol="0">
            <a:spAutoFit/>
          </a:bodyPr>
          <a:lstStyle/>
          <a:p>
            <a:pPr marL="12700">
              <a:lnSpc>
                <a:spcPct val="100000"/>
              </a:lnSpc>
              <a:spcBef>
                <a:spcPts val="105"/>
              </a:spcBef>
            </a:pPr>
            <a:r>
              <a:rPr dirty="0"/>
              <a:t>ABOUT</a:t>
            </a:r>
            <a:r>
              <a:rPr spc="-40" dirty="0"/>
              <a:t> </a:t>
            </a:r>
            <a:r>
              <a:rPr dirty="0"/>
              <a:t>THE</a:t>
            </a:r>
            <a:r>
              <a:rPr spc="-35" dirty="0"/>
              <a:t> </a:t>
            </a:r>
            <a:r>
              <a:rPr spc="-25" dirty="0"/>
              <a:t>RIS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2</a:t>
            </a:fld>
            <a:endParaRPr spc="-25" dirty="0"/>
          </a:p>
        </p:txBody>
      </p:sp>
      <p:sp>
        <p:nvSpPr>
          <p:cNvPr id="3" name="object 3"/>
          <p:cNvSpPr txBox="1"/>
          <p:nvPr/>
        </p:nvSpPr>
        <p:spPr>
          <a:xfrm>
            <a:off x="1438018" y="2021395"/>
            <a:ext cx="10316845" cy="3676650"/>
          </a:xfrm>
          <a:prstGeom prst="rect">
            <a:avLst/>
          </a:prstGeom>
        </p:spPr>
        <p:txBody>
          <a:bodyPr vert="horz" wrap="square" lIns="0" tIns="12700" rIns="0" bIns="0" rtlCol="0">
            <a:spAutoFit/>
          </a:bodyPr>
          <a:lstStyle/>
          <a:p>
            <a:pPr marL="12700" marR="5080">
              <a:lnSpc>
                <a:spcPct val="130000"/>
              </a:lnSpc>
              <a:spcBef>
                <a:spcPts val="100"/>
              </a:spcBef>
            </a:pPr>
            <a:r>
              <a:rPr sz="2400" dirty="0">
                <a:latin typeface="Arial Black"/>
                <a:cs typeface="Arial Black"/>
              </a:rPr>
              <a:t>The</a:t>
            </a:r>
            <a:r>
              <a:rPr sz="2400" spc="-5" dirty="0">
                <a:latin typeface="Arial Black"/>
                <a:cs typeface="Arial Black"/>
              </a:rPr>
              <a:t> </a:t>
            </a:r>
            <a:r>
              <a:rPr sz="2400" dirty="0">
                <a:latin typeface="Arial Black"/>
                <a:cs typeface="Arial Black"/>
              </a:rPr>
              <a:t>Research</a:t>
            </a:r>
            <a:r>
              <a:rPr sz="2400" spc="-15" dirty="0">
                <a:latin typeface="Arial Black"/>
                <a:cs typeface="Arial Black"/>
              </a:rPr>
              <a:t> </a:t>
            </a:r>
            <a:r>
              <a:rPr sz="2400" dirty="0">
                <a:latin typeface="Arial Black"/>
                <a:cs typeface="Arial Black"/>
              </a:rPr>
              <a:t>Information</a:t>
            </a:r>
            <a:r>
              <a:rPr sz="2400" spc="-15" dirty="0">
                <a:latin typeface="Arial Black"/>
                <a:cs typeface="Arial Black"/>
              </a:rPr>
              <a:t> </a:t>
            </a:r>
            <a:r>
              <a:rPr sz="2400" dirty="0">
                <a:latin typeface="Arial Black"/>
                <a:cs typeface="Arial Black"/>
              </a:rPr>
              <a:t>System</a:t>
            </a:r>
            <a:r>
              <a:rPr sz="2400" spc="-10" dirty="0">
                <a:latin typeface="Arial Black"/>
                <a:cs typeface="Arial Black"/>
              </a:rPr>
              <a:t> </a:t>
            </a:r>
            <a:r>
              <a:rPr sz="2400" dirty="0">
                <a:latin typeface="Arial Black"/>
                <a:cs typeface="Arial Black"/>
              </a:rPr>
              <a:t>delivers</a:t>
            </a:r>
            <a:r>
              <a:rPr sz="2400" spc="-25" dirty="0">
                <a:latin typeface="Arial Black"/>
                <a:cs typeface="Arial Black"/>
              </a:rPr>
              <a:t> </a:t>
            </a:r>
            <a:r>
              <a:rPr sz="2400" dirty="0">
                <a:latin typeface="Arial Black"/>
                <a:cs typeface="Arial Black"/>
              </a:rPr>
              <a:t>important</a:t>
            </a:r>
            <a:r>
              <a:rPr sz="2400" spc="-20" dirty="0">
                <a:latin typeface="Arial Black"/>
                <a:cs typeface="Arial Black"/>
              </a:rPr>
              <a:t> </a:t>
            </a:r>
            <a:r>
              <a:rPr sz="2400" spc="-10" dirty="0">
                <a:latin typeface="Arial Black"/>
                <a:cs typeface="Arial Black"/>
              </a:rPr>
              <a:t>benefits </a:t>
            </a:r>
            <a:r>
              <a:rPr sz="2400" dirty="0">
                <a:latin typeface="Arial Black"/>
                <a:cs typeface="Arial Black"/>
              </a:rPr>
              <a:t>which</a:t>
            </a:r>
            <a:r>
              <a:rPr sz="2400" spc="-20" dirty="0">
                <a:latin typeface="Arial Black"/>
                <a:cs typeface="Arial Black"/>
              </a:rPr>
              <a:t> </a:t>
            </a:r>
            <a:r>
              <a:rPr sz="2400" spc="-10" dirty="0">
                <a:latin typeface="Arial Black"/>
                <a:cs typeface="Arial Black"/>
              </a:rPr>
              <a:t>include:</a:t>
            </a:r>
            <a:endParaRPr sz="2400">
              <a:latin typeface="Arial Black"/>
              <a:cs typeface="Arial Black"/>
            </a:endParaRPr>
          </a:p>
          <a:p>
            <a:pPr marL="355600" marR="1219200" indent="-342900">
              <a:lnSpc>
                <a:spcPct val="130000"/>
              </a:lnSpc>
              <a:spcBef>
                <a:spcPts val="1600"/>
              </a:spcBef>
              <a:buFont typeface="Wingdings"/>
              <a:buChar char=""/>
              <a:tabLst>
                <a:tab pos="355600" algn="l"/>
              </a:tabLst>
            </a:pPr>
            <a:r>
              <a:rPr sz="1800" dirty="0">
                <a:latin typeface="Arial MT"/>
                <a:cs typeface="Arial MT"/>
              </a:rPr>
              <a:t>The</a:t>
            </a:r>
            <a:r>
              <a:rPr sz="1800" spc="-55" dirty="0">
                <a:latin typeface="Arial MT"/>
                <a:cs typeface="Arial MT"/>
              </a:rPr>
              <a:t> </a:t>
            </a:r>
            <a:r>
              <a:rPr sz="1800" dirty="0">
                <a:latin typeface="Arial MT"/>
                <a:cs typeface="Arial MT"/>
              </a:rPr>
              <a:t>automatic</a:t>
            </a:r>
            <a:r>
              <a:rPr sz="1800" spc="-10" dirty="0">
                <a:latin typeface="Arial MT"/>
                <a:cs typeface="Arial MT"/>
              </a:rPr>
              <a:t> </a:t>
            </a:r>
            <a:r>
              <a:rPr sz="1800" dirty="0">
                <a:latin typeface="Arial MT"/>
                <a:cs typeface="Arial MT"/>
              </a:rPr>
              <a:t>searching</a:t>
            </a:r>
            <a:r>
              <a:rPr sz="1800" spc="-20" dirty="0">
                <a:latin typeface="Arial MT"/>
                <a:cs typeface="Arial MT"/>
              </a:rPr>
              <a:t> </a:t>
            </a:r>
            <a:r>
              <a:rPr sz="1800" dirty="0">
                <a:latin typeface="Arial MT"/>
                <a:cs typeface="Arial MT"/>
              </a:rPr>
              <a:t>of</a:t>
            </a:r>
            <a:r>
              <a:rPr sz="1800" spc="-25" dirty="0">
                <a:latin typeface="Arial MT"/>
                <a:cs typeface="Arial MT"/>
              </a:rPr>
              <a:t> </a:t>
            </a:r>
            <a:r>
              <a:rPr sz="1800" dirty="0">
                <a:latin typeface="Arial MT"/>
                <a:cs typeface="Arial MT"/>
              </a:rPr>
              <a:t>publications from</a:t>
            </a:r>
            <a:r>
              <a:rPr sz="1800" spc="-30" dirty="0">
                <a:latin typeface="Arial MT"/>
                <a:cs typeface="Arial MT"/>
              </a:rPr>
              <a:t> </a:t>
            </a:r>
            <a:r>
              <a:rPr sz="1800" dirty="0">
                <a:latin typeface="Arial MT"/>
                <a:cs typeface="Arial MT"/>
              </a:rPr>
              <a:t>a</a:t>
            </a:r>
            <a:r>
              <a:rPr sz="1800" spc="-30" dirty="0">
                <a:latin typeface="Arial MT"/>
                <a:cs typeface="Arial MT"/>
              </a:rPr>
              <a:t> </a:t>
            </a:r>
            <a:r>
              <a:rPr sz="1800" dirty="0">
                <a:latin typeface="Arial MT"/>
                <a:cs typeface="Arial MT"/>
              </a:rPr>
              <a:t>range</a:t>
            </a:r>
            <a:r>
              <a:rPr sz="1800" spc="-20" dirty="0">
                <a:latin typeface="Arial MT"/>
                <a:cs typeface="Arial MT"/>
              </a:rPr>
              <a:t> </a:t>
            </a:r>
            <a:r>
              <a:rPr sz="1800" dirty="0">
                <a:latin typeface="Arial MT"/>
                <a:cs typeface="Arial MT"/>
              </a:rPr>
              <a:t>of</a:t>
            </a:r>
            <a:r>
              <a:rPr sz="1800" spc="-20" dirty="0">
                <a:latin typeface="Arial MT"/>
                <a:cs typeface="Arial MT"/>
              </a:rPr>
              <a:t> </a:t>
            </a:r>
            <a:r>
              <a:rPr sz="1800" dirty="0">
                <a:latin typeface="Arial MT"/>
                <a:cs typeface="Arial MT"/>
              </a:rPr>
              <a:t>external</a:t>
            </a:r>
            <a:r>
              <a:rPr sz="1800" spc="-10" dirty="0">
                <a:latin typeface="Arial MT"/>
                <a:cs typeface="Arial MT"/>
              </a:rPr>
              <a:t> </a:t>
            </a:r>
            <a:r>
              <a:rPr sz="1800" dirty="0">
                <a:latin typeface="Arial MT"/>
                <a:cs typeface="Arial MT"/>
              </a:rPr>
              <a:t>sources</a:t>
            </a:r>
            <a:r>
              <a:rPr sz="1800" spc="-25" dirty="0">
                <a:latin typeface="Arial MT"/>
                <a:cs typeface="Arial MT"/>
              </a:rPr>
              <a:t> </a:t>
            </a:r>
            <a:r>
              <a:rPr sz="1800" dirty="0">
                <a:latin typeface="Arial MT"/>
                <a:cs typeface="Arial MT"/>
              </a:rPr>
              <a:t>and</a:t>
            </a:r>
            <a:r>
              <a:rPr sz="1800" spc="-20" dirty="0">
                <a:latin typeface="Arial MT"/>
                <a:cs typeface="Arial MT"/>
              </a:rPr>
              <a:t> </a:t>
            </a:r>
            <a:r>
              <a:rPr sz="1800" dirty="0">
                <a:latin typeface="Arial MT"/>
                <a:cs typeface="Arial MT"/>
              </a:rPr>
              <a:t>a</a:t>
            </a:r>
            <a:r>
              <a:rPr sz="1800" spc="-30" dirty="0">
                <a:latin typeface="Arial MT"/>
                <a:cs typeface="Arial MT"/>
              </a:rPr>
              <a:t> </a:t>
            </a:r>
            <a:r>
              <a:rPr sz="1800" spc="-10" dirty="0">
                <a:latin typeface="Arial MT"/>
                <a:cs typeface="Arial MT"/>
              </a:rPr>
              <a:t>simple </a:t>
            </a:r>
            <a:r>
              <a:rPr sz="1800" dirty="0">
                <a:latin typeface="Arial MT"/>
                <a:cs typeface="Arial MT"/>
              </a:rPr>
              <a:t>process</a:t>
            </a:r>
            <a:r>
              <a:rPr sz="1800" spc="-15" dirty="0">
                <a:latin typeface="Arial MT"/>
                <a:cs typeface="Arial MT"/>
              </a:rPr>
              <a:t> </a:t>
            </a:r>
            <a:r>
              <a:rPr sz="1800" dirty="0">
                <a:latin typeface="Arial MT"/>
                <a:cs typeface="Arial MT"/>
              </a:rPr>
              <a:t>to</a:t>
            </a:r>
            <a:r>
              <a:rPr sz="1800" spc="-40" dirty="0">
                <a:latin typeface="Arial MT"/>
                <a:cs typeface="Arial MT"/>
              </a:rPr>
              <a:t> </a:t>
            </a:r>
            <a:r>
              <a:rPr sz="1800" dirty="0">
                <a:latin typeface="Arial MT"/>
                <a:cs typeface="Arial MT"/>
              </a:rPr>
              <a:t>deposit</a:t>
            </a:r>
            <a:r>
              <a:rPr sz="1800" spc="-5" dirty="0">
                <a:latin typeface="Arial MT"/>
                <a:cs typeface="Arial MT"/>
              </a:rPr>
              <a:t> </a:t>
            </a:r>
            <a:r>
              <a:rPr sz="1800" dirty="0">
                <a:latin typeface="Arial MT"/>
                <a:cs typeface="Arial MT"/>
              </a:rPr>
              <a:t>them</a:t>
            </a:r>
            <a:r>
              <a:rPr sz="1800" spc="-25" dirty="0">
                <a:latin typeface="Arial MT"/>
                <a:cs typeface="Arial MT"/>
              </a:rPr>
              <a:t> </a:t>
            </a:r>
            <a:r>
              <a:rPr sz="1800" dirty="0">
                <a:latin typeface="Arial MT"/>
                <a:cs typeface="Arial MT"/>
              </a:rPr>
              <a:t>into</a:t>
            </a:r>
            <a:r>
              <a:rPr sz="1800" spc="-15" dirty="0">
                <a:latin typeface="Arial MT"/>
                <a:cs typeface="Arial MT"/>
              </a:rPr>
              <a:t> </a:t>
            </a:r>
            <a:r>
              <a:rPr sz="1800" dirty="0">
                <a:latin typeface="Arial MT"/>
                <a:cs typeface="Arial MT"/>
              </a:rPr>
              <a:t>the</a:t>
            </a:r>
            <a:r>
              <a:rPr sz="1800" spc="-30" dirty="0">
                <a:latin typeface="Arial MT"/>
                <a:cs typeface="Arial MT"/>
              </a:rPr>
              <a:t> </a:t>
            </a:r>
            <a:r>
              <a:rPr sz="1800" dirty="0">
                <a:latin typeface="Arial MT"/>
                <a:cs typeface="Arial MT"/>
              </a:rPr>
              <a:t>Research</a:t>
            </a:r>
            <a:r>
              <a:rPr sz="1800" spc="-20" dirty="0">
                <a:latin typeface="Arial MT"/>
                <a:cs typeface="Arial MT"/>
              </a:rPr>
              <a:t> </a:t>
            </a:r>
            <a:r>
              <a:rPr sz="1800" spc="-10" dirty="0">
                <a:latin typeface="Arial MT"/>
                <a:cs typeface="Arial MT"/>
              </a:rPr>
              <a:t>Repository.</a:t>
            </a:r>
            <a:endParaRPr sz="1800">
              <a:latin typeface="Arial MT"/>
              <a:cs typeface="Arial MT"/>
            </a:endParaRPr>
          </a:p>
          <a:p>
            <a:pPr marL="355600" marR="1283970" indent="-342900">
              <a:lnSpc>
                <a:spcPct val="130000"/>
              </a:lnSpc>
              <a:buFont typeface="Wingdings"/>
              <a:buChar char=""/>
              <a:tabLst>
                <a:tab pos="355600" algn="l"/>
              </a:tabLst>
            </a:pPr>
            <a:r>
              <a:rPr sz="1800" dirty="0">
                <a:latin typeface="Arial MT"/>
                <a:cs typeface="Arial MT"/>
              </a:rPr>
              <a:t>A</a:t>
            </a:r>
            <a:r>
              <a:rPr sz="1800" spc="-125" dirty="0">
                <a:latin typeface="Arial MT"/>
                <a:cs typeface="Arial MT"/>
              </a:rPr>
              <a:t> </a:t>
            </a:r>
            <a:r>
              <a:rPr sz="1800" dirty="0">
                <a:latin typeface="Arial MT"/>
                <a:cs typeface="Arial MT"/>
              </a:rPr>
              <a:t>single</a:t>
            </a:r>
            <a:r>
              <a:rPr sz="1800" spc="-35" dirty="0">
                <a:latin typeface="Arial MT"/>
                <a:cs typeface="Arial MT"/>
              </a:rPr>
              <a:t> </a:t>
            </a:r>
            <a:r>
              <a:rPr sz="1800" dirty="0">
                <a:latin typeface="Arial MT"/>
                <a:cs typeface="Arial MT"/>
              </a:rPr>
              <a:t>place</a:t>
            </a:r>
            <a:r>
              <a:rPr sz="1800" spc="-30" dirty="0">
                <a:latin typeface="Arial MT"/>
                <a:cs typeface="Arial MT"/>
              </a:rPr>
              <a:t> </a:t>
            </a:r>
            <a:r>
              <a:rPr sz="1800" dirty="0">
                <a:latin typeface="Arial MT"/>
                <a:cs typeface="Arial MT"/>
              </a:rPr>
              <a:t>where</a:t>
            </a:r>
            <a:r>
              <a:rPr sz="1800" spc="5" dirty="0">
                <a:latin typeface="Arial MT"/>
                <a:cs typeface="Arial MT"/>
              </a:rPr>
              <a:t> </a:t>
            </a:r>
            <a:r>
              <a:rPr sz="1800" dirty="0">
                <a:latin typeface="Arial MT"/>
                <a:cs typeface="Arial MT"/>
              </a:rPr>
              <a:t>researchers</a:t>
            </a:r>
            <a:r>
              <a:rPr sz="1800" spc="-25" dirty="0">
                <a:latin typeface="Arial MT"/>
                <a:cs typeface="Arial MT"/>
              </a:rPr>
              <a:t> </a:t>
            </a:r>
            <a:r>
              <a:rPr sz="1800" dirty="0">
                <a:latin typeface="Arial MT"/>
                <a:cs typeface="Arial MT"/>
              </a:rPr>
              <a:t>can</a:t>
            </a:r>
            <a:r>
              <a:rPr sz="1800" spc="-45" dirty="0">
                <a:latin typeface="Arial MT"/>
                <a:cs typeface="Arial MT"/>
              </a:rPr>
              <a:t> </a:t>
            </a:r>
            <a:r>
              <a:rPr sz="1800" dirty="0">
                <a:latin typeface="Arial MT"/>
                <a:cs typeface="Arial MT"/>
              </a:rPr>
              <a:t>manage</a:t>
            </a:r>
            <a:r>
              <a:rPr sz="1800" spc="-20" dirty="0">
                <a:latin typeface="Arial MT"/>
                <a:cs typeface="Arial MT"/>
              </a:rPr>
              <a:t> </a:t>
            </a:r>
            <a:r>
              <a:rPr sz="1800" dirty="0">
                <a:latin typeface="Arial MT"/>
                <a:cs typeface="Arial MT"/>
              </a:rPr>
              <a:t>grants,</a:t>
            </a:r>
            <a:r>
              <a:rPr sz="1800" spc="-35" dirty="0">
                <a:latin typeface="Arial MT"/>
                <a:cs typeface="Arial MT"/>
              </a:rPr>
              <a:t> </a:t>
            </a:r>
            <a:r>
              <a:rPr sz="1800" dirty="0">
                <a:latin typeface="Arial MT"/>
                <a:cs typeface="Arial MT"/>
              </a:rPr>
              <a:t>professional</a:t>
            </a:r>
            <a:r>
              <a:rPr sz="1800" spc="-20" dirty="0">
                <a:latin typeface="Arial MT"/>
                <a:cs typeface="Arial MT"/>
              </a:rPr>
              <a:t> </a:t>
            </a:r>
            <a:r>
              <a:rPr sz="1800" dirty="0">
                <a:latin typeface="Arial MT"/>
                <a:cs typeface="Arial MT"/>
              </a:rPr>
              <a:t>activities,</a:t>
            </a:r>
            <a:r>
              <a:rPr sz="1800" spc="-35" dirty="0">
                <a:latin typeface="Arial MT"/>
                <a:cs typeface="Arial MT"/>
              </a:rPr>
              <a:t> </a:t>
            </a:r>
            <a:r>
              <a:rPr sz="1800" spc="-10" dirty="0">
                <a:latin typeface="Arial MT"/>
                <a:cs typeface="Arial MT"/>
              </a:rPr>
              <a:t>teaching </a:t>
            </a:r>
            <a:r>
              <a:rPr sz="1800" dirty="0">
                <a:latin typeface="Arial MT"/>
                <a:cs typeface="Arial MT"/>
              </a:rPr>
              <a:t>responsibilities</a:t>
            </a:r>
            <a:r>
              <a:rPr sz="1800" spc="-30" dirty="0">
                <a:latin typeface="Arial MT"/>
                <a:cs typeface="Arial MT"/>
              </a:rPr>
              <a:t> </a:t>
            </a:r>
            <a:r>
              <a:rPr sz="1800" dirty="0">
                <a:latin typeface="Arial MT"/>
                <a:cs typeface="Arial MT"/>
              </a:rPr>
              <a:t>and</a:t>
            </a:r>
            <a:r>
              <a:rPr sz="1800" spc="-45" dirty="0">
                <a:latin typeface="Arial MT"/>
                <a:cs typeface="Arial MT"/>
              </a:rPr>
              <a:t> </a:t>
            </a:r>
            <a:r>
              <a:rPr sz="1800" dirty="0">
                <a:latin typeface="Arial MT"/>
                <a:cs typeface="Arial MT"/>
              </a:rPr>
              <a:t>supervision,</a:t>
            </a:r>
            <a:r>
              <a:rPr sz="1800" spc="-40" dirty="0">
                <a:latin typeface="Arial MT"/>
                <a:cs typeface="Arial MT"/>
              </a:rPr>
              <a:t> </a:t>
            </a:r>
            <a:r>
              <a:rPr sz="1800" dirty="0">
                <a:latin typeface="Arial MT"/>
                <a:cs typeface="Arial MT"/>
              </a:rPr>
              <a:t>publications</a:t>
            </a:r>
            <a:r>
              <a:rPr sz="1800" spc="-30" dirty="0">
                <a:latin typeface="Arial MT"/>
                <a:cs typeface="Arial MT"/>
              </a:rPr>
              <a:t> </a:t>
            </a:r>
            <a:r>
              <a:rPr sz="1800" dirty="0">
                <a:latin typeface="Arial MT"/>
                <a:cs typeface="Arial MT"/>
              </a:rPr>
              <a:t>and</a:t>
            </a:r>
            <a:r>
              <a:rPr sz="1800" spc="-60" dirty="0">
                <a:latin typeface="Arial MT"/>
                <a:cs typeface="Arial MT"/>
              </a:rPr>
              <a:t> </a:t>
            </a:r>
            <a:r>
              <a:rPr sz="1800" spc="-10" dirty="0">
                <a:latin typeface="Arial MT"/>
                <a:cs typeface="Arial MT"/>
              </a:rPr>
              <a:t>impact.</a:t>
            </a:r>
            <a:endParaRPr sz="1800">
              <a:latin typeface="Arial MT"/>
              <a:cs typeface="Arial MT"/>
            </a:endParaRPr>
          </a:p>
          <a:p>
            <a:pPr marL="354965" indent="-342265">
              <a:lnSpc>
                <a:spcPct val="100000"/>
              </a:lnSpc>
              <a:spcBef>
                <a:spcPts val="650"/>
              </a:spcBef>
              <a:buFont typeface="Wingdings"/>
              <a:buChar char=""/>
              <a:tabLst>
                <a:tab pos="354965" algn="l"/>
              </a:tabLst>
            </a:pPr>
            <a:r>
              <a:rPr sz="1800" dirty="0">
                <a:latin typeface="Arial MT"/>
                <a:cs typeface="Arial MT"/>
              </a:rPr>
              <a:t>A</a:t>
            </a:r>
            <a:r>
              <a:rPr sz="1800" spc="-135" dirty="0">
                <a:latin typeface="Arial MT"/>
                <a:cs typeface="Arial MT"/>
              </a:rPr>
              <a:t> </a:t>
            </a:r>
            <a:r>
              <a:rPr sz="1800" dirty="0">
                <a:latin typeface="Arial MT"/>
                <a:cs typeface="Arial MT"/>
              </a:rPr>
              <a:t>way</a:t>
            </a:r>
            <a:r>
              <a:rPr sz="1800" spc="-5" dirty="0">
                <a:latin typeface="Arial MT"/>
                <a:cs typeface="Arial MT"/>
              </a:rPr>
              <a:t> </a:t>
            </a:r>
            <a:r>
              <a:rPr sz="1800" dirty="0">
                <a:latin typeface="Arial MT"/>
                <a:cs typeface="Arial MT"/>
              </a:rPr>
              <a:t>to</a:t>
            </a:r>
            <a:r>
              <a:rPr sz="1800" spc="-40" dirty="0">
                <a:latin typeface="Arial MT"/>
                <a:cs typeface="Arial MT"/>
              </a:rPr>
              <a:t> </a:t>
            </a:r>
            <a:r>
              <a:rPr sz="1800" dirty="0">
                <a:latin typeface="Arial MT"/>
                <a:cs typeface="Arial MT"/>
              </a:rPr>
              <a:t>manage</a:t>
            </a:r>
            <a:r>
              <a:rPr sz="1800" spc="-15" dirty="0">
                <a:latin typeface="Arial MT"/>
                <a:cs typeface="Arial MT"/>
              </a:rPr>
              <a:t> </a:t>
            </a:r>
            <a:r>
              <a:rPr sz="1800" dirty="0">
                <a:latin typeface="Arial MT"/>
                <a:cs typeface="Arial MT"/>
              </a:rPr>
              <a:t>and</a:t>
            </a:r>
            <a:r>
              <a:rPr sz="1800" spc="-35" dirty="0">
                <a:latin typeface="Arial MT"/>
                <a:cs typeface="Arial MT"/>
              </a:rPr>
              <a:t> </a:t>
            </a:r>
            <a:r>
              <a:rPr sz="1800" dirty="0">
                <a:latin typeface="Arial MT"/>
                <a:cs typeface="Arial MT"/>
              </a:rPr>
              <a:t>edit</a:t>
            </a:r>
            <a:r>
              <a:rPr sz="1800" spc="-15" dirty="0">
                <a:latin typeface="Arial MT"/>
                <a:cs typeface="Arial MT"/>
              </a:rPr>
              <a:t> </a:t>
            </a:r>
            <a:r>
              <a:rPr sz="1800" dirty="0">
                <a:latin typeface="Arial MT"/>
                <a:cs typeface="Arial MT"/>
              </a:rPr>
              <a:t>external</a:t>
            </a:r>
            <a:r>
              <a:rPr sz="1800" spc="-10" dirty="0">
                <a:latin typeface="Arial MT"/>
                <a:cs typeface="Arial MT"/>
              </a:rPr>
              <a:t> </a:t>
            </a:r>
            <a:r>
              <a:rPr sz="1800" dirty="0">
                <a:latin typeface="Arial MT"/>
                <a:cs typeface="Arial MT"/>
              </a:rPr>
              <a:t>web </a:t>
            </a:r>
            <a:r>
              <a:rPr sz="1800" spc="-10" dirty="0">
                <a:latin typeface="Arial MT"/>
                <a:cs typeface="Arial MT"/>
              </a:rPr>
              <a:t>profiles.</a:t>
            </a:r>
            <a:endParaRPr sz="1800">
              <a:latin typeface="Arial MT"/>
              <a:cs typeface="Arial MT"/>
            </a:endParaRPr>
          </a:p>
          <a:p>
            <a:pPr marL="355600" marR="1207135" indent="-342900">
              <a:lnSpc>
                <a:spcPct val="130000"/>
              </a:lnSpc>
              <a:buFont typeface="Wingdings"/>
              <a:buChar char=""/>
              <a:tabLst>
                <a:tab pos="355600" algn="l"/>
              </a:tabLst>
            </a:pPr>
            <a:r>
              <a:rPr sz="1800" dirty="0">
                <a:latin typeface="Arial MT"/>
                <a:cs typeface="Arial MT"/>
              </a:rPr>
              <a:t>A</a:t>
            </a:r>
            <a:r>
              <a:rPr sz="1800" spc="-125" dirty="0">
                <a:latin typeface="Arial MT"/>
                <a:cs typeface="Arial MT"/>
              </a:rPr>
              <a:t> </a:t>
            </a:r>
            <a:r>
              <a:rPr sz="1800" dirty="0">
                <a:latin typeface="Arial MT"/>
                <a:cs typeface="Arial MT"/>
              </a:rPr>
              <a:t>platform</a:t>
            </a:r>
            <a:r>
              <a:rPr sz="1800" spc="-25" dirty="0">
                <a:latin typeface="Arial MT"/>
                <a:cs typeface="Arial MT"/>
              </a:rPr>
              <a:t> </a:t>
            </a:r>
            <a:r>
              <a:rPr sz="1800" dirty="0">
                <a:latin typeface="Arial MT"/>
                <a:cs typeface="Arial MT"/>
              </a:rPr>
              <a:t>in</a:t>
            </a:r>
            <a:r>
              <a:rPr sz="1800" spc="-40" dirty="0">
                <a:latin typeface="Arial MT"/>
                <a:cs typeface="Arial MT"/>
              </a:rPr>
              <a:t> </a:t>
            </a:r>
            <a:r>
              <a:rPr sz="1800" dirty="0">
                <a:latin typeface="Arial MT"/>
                <a:cs typeface="Arial MT"/>
              </a:rPr>
              <a:t>which</a:t>
            </a:r>
            <a:r>
              <a:rPr sz="1800" spc="10" dirty="0">
                <a:latin typeface="Arial MT"/>
                <a:cs typeface="Arial MT"/>
              </a:rPr>
              <a:t> </a:t>
            </a:r>
            <a:r>
              <a:rPr sz="1800" dirty="0">
                <a:latin typeface="Arial MT"/>
                <a:cs typeface="Arial MT"/>
              </a:rPr>
              <a:t>REF</a:t>
            </a:r>
            <a:r>
              <a:rPr sz="1800" spc="-25" dirty="0">
                <a:latin typeface="Arial MT"/>
                <a:cs typeface="Arial MT"/>
              </a:rPr>
              <a:t> </a:t>
            </a:r>
            <a:r>
              <a:rPr sz="1800" dirty="0">
                <a:latin typeface="Arial MT"/>
                <a:cs typeface="Arial MT"/>
              </a:rPr>
              <a:t>submission</a:t>
            </a:r>
            <a:r>
              <a:rPr sz="1800" spc="-25" dirty="0">
                <a:latin typeface="Arial MT"/>
                <a:cs typeface="Arial MT"/>
              </a:rPr>
              <a:t> </a:t>
            </a:r>
            <a:r>
              <a:rPr sz="1800" dirty="0">
                <a:latin typeface="Arial MT"/>
                <a:cs typeface="Arial MT"/>
              </a:rPr>
              <a:t>and</a:t>
            </a:r>
            <a:r>
              <a:rPr sz="1800" spc="-25" dirty="0">
                <a:latin typeface="Arial MT"/>
                <a:cs typeface="Arial MT"/>
              </a:rPr>
              <a:t> </a:t>
            </a:r>
            <a:r>
              <a:rPr sz="1800" dirty="0">
                <a:latin typeface="Arial MT"/>
                <a:cs typeface="Arial MT"/>
              </a:rPr>
              <a:t>internal</a:t>
            </a:r>
            <a:r>
              <a:rPr sz="1800" spc="-20" dirty="0">
                <a:latin typeface="Arial MT"/>
                <a:cs typeface="Arial MT"/>
              </a:rPr>
              <a:t> </a:t>
            </a:r>
            <a:r>
              <a:rPr sz="1800" dirty="0">
                <a:latin typeface="Arial MT"/>
                <a:cs typeface="Arial MT"/>
              </a:rPr>
              <a:t>research</a:t>
            </a:r>
            <a:r>
              <a:rPr sz="1800" spc="-25" dirty="0">
                <a:latin typeface="Arial MT"/>
                <a:cs typeface="Arial MT"/>
              </a:rPr>
              <a:t> </a:t>
            </a:r>
            <a:r>
              <a:rPr sz="1800" dirty="0">
                <a:latin typeface="Arial MT"/>
                <a:cs typeface="Arial MT"/>
              </a:rPr>
              <a:t>monitoring</a:t>
            </a:r>
            <a:r>
              <a:rPr sz="1800" spc="-10" dirty="0">
                <a:latin typeface="Arial MT"/>
                <a:cs typeface="Arial MT"/>
              </a:rPr>
              <a:t> </a:t>
            </a:r>
            <a:r>
              <a:rPr sz="1800" dirty="0">
                <a:latin typeface="Arial MT"/>
                <a:cs typeface="Arial MT"/>
              </a:rPr>
              <a:t>can</a:t>
            </a:r>
            <a:r>
              <a:rPr sz="1800" spc="-40" dirty="0">
                <a:latin typeface="Arial MT"/>
                <a:cs typeface="Arial MT"/>
              </a:rPr>
              <a:t> </a:t>
            </a:r>
            <a:r>
              <a:rPr sz="1800" dirty="0">
                <a:latin typeface="Arial MT"/>
                <a:cs typeface="Arial MT"/>
              </a:rPr>
              <a:t>be</a:t>
            </a:r>
            <a:r>
              <a:rPr sz="1800" spc="-20" dirty="0">
                <a:latin typeface="Arial MT"/>
                <a:cs typeface="Arial MT"/>
              </a:rPr>
              <a:t> </a:t>
            </a:r>
            <a:r>
              <a:rPr sz="1800" spc="-10" dirty="0">
                <a:latin typeface="Arial MT"/>
                <a:cs typeface="Arial MT"/>
              </a:rPr>
              <a:t>managed </a:t>
            </a:r>
            <a:r>
              <a:rPr sz="1800" dirty="0">
                <a:latin typeface="Arial MT"/>
                <a:cs typeface="Arial MT"/>
              </a:rPr>
              <a:t>with</a:t>
            </a:r>
            <a:r>
              <a:rPr sz="1800" spc="-20" dirty="0">
                <a:latin typeface="Arial MT"/>
                <a:cs typeface="Arial MT"/>
              </a:rPr>
              <a:t> </a:t>
            </a:r>
            <a:r>
              <a:rPr sz="1800" dirty="0">
                <a:latin typeface="Arial MT"/>
                <a:cs typeface="Arial MT"/>
              </a:rPr>
              <a:t>minimal</a:t>
            </a:r>
            <a:r>
              <a:rPr sz="1800" spc="-15" dirty="0">
                <a:latin typeface="Arial MT"/>
                <a:cs typeface="Arial MT"/>
              </a:rPr>
              <a:t> </a:t>
            </a:r>
            <a:r>
              <a:rPr sz="1800" spc="-10" dirty="0">
                <a:latin typeface="Arial MT"/>
                <a:cs typeface="Arial MT"/>
              </a:rPr>
              <a:t>re-</a:t>
            </a:r>
            <a:r>
              <a:rPr sz="1800" dirty="0">
                <a:latin typeface="Arial MT"/>
                <a:cs typeface="Arial MT"/>
              </a:rPr>
              <a:t>keying</a:t>
            </a:r>
            <a:r>
              <a:rPr sz="1800" spc="-5" dirty="0">
                <a:latin typeface="Arial MT"/>
                <a:cs typeface="Arial MT"/>
              </a:rPr>
              <a:t> </a:t>
            </a:r>
            <a:r>
              <a:rPr sz="1800" dirty="0">
                <a:latin typeface="Arial MT"/>
                <a:cs typeface="Arial MT"/>
              </a:rPr>
              <a:t>of</a:t>
            </a:r>
            <a:r>
              <a:rPr sz="1800" spc="-30" dirty="0">
                <a:latin typeface="Arial MT"/>
                <a:cs typeface="Arial MT"/>
              </a:rPr>
              <a:t> </a:t>
            </a:r>
            <a:r>
              <a:rPr sz="1800" dirty="0">
                <a:latin typeface="Arial MT"/>
                <a:cs typeface="Arial MT"/>
              </a:rPr>
              <a:t>data</a:t>
            </a:r>
            <a:r>
              <a:rPr sz="1800" spc="-40" dirty="0">
                <a:latin typeface="Arial MT"/>
                <a:cs typeface="Arial MT"/>
              </a:rPr>
              <a:t> </a:t>
            </a:r>
            <a:r>
              <a:rPr sz="1800" dirty="0">
                <a:latin typeface="Arial MT"/>
                <a:cs typeface="Arial MT"/>
              </a:rPr>
              <a:t>or</a:t>
            </a:r>
            <a:r>
              <a:rPr sz="1800" spc="-35" dirty="0">
                <a:latin typeface="Arial MT"/>
                <a:cs typeface="Arial MT"/>
              </a:rPr>
              <a:t> </a:t>
            </a:r>
            <a:r>
              <a:rPr sz="1800" dirty="0">
                <a:latin typeface="Arial MT"/>
                <a:cs typeface="Arial MT"/>
              </a:rPr>
              <a:t>completing</a:t>
            </a:r>
            <a:r>
              <a:rPr sz="1800" spc="-15" dirty="0">
                <a:latin typeface="Arial MT"/>
                <a:cs typeface="Arial MT"/>
              </a:rPr>
              <a:t> </a:t>
            </a:r>
            <a:r>
              <a:rPr sz="1800" dirty="0">
                <a:latin typeface="Arial MT"/>
                <a:cs typeface="Arial MT"/>
              </a:rPr>
              <a:t>of</a:t>
            </a:r>
            <a:r>
              <a:rPr sz="1800" spc="-35" dirty="0">
                <a:latin typeface="Arial MT"/>
                <a:cs typeface="Arial MT"/>
              </a:rPr>
              <a:t> </a:t>
            </a:r>
            <a:r>
              <a:rPr sz="1800" spc="-10" dirty="0">
                <a:latin typeface="Arial MT"/>
                <a:cs typeface="Arial MT"/>
              </a:rPr>
              <a:t>forms.</a:t>
            </a:r>
            <a:endParaRPr sz="1800">
              <a:latin typeface="Arial MT"/>
              <a:cs typeface="Arial M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38018" y="1411287"/>
            <a:ext cx="4429125" cy="513715"/>
          </a:xfrm>
          <a:prstGeom prst="rect">
            <a:avLst/>
          </a:prstGeom>
        </p:spPr>
        <p:txBody>
          <a:bodyPr vert="horz" wrap="square" lIns="0" tIns="13335" rIns="0" bIns="0" rtlCol="0">
            <a:spAutoFit/>
          </a:bodyPr>
          <a:lstStyle/>
          <a:p>
            <a:pPr marL="12700">
              <a:lnSpc>
                <a:spcPct val="100000"/>
              </a:lnSpc>
              <a:spcBef>
                <a:spcPts val="105"/>
              </a:spcBef>
            </a:pPr>
            <a:r>
              <a:rPr dirty="0"/>
              <a:t>ABOUT</a:t>
            </a:r>
            <a:r>
              <a:rPr spc="-45" dirty="0"/>
              <a:t> </a:t>
            </a:r>
            <a:r>
              <a:rPr dirty="0"/>
              <a:t>THIS</a:t>
            </a:r>
            <a:r>
              <a:rPr spc="-30" dirty="0"/>
              <a:t> </a:t>
            </a:r>
            <a:r>
              <a:rPr spc="-10" dirty="0"/>
              <a:t>GUIDE</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3</a:t>
            </a:fld>
            <a:endParaRPr spc="-25" dirty="0"/>
          </a:p>
        </p:txBody>
      </p:sp>
      <p:sp>
        <p:nvSpPr>
          <p:cNvPr id="3" name="object 3"/>
          <p:cNvSpPr txBox="1"/>
          <p:nvPr/>
        </p:nvSpPr>
        <p:spPr>
          <a:xfrm>
            <a:off x="1438018" y="2131123"/>
            <a:ext cx="10116185" cy="3930650"/>
          </a:xfrm>
          <a:prstGeom prst="rect">
            <a:avLst/>
          </a:prstGeom>
        </p:spPr>
        <p:txBody>
          <a:bodyPr vert="horz" wrap="square" lIns="0" tIns="12700" rIns="0" bIns="0" rtlCol="0">
            <a:spAutoFit/>
          </a:bodyPr>
          <a:lstStyle/>
          <a:p>
            <a:pPr marL="12700">
              <a:lnSpc>
                <a:spcPct val="100000"/>
              </a:lnSpc>
              <a:spcBef>
                <a:spcPts val="100"/>
              </a:spcBef>
            </a:pPr>
            <a:r>
              <a:rPr sz="2400" dirty="0">
                <a:latin typeface="Arial Black"/>
                <a:cs typeface="Arial Black"/>
              </a:rPr>
              <a:t>This</a:t>
            </a:r>
            <a:r>
              <a:rPr sz="2400" spc="-10" dirty="0">
                <a:latin typeface="Arial Black"/>
                <a:cs typeface="Arial Black"/>
              </a:rPr>
              <a:t> </a:t>
            </a:r>
            <a:r>
              <a:rPr sz="2400" dirty="0">
                <a:latin typeface="Arial Black"/>
                <a:cs typeface="Arial Black"/>
              </a:rPr>
              <a:t>guide</a:t>
            </a:r>
            <a:r>
              <a:rPr sz="2400" spc="-25" dirty="0">
                <a:latin typeface="Arial Black"/>
                <a:cs typeface="Arial Black"/>
              </a:rPr>
              <a:t> </a:t>
            </a:r>
            <a:r>
              <a:rPr sz="2400" dirty="0">
                <a:latin typeface="Arial Black"/>
                <a:cs typeface="Arial Black"/>
              </a:rPr>
              <a:t>describes</a:t>
            </a:r>
            <a:r>
              <a:rPr sz="2400" spc="-10" dirty="0">
                <a:latin typeface="Arial Black"/>
                <a:cs typeface="Arial Black"/>
              </a:rPr>
              <a:t> </a:t>
            </a:r>
            <a:r>
              <a:rPr sz="2400" dirty="0">
                <a:latin typeface="Arial Black"/>
                <a:cs typeface="Arial Black"/>
              </a:rPr>
              <a:t>how</a:t>
            </a:r>
            <a:r>
              <a:rPr sz="2400" spc="-15" dirty="0">
                <a:latin typeface="Arial Black"/>
                <a:cs typeface="Arial Black"/>
              </a:rPr>
              <a:t> </a:t>
            </a:r>
            <a:r>
              <a:rPr sz="2400" dirty="0">
                <a:latin typeface="Arial Black"/>
                <a:cs typeface="Arial Black"/>
              </a:rPr>
              <a:t>to</a:t>
            </a:r>
            <a:r>
              <a:rPr sz="2400" spc="-30" dirty="0">
                <a:latin typeface="Arial Black"/>
                <a:cs typeface="Arial Black"/>
              </a:rPr>
              <a:t> </a:t>
            </a:r>
            <a:r>
              <a:rPr sz="2400" dirty="0">
                <a:latin typeface="Arial Black"/>
                <a:cs typeface="Arial Black"/>
              </a:rPr>
              <a:t>manage publications</a:t>
            </a:r>
            <a:r>
              <a:rPr sz="2400" spc="-20" dirty="0">
                <a:latin typeface="Arial Black"/>
                <a:cs typeface="Arial Black"/>
              </a:rPr>
              <a:t> </a:t>
            </a:r>
            <a:r>
              <a:rPr sz="2400" dirty="0">
                <a:latin typeface="Arial Black"/>
                <a:cs typeface="Arial Black"/>
              </a:rPr>
              <a:t>in</a:t>
            </a:r>
            <a:r>
              <a:rPr sz="2400" spc="-25" dirty="0">
                <a:latin typeface="Arial Black"/>
                <a:cs typeface="Arial Black"/>
              </a:rPr>
              <a:t> </a:t>
            </a:r>
            <a:r>
              <a:rPr sz="2400" dirty="0">
                <a:latin typeface="Arial Black"/>
                <a:cs typeface="Arial Black"/>
              </a:rPr>
              <a:t>the</a:t>
            </a:r>
            <a:r>
              <a:rPr sz="2400" spc="-20" dirty="0">
                <a:latin typeface="Arial Black"/>
                <a:cs typeface="Arial Black"/>
              </a:rPr>
              <a:t> RIS.</a:t>
            </a:r>
            <a:endParaRPr sz="2400">
              <a:latin typeface="Arial Black"/>
              <a:cs typeface="Arial Black"/>
            </a:endParaRPr>
          </a:p>
          <a:p>
            <a:pPr>
              <a:lnSpc>
                <a:spcPct val="100000"/>
              </a:lnSpc>
              <a:spcBef>
                <a:spcPts val="240"/>
              </a:spcBef>
            </a:pPr>
            <a:endParaRPr sz="2400">
              <a:latin typeface="Arial Black"/>
              <a:cs typeface="Arial Black"/>
            </a:endParaRPr>
          </a:p>
          <a:p>
            <a:pPr marL="12700">
              <a:lnSpc>
                <a:spcPct val="100000"/>
              </a:lnSpc>
            </a:pPr>
            <a:r>
              <a:rPr sz="2000" b="1" dirty="0">
                <a:latin typeface="Arial"/>
                <a:cs typeface="Arial"/>
              </a:rPr>
              <a:t>By</a:t>
            </a:r>
            <a:r>
              <a:rPr sz="2000" b="1" spc="-30" dirty="0">
                <a:latin typeface="Arial"/>
                <a:cs typeface="Arial"/>
              </a:rPr>
              <a:t> </a:t>
            </a:r>
            <a:r>
              <a:rPr sz="2000" b="1" dirty="0">
                <a:latin typeface="Arial"/>
                <a:cs typeface="Arial"/>
              </a:rPr>
              <a:t>the</a:t>
            </a:r>
            <a:r>
              <a:rPr sz="2000" b="1" spc="-30" dirty="0">
                <a:latin typeface="Arial"/>
                <a:cs typeface="Arial"/>
              </a:rPr>
              <a:t> </a:t>
            </a:r>
            <a:r>
              <a:rPr sz="2000" b="1" dirty="0">
                <a:latin typeface="Arial"/>
                <a:cs typeface="Arial"/>
              </a:rPr>
              <a:t>end</a:t>
            </a:r>
            <a:r>
              <a:rPr sz="2000" b="1" spc="-20" dirty="0">
                <a:latin typeface="Arial"/>
                <a:cs typeface="Arial"/>
              </a:rPr>
              <a:t> </a:t>
            </a:r>
            <a:r>
              <a:rPr sz="2000" b="1" dirty="0">
                <a:latin typeface="Arial"/>
                <a:cs typeface="Arial"/>
              </a:rPr>
              <a:t>of</a:t>
            </a:r>
            <a:r>
              <a:rPr sz="2000" b="1" spc="-30" dirty="0">
                <a:latin typeface="Arial"/>
                <a:cs typeface="Arial"/>
              </a:rPr>
              <a:t> </a:t>
            </a:r>
            <a:r>
              <a:rPr sz="2000" b="1" dirty="0">
                <a:latin typeface="Arial"/>
                <a:cs typeface="Arial"/>
              </a:rPr>
              <a:t>the</a:t>
            </a:r>
            <a:r>
              <a:rPr sz="2000" b="1" spc="-25" dirty="0">
                <a:latin typeface="Arial"/>
                <a:cs typeface="Arial"/>
              </a:rPr>
              <a:t> </a:t>
            </a:r>
            <a:r>
              <a:rPr sz="2000" b="1" dirty="0">
                <a:latin typeface="Arial"/>
                <a:cs typeface="Arial"/>
              </a:rPr>
              <a:t>guide</a:t>
            </a:r>
            <a:r>
              <a:rPr sz="2000" b="1" spc="-20" dirty="0">
                <a:latin typeface="Arial"/>
                <a:cs typeface="Arial"/>
              </a:rPr>
              <a:t> </a:t>
            </a:r>
            <a:r>
              <a:rPr sz="2000" b="1" dirty="0">
                <a:latin typeface="Arial"/>
                <a:cs typeface="Arial"/>
              </a:rPr>
              <a:t>you</a:t>
            </a:r>
            <a:r>
              <a:rPr sz="2000" b="1" spc="5" dirty="0">
                <a:latin typeface="Arial"/>
                <a:cs typeface="Arial"/>
              </a:rPr>
              <a:t> </a:t>
            </a:r>
            <a:r>
              <a:rPr sz="2000" b="1" dirty="0">
                <a:latin typeface="Arial"/>
                <a:cs typeface="Arial"/>
              </a:rPr>
              <a:t>should</a:t>
            </a:r>
            <a:r>
              <a:rPr sz="2000" b="1" spc="-20" dirty="0">
                <a:latin typeface="Arial"/>
                <a:cs typeface="Arial"/>
              </a:rPr>
              <a:t> </a:t>
            </a:r>
            <a:r>
              <a:rPr sz="2000" b="1" dirty="0">
                <a:latin typeface="Arial"/>
                <a:cs typeface="Arial"/>
              </a:rPr>
              <a:t>be</a:t>
            </a:r>
            <a:r>
              <a:rPr sz="2000" b="1" spc="-20" dirty="0">
                <a:latin typeface="Arial"/>
                <a:cs typeface="Arial"/>
              </a:rPr>
              <a:t> </a:t>
            </a:r>
            <a:r>
              <a:rPr sz="2000" b="1" dirty="0">
                <a:latin typeface="Arial"/>
                <a:cs typeface="Arial"/>
              </a:rPr>
              <a:t>able</a:t>
            </a:r>
            <a:r>
              <a:rPr sz="2000" b="1" spc="-30" dirty="0">
                <a:latin typeface="Arial"/>
                <a:cs typeface="Arial"/>
              </a:rPr>
              <a:t> </a:t>
            </a:r>
            <a:r>
              <a:rPr sz="2000" b="1" spc="-25" dirty="0">
                <a:latin typeface="Arial"/>
                <a:cs typeface="Arial"/>
              </a:rPr>
              <a:t>to:</a:t>
            </a:r>
            <a:endParaRPr sz="2000">
              <a:latin typeface="Arial"/>
              <a:cs typeface="Arial"/>
            </a:endParaRPr>
          </a:p>
          <a:p>
            <a:pPr marL="354965" indent="-342265">
              <a:lnSpc>
                <a:spcPct val="100000"/>
              </a:lnSpc>
              <a:spcBef>
                <a:spcPts val="720"/>
              </a:spcBef>
              <a:buFont typeface="Wingdings"/>
              <a:buChar char=""/>
              <a:tabLst>
                <a:tab pos="354965" algn="l"/>
              </a:tabLst>
            </a:pPr>
            <a:r>
              <a:rPr sz="2000" dirty="0">
                <a:solidFill>
                  <a:srgbClr val="CD202C"/>
                </a:solidFill>
                <a:latin typeface="Arial MT"/>
                <a:cs typeface="Arial MT"/>
              </a:rPr>
              <a:t>Login</a:t>
            </a:r>
            <a:r>
              <a:rPr sz="2000" spc="-20" dirty="0">
                <a:solidFill>
                  <a:srgbClr val="CD202C"/>
                </a:solidFill>
                <a:latin typeface="Arial MT"/>
                <a:cs typeface="Arial MT"/>
              </a:rPr>
              <a:t> </a:t>
            </a:r>
            <a:r>
              <a:rPr sz="2000" dirty="0">
                <a:latin typeface="Arial MT"/>
                <a:cs typeface="Arial MT"/>
              </a:rPr>
              <a:t>to</a:t>
            </a:r>
            <a:r>
              <a:rPr sz="2000" spc="-5" dirty="0">
                <a:latin typeface="Arial MT"/>
                <a:cs typeface="Arial MT"/>
              </a:rPr>
              <a:t> </a:t>
            </a:r>
            <a:r>
              <a:rPr sz="2000" dirty="0">
                <a:latin typeface="Arial MT"/>
                <a:cs typeface="Arial MT"/>
              </a:rPr>
              <a:t>the</a:t>
            </a:r>
            <a:r>
              <a:rPr sz="2000" spc="-15" dirty="0">
                <a:latin typeface="Arial MT"/>
                <a:cs typeface="Arial MT"/>
              </a:rPr>
              <a:t> </a:t>
            </a:r>
            <a:r>
              <a:rPr sz="2000" spc="-10" dirty="0">
                <a:latin typeface="Arial MT"/>
                <a:cs typeface="Arial MT"/>
              </a:rPr>
              <a:t>System</a:t>
            </a:r>
            <a:endParaRPr sz="2000">
              <a:latin typeface="Arial MT"/>
              <a:cs typeface="Arial MT"/>
            </a:endParaRPr>
          </a:p>
          <a:p>
            <a:pPr marL="354965" indent="-342265">
              <a:lnSpc>
                <a:spcPct val="100000"/>
              </a:lnSpc>
              <a:spcBef>
                <a:spcPts val="720"/>
              </a:spcBef>
              <a:buFont typeface="Wingdings"/>
              <a:buChar char=""/>
              <a:tabLst>
                <a:tab pos="354965" algn="l"/>
              </a:tabLst>
            </a:pPr>
            <a:r>
              <a:rPr sz="2000" dirty="0">
                <a:solidFill>
                  <a:srgbClr val="CD202C"/>
                </a:solidFill>
                <a:latin typeface="Arial MT"/>
                <a:cs typeface="Arial MT"/>
              </a:rPr>
              <a:t>Review</a:t>
            </a:r>
            <a:r>
              <a:rPr sz="2000" spc="-25" dirty="0">
                <a:solidFill>
                  <a:srgbClr val="CD202C"/>
                </a:solidFill>
                <a:latin typeface="Arial MT"/>
                <a:cs typeface="Arial MT"/>
              </a:rPr>
              <a:t> </a:t>
            </a:r>
            <a:r>
              <a:rPr sz="2000" dirty="0">
                <a:latin typeface="Arial MT"/>
                <a:cs typeface="Arial MT"/>
              </a:rPr>
              <a:t>your</a:t>
            </a:r>
            <a:r>
              <a:rPr sz="2000" spc="-35" dirty="0">
                <a:latin typeface="Arial MT"/>
                <a:cs typeface="Arial MT"/>
              </a:rPr>
              <a:t> </a:t>
            </a:r>
            <a:r>
              <a:rPr sz="2000" dirty="0">
                <a:latin typeface="Arial MT"/>
                <a:cs typeface="Arial MT"/>
              </a:rPr>
              <a:t>Home</a:t>
            </a:r>
            <a:r>
              <a:rPr sz="2000" spc="-50" dirty="0">
                <a:latin typeface="Arial MT"/>
                <a:cs typeface="Arial MT"/>
              </a:rPr>
              <a:t> </a:t>
            </a:r>
            <a:r>
              <a:rPr sz="2000" dirty="0">
                <a:latin typeface="Arial MT"/>
                <a:cs typeface="Arial MT"/>
              </a:rPr>
              <a:t>page</a:t>
            </a:r>
            <a:r>
              <a:rPr sz="2000" spc="-35" dirty="0">
                <a:latin typeface="Arial MT"/>
                <a:cs typeface="Arial MT"/>
              </a:rPr>
              <a:t> </a:t>
            </a:r>
            <a:r>
              <a:rPr sz="2000" spc="-10" dirty="0">
                <a:latin typeface="Arial MT"/>
                <a:cs typeface="Arial MT"/>
              </a:rPr>
              <a:t>summary</a:t>
            </a:r>
            <a:endParaRPr sz="2000">
              <a:latin typeface="Arial MT"/>
              <a:cs typeface="Arial MT"/>
            </a:endParaRPr>
          </a:p>
          <a:p>
            <a:pPr marL="354965" indent="-342265">
              <a:lnSpc>
                <a:spcPct val="100000"/>
              </a:lnSpc>
              <a:spcBef>
                <a:spcPts val="720"/>
              </a:spcBef>
              <a:buFont typeface="Wingdings"/>
              <a:buChar char=""/>
              <a:tabLst>
                <a:tab pos="354965" algn="l"/>
              </a:tabLst>
            </a:pPr>
            <a:r>
              <a:rPr sz="2000" dirty="0">
                <a:solidFill>
                  <a:srgbClr val="CD202C"/>
                </a:solidFill>
                <a:latin typeface="Arial MT"/>
                <a:cs typeface="Arial MT"/>
              </a:rPr>
              <a:t>View</a:t>
            </a:r>
            <a:r>
              <a:rPr sz="2000" spc="-50" dirty="0">
                <a:solidFill>
                  <a:srgbClr val="CD202C"/>
                </a:solidFill>
                <a:latin typeface="Arial MT"/>
                <a:cs typeface="Arial MT"/>
              </a:rPr>
              <a:t> </a:t>
            </a:r>
            <a:r>
              <a:rPr sz="2000" dirty="0">
                <a:latin typeface="Arial MT"/>
                <a:cs typeface="Arial MT"/>
              </a:rPr>
              <a:t>your</a:t>
            </a:r>
            <a:r>
              <a:rPr sz="2000" spc="-60" dirty="0">
                <a:latin typeface="Arial MT"/>
                <a:cs typeface="Arial MT"/>
              </a:rPr>
              <a:t> </a:t>
            </a:r>
            <a:r>
              <a:rPr sz="2000" spc="-10" dirty="0">
                <a:latin typeface="Arial MT"/>
                <a:cs typeface="Arial MT"/>
              </a:rPr>
              <a:t>Publications</a:t>
            </a:r>
            <a:endParaRPr sz="2000">
              <a:latin typeface="Arial MT"/>
              <a:cs typeface="Arial MT"/>
            </a:endParaRPr>
          </a:p>
          <a:p>
            <a:pPr marL="354965" indent="-342265">
              <a:lnSpc>
                <a:spcPct val="100000"/>
              </a:lnSpc>
              <a:spcBef>
                <a:spcPts val="720"/>
              </a:spcBef>
              <a:buFont typeface="Wingdings"/>
              <a:buChar char=""/>
              <a:tabLst>
                <a:tab pos="354965" algn="l"/>
              </a:tabLst>
            </a:pPr>
            <a:r>
              <a:rPr sz="2000" dirty="0">
                <a:solidFill>
                  <a:srgbClr val="CD202C"/>
                </a:solidFill>
                <a:latin typeface="Arial MT"/>
                <a:cs typeface="Arial MT"/>
              </a:rPr>
              <a:t>Claim</a:t>
            </a:r>
            <a:r>
              <a:rPr sz="2000" spc="-30" dirty="0">
                <a:solidFill>
                  <a:srgbClr val="CD202C"/>
                </a:solidFill>
                <a:latin typeface="Arial MT"/>
                <a:cs typeface="Arial MT"/>
              </a:rPr>
              <a:t> </a:t>
            </a:r>
            <a:r>
              <a:rPr sz="2000" dirty="0">
                <a:latin typeface="Arial MT"/>
                <a:cs typeface="Arial MT"/>
              </a:rPr>
              <a:t>publications</a:t>
            </a:r>
            <a:r>
              <a:rPr sz="2000" spc="-45" dirty="0">
                <a:latin typeface="Arial MT"/>
                <a:cs typeface="Arial MT"/>
              </a:rPr>
              <a:t> </a:t>
            </a:r>
            <a:r>
              <a:rPr sz="2000" dirty="0">
                <a:latin typeface="Arial MT"/>
                <a:cs typeface="Arial MT"/>
              </a:rPr>
              <a:t>that</a:t>
            </a:r>
            <a:r>
              <a:rPr sz="2000" spc="-45" dirty="0">
                <a:latin typeface="Arial MT"/>
                <a:cs typeface="Arial MT"/>
              </a:rPr>
              <a:t> </a:t>
            </a:r>
            <a:r>
              <a:rPr sz="2000" dirty="0">
                <a:latin typeface="Arial MT"/>
                <a:cs typeface="Arial MT"/>
              </a:rPr>
              <a:t>belong</a:t>
            </a:r>
            <a:r>
              <a:rPr sz="2000" spc="-40" dirty="0">
                <a:latin typeface="Arial MT"/>
                <a:cs typeface="Arial MT"/>
              </a:rPr>
              <a:t> </a:t>
            </a:r>
            <a:r>
              <a:rPr sz="2000" dirty="0">
                <a:latin typeface="Arial MT"/>
                <a:cs typeface="Arial MT"/>
              </a:rPr>
              <a:t>to</a:t>
            </a:r>
            <a:r>
              <a:rPr sz="2000" spc="-35" dirty="0">
                <a:latin typeface="Arial MT"/>
                <a:cs typeface="Arial MT"/>
              </a:rPr>
              <a:t> </a:t>
            </a:r>
            <a:r>
              <a:rPr sz="2000" spc="-25" dirty="0">
                <a:latin typeface="Arial MT"/>
                <a:cs typeface="Arial MT"/>
              </a:rPr>
              <a:t>you</a:t>
            </a:r>
            <a:endParaRPr sz="2000">
              <a:latin typeface="Arial MT"/>
              <a:cs typeface="Arial MT"/>
            </a:endParaRPr>
          </a:p>
          <a:p>
            <a:pPr marL="354965" indent="-342265">
              <a:lnSpc>
                <a:spcPct val="100000"/>
              </a:lnSpc>
              <a:spcBef>
                <a:spcPts val="720"/>
              </a:spcBef>
              <a:buFont typeface="Wingdings"/>
              <a:buChar char=""/>
              <a:tabLst>
                <a:tab pos="354965" algn="l"/>
              </a:tabLst>
            </a:pPr>
            <a:r>
              <a:rPr sz="2000" dirty="0">
                <a:solidFill>
                  <a:srgbClr val="CD202C"/>
                </a:solidFill>
                <a:latin typeface="Arial MT"/>
                <a:cs typeface="Arial MT"/>
              </a:rPr>
              <a:t>Create</a:t>
            </a:r>
            <a:r>
              <a:rPr sz="2000" spc="-45" dirty="0">
                <a:solidFill>
                  <a:srgbClr val="CD202C"/>
                </a:solidFill>
                <a:latin typeface="Arial MT"/>
                <a:cs typeface="Arial MT"/>
              </a:rPr>
              <a:t> </a:t>
            </a:r>
            <a:r>
              <a:rPr sz="2000" dirty="0">
                <a:latin typeface="Arial MT"/>
                <a:cs typeface="Arial MT"/>
              </a:rPr>
              <a:t>new</a:t>
            </a:r>
            <a:r>
              <a:rPr sz="2000" spc="-25" dirty="0">
                <a:latin typeface="Arial MT"/>
                <a:cs typeface="Arial MT"/>
              </a:rPr>
              <a:t> </a:t>
            </a:r>
            <a:r>
              <a:rPr sz="2000" dirty="0">
                <a:latin typeface="Arial MT"/>
                <a:cs typeface="Arial MT"/>
              </a:rPr>
              <a:t>items</a:t>
            </a:r>
            <a:r>
              <a:rPr sz="2000" spc="-20" dirty="0">
                <a:latin typeface="Arial MT"/>
                <a:cs typeface="Arial MT"/>
              </a:rPr>
              <a:t> </a:t>
            </a:r>
            <a:r>
              <a:rPr sz="2000" spc="-10" dirty="0">
                <a:latin typeface="Arial MT"/>
                <a:cs typeface="Arial MT"/>
              </a:rPr>
              <a:t>manually</a:t>
            </a:r>
            <a:endParaRPr sz="2000">
              <a:latin typeface="Arial MT"/>
              <a:cs typeface="Arial MT"/>
            </a:endParaRPr>
          </a:p>
          <a:p>
            <a:pPr marL="354965" indent="-342265">
              <a:lnSpc>
                <a:spcPct val="100000"/>
              </a:lnSpc>
              <a:spcBef>
                <a:spcPts val="720"/>
              </a:spcBef>
              <a:buFont typeface="Wingdings"/>
              <a:buChar char=""/>
              <a:tabLst>
                <a:tab pos="354965" algn="l"/>
              </a:tabLst>
            </a:pPr>
            <a:r>
              <a:rPr sz="2000" dirty="0">
                <a:solidFill>
                  <a:srgbClr val="CD202C"/>
                </a:solidFill>
                <a:latin typeface="Arial MT"/>
                <a:cs typeface="Arial MT"/>
              </a:rPr>
              <a:t>Revise</a:t>
            </a:r>
            <a:r>
              <a:rPr sz="2000" spc="-25" dirty="0">
                <a:solidFill>
                  <a:srgbClr val="CD202C"/>
                </a:solidFill>
                <a:latin typeface="Arial MT"/>
                <a:cs typeface="Arial MT"/>
              </a:rPr>
              <a:t> </a:t>
            </a:r>
            <a:r>
              <a:rPr sz="2000" dirty="0">
                <a:latin typeface="Arial MT"/>
                <a:cs typeface="Arial MT"/>
              </a:rPr>
              <a:t>the</a:t>
            </a:r>
            <a:r>
              <a:rPr sz="2000" spc="-25" dirty="0">
                <a:latin typeface="Arial MT"/>
                <a:cs typeface="Arial MT"/>
              </a:rPr>
              <a:t> </a:t>
            </a:r>
            <a:r>
              <a:rPr sz="2000" dirty="0">
                <a:latin typeface="Arial MT"/>
                <a:cs typeface="Arial MT"/>
              </a:rPr>
              <a:t>search</a:t>
            </a:r>
            <a:r>
              <a:rPr sz="2000" spc="-45" dirty="0">
                <a:latin typeface="Arial MT"/>
                <a:cs typeface="Arial MT"/>
              </a:rPr>
              <a:t> </a:t>
            </a:r>
            <a:r>
              <a:rPr sz="2000" spc="-10" dirty="0">
                <a:latin typeface="Arial MT"/>
                <a:cs typeface="Arial MT"/>
              </a:rPr>
              <a:t>settings</a:t>
            </a:r>
            <a:endParaRPr sz="2000">
              <a:latin typeface="Arial MT"/>
              <a:cs typeface="Arial MT"/>
            </a:endParaRPr>
          </a:p>
          <a:p>
            <a:pPr marL="354965" indent="-342265">
              <a:lnSpc>
                <a:spcPct val="100000"/>
              </a:lnSpc>
              <a:spcBef>
                <a:spcPts val="720"/>
              </a:spcBef>
              <a:buFont typeface="Wingdings"/>
              <a:buChar char=""/>
              <a:tabLst>
                <a:tab pos="354965" algn="l"/>
              </a:tabLst>
            </a:pPr>
            <a:r>
              <a:rPr sz="2000" dirty="0">
                <a:solidFill>
                  <a:srgbClr val="CD202C"/>
                </a:solidFill>
                <a:latin typeface="Arial MT"/>
                <a:cs typeface="Arial MT"/>
              </a:rPr>
              <a:t>Add</a:t>
            </a:r>
            <a:r>
              <a:rPr sz="2000" spc="-20" dirty="0">
                <a:solidFill>
                  <a:srgbClr val="CD202C"/>
                </a:solidFill>
                <a:latin typeface="Arial MT"/>
                <a:cs typeface="Arial MT"/>
              </a:rPr>
              <a:t> </a:t>
            </a:r>
            <a:r>
              <a:rPr sz="2000" dirty="0">
                <a:latin typeface="Arial MT"/>
                <a:cs typeface="Arial MT"/>
              </a:rPr>
              <a:t>Scopus</a:t>
            </a:r>
            <a:r>
              <a:rPr sz="2000" spc="-35" dirty="0">
                <a:latin typeface="Arial MT"/>
                <a:cs typeface="Arial MT"/>
              </a:rPr>
              <a:t> </a:t>
            </a:r>
            <a:r>
              <a:rPr sz="2000" dirty="0">
                <a:latin typeface="Arial MT"/>
                <a:cs typeface="Arial MT"/>
              </a:rPr>
              <a:t>IDs</a:t>
            </a:r>
            <a:r>
              <a:rPr sz="2000" spc="-20" dirty="0">
                <a:latin typeface="Arial MT"/>
                <a:cs typeface="Arial MT"/>
              </a:rPr>
              <a:t> </a:t>
            </a:r>
            <a:r>
              <a:rPr sz="2000" dirty="0">
                <a:latin typeface="Arial MT"/>
                <a:cs typeface="Arial MT"/>
              </a:rPr>
              <a:t>and</a:t>
            </a:r>
            <a:r>
              <a:rPr sz="2000" spc="-30" dirty="0">
                <a:latin typeface="Arial MT"/>
                <a:cs typeface="Arial MT"/>
              </a:rPr>
              <a:t> </a:t>
            </a:r>
            <a:r>
              <a:rPr sz="2000" dirty="0">
                <a:latin typeface="Arial MT"/>
                <a:cs typeface="Arial MT"/>
              </a:rPr>
              <a:t>ORCID</a:t>
            </a:r>
            <a:r>
              <a:rPr sz="2000" spc="-35" dirty="0">
                <a:latin typeface="Arial MT"/>
                <a:cs typeface="Arial MT"/>
              </a:rPr>
              <a:t> </a:t>
            </a:r>
            <a:r>
              <a:rPr sz="2000" dirty="0">
                <a:latin typeface="Arial MT"/>
                <a:cs typeface="Arial MT"/>
              </a:rPr>
              <a:t>to</a:t>
            </a:r>
            <a:r>
              <a:rPr sz="2000" spc="-25" dirty="0">
                <a:latin typeface="Arial MT"/>
                <a:cs typeface="Arial MT"/>
              </a:rPr>
              <a:t> </a:t>
            </a:r>
            <a:r>
              <a:rPr sz="2000" dirty="0">
                <a:latin typeface="Arial MT"/>
                <a:cs typeface="Arial MT"/>
              </a:rPr>
              <a:t>your</a:t>
            </a:r>
            <a:r>
              <a:rPr sz="2000" spc="-30" dirty="0">
                <a:latin typeface="Arial MT"/>
                <a:cs typeface="Arial MT"/>
              </a:rPr>
              <a:t> </a:t>
            </a:r>
            <a:r>
              <a:rPr sz="2000" dirty="0">
                <a:latin typeface="Arial MT"/>
                <a:cs typeface="Arial MT"/>
              </a:rPr>
              <a:t>Data</a:t>
            </a:r>
            <a:r>
              <a:rPr sz="2000" spc="-25" dirty="0">
                <a:latin typeface="Arial MT"/>
                <a:cs typeface="Arial MT"/>
              </a:rPr>
              <a:t> </a:t>
            </a:r>
            <a:r>
              <a:rPr sz="2000" dirty="0">
                <a:latin typeface="Arial MT"/>
                <a:cs typeface="Arial MT"/>
              </a:rPr>
              <a:t>Source</a:t>
            </a:r>
            <a:r>
              <a:rPr sz="2000" spc="-45" dirty="0">
                <a:latin typeface="Arial MT"/>
                <a:cs typeface="Arial MT"/>
              </a:rPr>
              <a:t> </a:t>
            </a:r>
            <a:r>
              <a:rPr sz="2000" spc="-10" dirty="0">
                <a:latin typeface="Arial MT"/>
                <a:cs typeface="Arial MT"/>
              </a:rPr>
              <a:t>Searches</a:t>
            </a:r>
            <a:endParaRPr sz="2000">
              <a:latin typeface="Arial MT"/>
              <a:cs typeface="Arial M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5540118" y="1241742"/>
            <a:ext cx="1405255" cy="513715"/>
          </a:xfrm>
          <a:prstGeom prst="rect">
            <a:avLst/>
          </a:prstGeom>
        </p:spPr>
        <p:txBody>
          <a:bodyPr vert="horz" wrap="square" lIns="0" tIns="13335" rIns="0" bIns="0" rtlCol="0">
            <a:spAutoFit/>
          </a:bodyPr>
          <a:lstStyle/>
          <a:p>
            <a:pPr marL="12700">
              <a:lnSpc>
                <a:spcPct val="100000"/>
              </a:lnSpc>
              <a:spcBef>
                <a:spcPts val="105"/>
              </a:spcBef>
            </a:pPr>
            <a:r>
              <a:rPr dirty="0"/>
              <a:t>Log</a:t>
            </a:r>
            <a:r>
              <a:rPr spc="-70" dirty="0"/>
              <a:t> </a:t>
            </a:r>
            <a:r>
              <a:rPr spc="-25" dirty="0"/>
              <a:t>In</a:t>
            </a:r>
          </a:p>
        </p:txBody>
      </p:sp>
      <p:sp>
        <p:nvSpPr>
          <p:cNvPr id="3" name="object 3"/>
          <p:cNvSpPr txBox="1"/>
          <p:nvPr/>
        </p:nvSpPr>
        <p:spPr>
          <a:xfrm>
            <a:off x="5540118" y="1896490"/>
            <a:ext cx="6080125" cy="3719829"/>
          </a:xfrm>
          <a:prstGeom prst="rect">
            <a:avLst/>
          </a:prstGeom>
        </p:spPr>
        <p:txBody>
          <a:bodyPr vert="horz" wrap="square" lIns="0" tIns="12700" rIns="0" bIns="0" rtlCol="0">
            <a:spAutoFit/>
          </a:bodyPr>
          <a:lstStyle/>
          <a:p>
            <a:pPr marL="12700">
              <a:lnSpc>
                <a:spcPct val="100000"/>
              </a:lnSpc>
              <a:spcBef>
                <a:spcPts val="100"/>
              </a:spcBef>
            </a:pPr>
            <a:r>
              <a:rPr sz="2400" dirty="0">
                <a:latin typeface="Arial MT"/>
                <a:cs typeface="Arial MT"/>
              </a:rPr>
              <a:t>Login</a:t>
            </a:r>
            <a:r>
              <a:rPr sz="2400" spc="-25" dirty="0">
                <a:latin typeface="Arial MT"/>
                <a:cs typeface="Arial MT"/>
              </a:rPr>
              <a:t> </a:t>
            </a:r>
            <a:r>
              <a:rPr sz="2400" dirty="0">
                <a:latin typeface="Arial MT"/>
                <a:cs typeface="Arial MT"/>
              </a:rPr>
              <a:t>at</a:t>
            </a:r>
            <a:r>
              <a:rPr sz="2400" dirty="0">
                <a:solidFill>
                  <a:srgbClr val="CD202C"/>
                </a:solidFill>
                <a:latin typeface="Arial MT"/>
                <a:cs typeface="Arial MT"/>
              </a:rPr>
              <a:t>:</a:t>
            </a:r>
            <a:r>
              <a:rPr sz="2400" spc="-55" dirty="0">
                <a:solidFill>
                  <a:srgbClr val="CD202C"/>
                </a:solidFill>
                <a:latin typeface="Arial MT"/>
                <a:cs typeface="Arial MT"/>
              </a:rPr>
              <a:t> </a:t>
            </a:r>
            <a:r>
              <a:rPr sz="2400" u="sng" spc="-10" dirty="0">
                <a:solidFill>
                  <a:srgbClr val="CD202C"/>
                </a:solidFill>
                <a:uFill>
                  <a:solidFill>
                    <a:srgbClr val="CD202C"/>
                  </a:solidFill>
                </a:uFill>
                <a:latin typeface="Arial MT"/>
                <a:cs typeface="Arial MT"/>
                <a:hlinkClick r:id="rId2"/>
              </a:rPr>
              <a:t>https://ris.essex.ac.uk</a:t>
            </a:r>
            <a:endParaRPr sz="2400">
              <a:latin typeface="Arial MT"/>
              <a:cs typeface="Arial MT"/>
            </a:endParaRPr>
          </a:p>
          <a:p>
            <a:pPr>
              <a:lnSpc>
                <a:spcPct val="100000"/>
              </a:lnSpc>
              <a:spcBef>
                <a:spcPts val="1845"/>
              </a:spcBef>
            </a:pPr>
            <a:endParaRPr sz="2400">
              <a:latin typeface="Arial MT"/>
              <a:cs typeface="Arial MT"/>
            </a:endParaRPr>
          </a:p>
          <a:p>
            <a:pPr marL="12700">
              <a:lnSpc>
                <a:spcPct val="100000"/>
              </a:lnSpc>
            </a:pPr>
            <a:r>
              <a:rPr sz="2400" spc="-40" dirty="0">
                <a:latin typeface="Arial MT"/>
                <a:cs typeface="Arial MT"/>
              </a:rPr>
              <a:t>Your</a:t>
            </a:r>
            <a:r>
              <a:rPr sz="2400" spc="-55" dirty="0">
                <a:latin typeface="Arial MT"/>
                <a:cs typeface="Arial MT"/>
              </a:rPr>
              <a:t> </a:t>
            </a:r>
            <a:r>
              <a:rPr sz="2400" dirty="0">
                <a:latin typeface="Arial MT"/>
                <a:cs typeface="Arial MT"/>
              </a:rPr>
              <a:t>normal</a:t>
            </a:r>
            <a:r>
              <a:rPr sz="2400" spc="-65" dirty="0">
                <a:latin typeface="Arial MT"/>
                <a:cs typeface="Arial MT"/>
              </a:rPr>
              <a:t> </a:t>
            </a:r>
            <a:r>
              <a:rPr sz="2400" dirty="0">
                <a:latin typeface="Arial MT"/>
                <a:cs typeface="Arial MT"/>
              </a:rPr>
              <a:t>university</a:t>
            </a:r>
            <a:r>
              <a:rPr sz="2400" spc="-40" dirty="0">
                <a:latin typeface="Arial MT"/>
                <a:cs typeface="Arial MT"/>
              </a:rPr>
              <a:t> </a:t>
            </a:r>
            <a:r>
              <a:rPr sz="2400" dirty="0">
                <a:latin typeface="Arial MT"/>
                <a:cs typeface="Arial MT"/>
              </a:rPr>
              <a:t>login</a:t>
            </a:r>
            <a:r>
              <a:rPr sz="2400" spc="-40" dirty="0">
                <a:latin typeface="Arial MT"/>
                <a:cs typeface="Arial MT"/>
              </a:rPr>
              <a:t> </a:t>
            </a:r>
            <a:r>
              <a:rPr sz="2400" dirty="0">
                <a:latin typeface="Arial MT"/>
                <a:cs typeface="Arial MT"/>
              </a:rPr>
              <a:t>is</a:t>
            </a:r>
            <a:r>
              <a:rPr sz="2400" spc="-55" dirty="0">
                <a:latin typeface="Arial MT"/>
                <a:cs typeface="Arial MT"/>
              </a:rPr>
              <a:t> </a:t>
            </a:r>
            <a:r>
              <a:rPr sz="2400" dirty="0">
                <a:latin typeface="Arial MT"/>
                <a:cs typeface="Arial MT"/>
              </a:rPr>
              <a:t>all</a:t>
            </a:r>
            <a:r>
              <a:rPr sz="2400" spc="-55" dirty="0">
                <a:latin typeface="Arial MT"/>
                <a:cs typeface="Arial MT"/>
              </a:rPr>
              <a:t> </a:t>
            </a:r>
            <a:r>
              <a:rPr sz="2400" dirty="0">
                <a:latin typeface="Arial MT"/>
                <a:cs typeface="Arial MT"/>
              </a:rPr>
              <a:t>you</a:t>
            </a:r>
            <a:r>
              <a:rPr sz="2400" spc="-60" dirty="0">
                <a:latin typeface="Arial MT"/>
                <a:cs typeface="Arial MT"/>
              </a:rPr>
              <a:t> </a:t>
            </a:r>
            <a:r>
              <a:rPr sz="2400" spc="-10" dirty="0">
                <a:latin typeface="Arial MT"/>
                <a:cs typeface="Arial MT"/>
              </a:rPr>
              <a:t>need.</a:t>
            </a:r>
            <a:endParaRPr sz="2400">
              <a:latin typeface="Arial MT"/>
              <a:cs typeface="Arial MT"/>
            </a:endParaRPr>
          </a:p>
          <a:p>
            <a:pPr>
              <a:lnSpc>
                <a:spcPct val="100000"/>
              </a:lnSpc>
              <a:spcBef>
                <a:spcPts val="985"/>
              </a:spcBef>
            </a:pPr>
            <a:endParaRPr sz="2400">
              <a:latin typeface="Arial MT"/>
              <a:cs typeface="Arial MT"/>
            </a:endParaRPr>
          </a:p>
          <a:p>
            <a:pPr marL="12700" marR="5080">
              <a:lnSpc>
                <a:spcPct val="130000"/>
              </a:lnSpc>
            </a:pPr>
            <a:r>
              <a:rPr sz="2400" spc="-50" dirty="0">
                <a:latin typeface="Arial MT"/>
                <a:cs typeface="Arial MT"/>
              </a:rPr>
              <a:t>You </a:t>
            </a:r>
            <a:r>
              <a:rPr sz="2400" dirty="0">
                <a:latin typeface="Arial MT"/>
                <a:cs typeface="Arial MT"/>
              </a:rPr>
              <a:t>don’t</a:t>
            </a:r>
            <a:r>
              <a:rPr sz="2400" spc="-25" dirty="0">
                <a:latin typeface="Arial MT"/>
                <a:cs typeface="Arial MT"/>
              </a:rPr>
              <a:t> </a:t>
            </a:r>
            <a:r>
              <a:rPr sz="2400" dirty="0">
                <a:latin typeface="Arial MT"/>
                <a:cs typeface="Arial MT"/>
              </a:rPr>
              <a:t>need</a:t>
            </a:r>
            <a:r>
              <a:rPr sz="2400" spc="-40" dirty="0">
                <a:latin typeface="Arial MT"/>
                <a:cs typeface="Arial MT"/>
              </a:rPr>
              <a:t> </a:t>
            </a:r>
            <a:r>
              <a:rPr sz="2400" dirty="0">
                <a:latin typeface="Arial MT"/>
                <a:cs typeface="Arial MT"/>
              </a:rPr>
              <a:t>the</a:t>
            </a:r>
            <a:r>
              <a:rPr sz="2400" spc="-55" dirty="0">
                <a:latin typeface="Arial MT"/>
                <a:cs typeface="Arial MT"/>
              </a:rPr>
              <a:t> </a:t>
            </a:r>
            <a:r>
              <a:rPr sz="2400" dirty="0">
                <a:latin typeface="Arial MT"/>
                <a:cs typeface="Arial MT"/>
              </a:rPr>
              <a:t>VPN</a:t>
            </a:r>
            <a:r>
              <a:rPr sz="2400" spc="-35" dirty="0">
                <a:latin typeface="Arial MT"/>
                <a:cs typeface="Arial MT"/>
              </a:rPr>
              <a:t> </a:t>
            </a:r>
            <a:r>
              <a:rPr sz="2400" dirty="0">
                <a:latin typeface="Arial MT"/>
                <a:cs typeface="Arial MT"/>
              </a:rPr>
              <a:t>to</a:t>
            </a:r>
            <a:r>
              <a:rPr sz="2400" spc="-55" dirty="0">
                <a:latin typeface="Arial MT"/>
                <a:cs typeface="Arial MT"/>
              </a:rPr>
              <a:t> </a:t>
            </a:r>
            <a:r>
              <a:rPr sz="2400" dirty="0">
                <a:latin typeface="Arial MT"/>
                <a:cs typeface="Arial MT"/>
              </a:rPr>
              <a:t>access</a:t>
            </a:r>
            <a:r>
              <a:rPr sz="2400" spc="-45" dirty="0">
                <a:latin typeface="Arial MT"/>
                <a:cs typeface="Arial MT"/>
              </a:rPr>
              <a:t> </a:t>
            </a:r>
            <a:r>
              <a:rPr sz="2400" dirty="0">
                <a:latin typeface="Arial MT"/>
                <a:cs typeface="Arial MT"/>
              </a:rPr>
              <a:t>the</a:t>
            </a:r>
            <a:r>
              <a:rPr sz="2400" spc="-55" dirty="0">
                <a:latin typeface="Arial MT"/>
                <a:cs typeface="Arial MT"/>
              </a:rPr>
              <a:t> </a:t>
            </a:r>
            <a:r>
              <a:rPr sz="2400" dirty="0">
                <a:latin typeface="Arial MT"/>
                <a:cs typeface="Arial MT"/>
              </a:rPr>
              <a:t>RIS.</a:t>
            </a:r>
            <a:r>
              <a:rPr sz="2400" spc="-50" dirty="0">
                <a:latin typeface="Arial MT"/>
                <a:cs typeface="Arial MT"/>
              </a:rPr>
              <a:t> </a:t>
            </a:r>
            <a:r>
              <a:rPr sz="2400" spc="-25" dirty="0">
                <a:latin typeface="Arial MT"/>
                <a:cs typeface="Arial MT"/>
              </a:rPr>
              <a:t>It </a:t>
            </a:r>
            <a:r>
              <a:rPr sz="2400" dirty="0">
                <a:latin typeface="Arial MT"/>
                <a:cs typeface="Arial MT"/>
              </a:rPr>
              <a:t>works</a:t>
            </a:r>
            <a:r>
              <a:rPr sz="2400" spc="-60" dirty="0">
                <a:latin typeface="Arial MT"/>
                <a:cs typeface="Arial MT"/>
              </a:rPr>
              <a:t> </a:t>
            </a:r>
            <a:r>
              <a:rPr sz="2400" dirty="0">
                <a:latin typeface="Arial MT"/>
                <a:cs typeface="Arial MT"/>
              </a:rPr>
              <a:t>from</a:t>
            </a:r>
            <a:r>
              <a:rPr sz="2400" spc="-75" dirty="0">
                <a:latin typeface="Arial MT"/>
                <a:cs typeface="Arial MT"/>
              </a:rPr>
              <a:t> </a:t>
            </a:r>
            <a:r>
              <a:rPr sz="2400" dirty="0">
                <a:latin typeface="Arial MT"/>
                <a:cs typeface="Arial MT"/>
              </a:rPr>
              <a:t>anywhere</a:t>
            </a:r>
            <a:r>
              <a:rPr sz="2400" spc="-40" dirty="0">
                <a:latin typeface="Arial MT"/>
                <a:cs typeface="Arial MT"/>
              </a:rPr>
              <a:t> </a:t>
            </a:r>
            <a:r>
              <a:rPr sz="2400" dirty="0">
                <a:latin typeface="Arial MT"/>
                <a:cs typeface="Arial MT"/>
              </a:rPr>
              <a:t>with</a:t>
            </a:r>
            <a:r>
              <a:rPr sz="2400" spc="-55" dirty="0">
                <a:latin typeface="Arial MT"/>
                <a:cs typeface="Arial MT"/>
              </a:rPr>
              <a:t> </a:t>
            </a:r>
            <a:r>
              <a:rPr sz="2400" dirty="0">
                <a:latin typeface="Arial MT"/>
                <a:cs typeface="Arial MT"/>
              </a:rPr>
              <a:t>an</a:t>
            </a:r>
            <a:r>
              <a:rPr sz="2400" spc="-60" dirty="0">
                <a:latin typeface="Arial MT"/>
                <a:cs typeface="Arial MT"/>
              </a:rPr>
              <a:t> </a:t>
            </a:r>
            <a:r>
              <a:rPr sz="2400" spc="-10" dirty="0">
                <a:latin typeface="Arial MT"/>
                <a:cs typeface="Arial MT"/>
              </a:rPr>
              <a:t>internet </a:t>
            </a:r>
            <a:r>
              <a:rPr sz="2400" dirty="0">
                <a:latin typeface="Arial MT"/>
                <a:cs typeface="Arial MT"/>
              </a:rPr>
              <a:t>connection</a:t>
            </a:r>
            <a:r>
              <a:rPr sz="2400" spc="-50" dirty="0">
                <a:latin typeface="Arial MT"/>
                <a:cs typeface="Arial MT"/>
              </a:rPr>
              <a:t> </a:t>
            </a:r>
            <a:r>
              <a:rPr sz="2400" dirty="0">
                <a:latin typeface="Arial MT"/>
                <a:cs typeface="Arial MT"/>
              </a:rPr>
              <a:t>and</a:t>
            </a:r>
            <a:r>
              <a:rPr sz="2400" spc="-60" dirty="0">
                <a:latin typeface="Arial MT"/>
                <a:cs typeface="Arial MT"/>
              </a:rPr>
              <a:t> </a:t>
            </a:r>
            <a:r>
              <a:rPr sz="2400" dirty="0">
                <a:latin typeface="Arial MT"/>
                <a:cs typeface="Arial MT"/>
              </a:rPr>
              <a:t>in</a:t>
            </a:r>
            <a:r>
              <a:rPr sz="2400" spc="-70" dirty="0">
                <a:latin typeface="Arial MT"/>
                <a:cs typeface="Arial MT"/>
              </a:rPr>
              <a:t> </a:t>
            </a:r>
            <a:r>
              <a:rPr sz="2400" dirty="0">
                <a:latin typeface="Arial MT"/>
                <a:cs typeface="Arial MT"/>
              </a:rPr>
              <a:t>most</a:t>
            </a:r>
            <a:r>
              <a:rPr sz="2400" spc="-75" dirty="0">
                <a:latin typeface="Arial MT"/>
                <a:cs typeface="Arial MT"/>
              </a:rPr>
              <a:t> </a:t>
            </a:r>
            <a:r>
              <a:rPr sz="2400" dirty="0">
                <a:latin typeface="Arial MT"/>
                <a:cs typeface="Arial MT"/>
              </a:rPr>
              <a:t>browsers</a:t>
            </a:r>
            <a:r>
              <a:rPr sz="2400" spc="-65" dirty="0">
                <a:latin typeface="Arial MT"/>
                <a:cs typeface="Arial MT"/>
              </a:rPr>
              <a:t> </a:t>
            </a:r>
            <a:r>
              <a:rPr sz="2400" spc="-10" dirty="0">
                <a:latin typeface="Arial MT"/>
                <a:cs typeface="Arial MT"/>
              </a:rPr>
              <a:t>(Microsoft </a:t>
            </a:r>
            <a:r>
              <a:rPr sz="2400" dirty="0">
                <a:latin typeface="Arial MT"/>
                <a:cs typeface="Arial MT"/>
              </a:rPr>
              <a:t>Edge,</a:t>
            </a:r>
            <a:r>
              <a:rPr sz="2400" spc="-75" dirty="0">
                <a:latin typeface="Arial MT"/>
                <a:cs typeface="Arial MT"/>
              </a:rPr>
              <a:t> </a:t>
            </a:r>
            <a:r>
              <a:rPr sz="2400" dirty="0">
                <a:latin typeface="Arial MT"/>
                <a:cs typeface="Arial MT"/>
              </a:rPr>
              <a:t>Chrome,</a:t>
            </a:r>
            <a:r>
              <a:rPr sz="2400" spc="-70" dirty="0">
                <a:latin typeface="Arial MT"/>
                <a:cs typeface="Arial MT"/>
              </a:rPr>
              <a:t> </a:t>
            </a:r>
            <a:r>
              <a:rPr sz="2400" dirty="0">
                <a:latin typeface="Arial MT"/>
                <a:cs typeface="Arial MT"/>
              </a:rPr>
              <a:t>Firefox,</a:t>
            </a:r>
            <a:r>
              <a:rPr sz="2400" spc="-70" dirty="0">
                <a:latin typeface="Arial MT"/>
                <a:cs typeface="Arial MT"/>
              </a:rPr>
              <a:t> </a:t>
            </a:r>
            <a:r>
              <a:rPr sz="2400" spc="-10" dirty="0">
                <a:latin typeface="Arial MT"/>
                <a:cs typeface="Arial MT"/>
              </a:rPr>
              <a:t>Safari).</a:t>
            </a:r>
            <a:endParaRPr sz="2400">
              <a:latin typeface="Arial MT"/>
              <a:cs typeface="Arial MT"/>
            </a:endParaRPr>
          </a:p>
        </p:txBody>
      </p:sp>
      <p:pic>
        <p:nvPicPr>
          <p:cNvPr id="4" name="object 4" descr="Graphical user interface. The RIS Login Screen"/>
          <p:cNvPicPr/>
          <p:nvPr/>
        </p:nvPicPr>
        <p:blipFill>
          <a:blip r:embed="rId3" cstate="print"/>
          <a:stretch>
            <a:fillRect/>
          </a:stretch>
        </p:blipFill>
        <p:spPr>
          <a:xfrm>
            <a:off x="222504" y="1185672"/>
            <a:ext cx="4661903" cy="3595103"/>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4</a:t>
            </a:fld>
            <a:endParaRPr spc="-2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87322" rIns="0" bIns="0" rtlCol="0">
            <a:spAutoFit/>
          </a:bodyPr>
          <a:lstStyle/>
          <a:p>
            <a:pPr marL="687705">
              <a:lnSpc>
                <a:spcPct val="100000"/>
              </a:lnSpc>
              <a:spcBef>
                <a:spcPts val="1850"/>
              </a:spcBef>
            </a:pPr>
            <a:r>
              <a:rPr dirty="0"/>
              <a:t>Home</a:t>
            </a:r>
            <a:r>
              <a:rPr spc="-20" dirty="0"/>
              <a:t> Page</a:t>
            </a:r>
          </a:p>
          <a:p>
            <a:pPr marL="687705" marR="5080">
              <a:lnSpc>
                <a:spcPct val="130000"/>
              </a:lnSpc>
              <a:spcBef>
                <a:spcPts val="450"/>
              </a:spcBef>
            </a:pPr>
            <a:r>
              <a:rPr sz="2400" dirty="0">
                <a:latin typeface="Arial MT"/>
                <a:cs typeface="Arial MT"/>
              </a:rPr>
              <a:t>When</a:t>
            </a:r>
            <a:r>
              <a:rPr sz="2400" spc="-45" dirty="0">
                <a:latin typeface="Arial MT"/>
                <a:cs typeface="Arial MT"/>
              </a:rPr>
              <a:t> </a:t>
            </a:r>
            <a:r>
              <a:rPr sz="2400" dirty="0">
                <a:latin typeface="Arial MT"/>
                <a:cs typeface="Arial MT"/>
              </a:rPr>
              <a:t>you</a:t>
            </a:r>
            <a:r>
              <a:rPr sz="2400" spc="-40" dirty="0">
                <a:latin typeface="Arial MT"/>
                <a:cs typeface="Arial MT"/>
              </a:rPr>
              <a:t> </a:t>
            </a:r>
            <a:r>
              <a:rPr sz="2400" dirty="0">
                <a:latin typeface="Arial MT"/>
                <a:cs typeface="Arial MT"/>
              </a:rPr>
              <a:t>first</a:t>
            </a:r>
            <a:r>
              <a:rPr sz="2400" spc="-55" dirty="0">
                <a:latin typeface="Arial MT"/>
                <a:cs typeface="Arial MT"/>
              </a:rPr>
              <a:t> </a:t>
            </a:r>
            <a:r>
              <a:rPr sz="2400" dirty="0">
                <a:latin typeface="Arial MT"/>
                <a:cs typeface="Arial MT"/>
              </a:rPr>
              <a:t>log</a:t>
            </a:r>
            <a:r>
              <a:rPr sz="2400" spc="-30" dirty="0">
                <a:latin typeface="Arial MT"/>
                <a:cs typeface="Arial MT"/>
              </a:rPr>
              <a:t> </a:t>
            </a:r>
            <a:r>
              <a:rPr sz="2400" dirty="0">
                <a:latin typeface="Arial MT"/>
                <a:cs typeface="Arial MT"/>
              </a:rPr>
              <a:t>in</a:t>
            </a:r>
            <a:r>
              <a:rPr sz="2400" spc="-30" dirty="0">
                <a:latin typeface="Arial MT"/>
                <a:cs typeface="Arial MT"/>
              </a:rPr>
              <a:t> </a:t>
            </a:r>
            <a:r>
              <a:rPr sz="2400" dirty="0">
                <a:latin typeface="Arial MT"/>
                <a:cs typeface="Arial MT"/>
              </a:rPr>
              <a:t>the</a:t>
            </a:r>
            <a:r>
              <a:rPr sz="2400" spc="-50" dirty="0">
                <a:latin typeface="Arial MT"/>
                <a:cs typeface="Arial MT"/>
              </a:rPr>
              <a:t> </a:t>
            </a:r>
            <a:r>
              <a:rPr sz="2400" dirty="0">
                <a:latin typeface="Arial MT"/>
                <a:cs typeface="Arial MT"/>
              </a:rPr>
              <a:t>Home</a:t>
            </a:r>
            <a:r>
              <a:rPr sz="2400" spc="-35" dirty="0">
                <a:latin typeface="Arial MT"/>
                <a:cs typeface="Arial MT"/>
              </a:rPr>
              <a:t> </a:t>
            </a:r>
            <a:r>
              <a:rPr sz="2400" dirty="0">
                <a:latin typeface="Arial MT"/>
                <a:cs typeface="Arial MT"/>
              </a:rPr>
              <a:t>Page</a:t>
            </a:r>
            <a:r>
              <a:rPr sz="2400" spc="-30" dirty="0">
                <a:latin typeface="Arial MT"/>
                <a:cs typeface="Arial MT"/>
              </a:rPr>
              <a:t> </a:t>
            </a:r>
            <a:r>
              <a:rPr sz="2400" spc="-20" dirty="0">
                <a:latin typeface="Arial MT"/>
                <a:cs typeface="Arial MT"/>
              </a:rPr>
              <a:t>will </a:t>
            </a:r>
            <a:r>
              <a:rPr sz="2400" dirty="0">
                <a:latin typeface="Arial MT"/>
                <a:cs typeface="Arial MT"/>
              </a:rPr>
              <a:t>be</a:t>
            </a:r>
            <a:r>
              <a:rPr sz="2400" spc="-85" dirty="0">
                <a:latin typeface="Arial MT"/>
                <a:cs typeface="Arial MT"/>
              </a:rPr>
              <a:t> </a:t>
            </a:r>
            <a:r>
              <a:rPr sz="2400" dirty="0">
                <a:latin typeface="Arial MT"/>
                <a:cs typeface="Arial MT"/>
              </a:rPr>
              <a:t>displayed,</a:t>
            </a:r>
            <a:r>
              <a:rPr sz="2400" spc="-60" dirty="0">
                <a:latin typeface="Arial MT"/>
                <a:cs typeface="Arial MT"/>
              </a:rPr>
              <a:t> </a:t>
            </a:r>
            <a:r>
              <a:rPr sz="2400" dirty="0">
                <a:latin typeface="Arial MT"/>
                <a:cs typeface="Arial MT"/>
              </a:rPr>
              <a:t>looking</a:t>
            </a:r>
            <a:r>
              <a:rPr sz="2400" spc="-50" dirty="0">
                <a:latin typeface="Arial MT"/>
                <a:cs typeface="Arial MT"/>
              </a:rPr>
              <a:t> </a:t>
            </a:r>
            <a:r>
              <a:rPr sz="2400" dirty="0">
                <a:latin typeface="Arial MT"/>
                <a:cs typeface="Arial MT"/>
              </a:rPr>
              <a:t>something</a:t>
            </a:r>
            <a:r>
              <a:rPr sz="2400" spc="-75" dirty="0">
                <a:latin typeface="Arial MT"/>
                <a:cs typeface="Arial MT"/>
              </a:rPr>
              <a:t> </a:t>
            </a:r>
            <a:r>
              <a:rPr sz="2400" dirty="0">
                <a:latin typeface="Arial MT"/>
                <a:cs typeface="Arial MT"/>
              </a:rPr>
              <a:t>like</a:t>
            </a:r>
            <a:r>
              <a:rPr sz="2400" spc="-75" dirty="0">
                <a:latin typeface="Arial MT"/>
                <a:cs typeface="Arial MT"/>
              </a:rPr>
              <a:t> </a:t>
            </a:r>
            <a:r>
              <a:rPr sz="2400" spc="-10" dirty="0">
                <a:latin typeface="Arial MT"/>
                <a:cs typeface="Arial MT"/>
              </a:rPr>
              <a:t>this.</a:t>
            </a:r>
            <a:endParaRPr sz="2400">
              <a:latin typeface="Arial MT"/>
              <a:cs typeface="Arial MT"/>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5</a:t>
            </a:fld>
            <a:endParaRPr spc="-25" dirty="0"/>
          </a:p>
        </p:txBody>
      </p:sp>
      <p:pic>
        <p:nvPicPr>
          <p:cNvPr id="7" name="Picture 6">
            <a:extLst>
              <a:ext uri="{FF2B5EF4-FFF2-40B4-BE49-F238E27FC236}">
                <a16:creationId xmlns:a16="http://schemas.microsoft.com/office/drawing/2014/main" id="{1B9EFC40-FC23-B683-8424-9B0336D4CC48}"/>
              </a:ext>
            </a:extLst>
          </p:cNvPr>
          <p:cNvPicPr>
            <a:picLocks noChangeAspect="1"/>
          </p:cNvPicPr>
          <p:nvPr/>
        </p:nvPicPr>
        <p:blipFill>
          <a:blip r:embed="rId2"/>
          <a:stretch>
            <a:fillRect/>
          </a:stretch>
        </p:blipFill>
        <p:spPr>
          <a:xfrm>
            <a:off x="304800" y="1214155"/>
            <a:ext cx="5791200" cy="336678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64795" rIns="0" bIns="0" rtlCol="0">
            <a:spAutoFit/>
          </a:bodyPr>
          <a:lstStyle/>
          <a:p>
            <a:pPr marL="687705">
              <a:lnSpc>
                <a:spcPct val="100000"/>
              </a:lnSpc>
              <a:spcBef>
                <a:spcPts val="2085"/>
              </a:spcBef>
            </a:pPr>
            <a:r>
              <a:rPr dirty="0"/>
              <a:t>My</a:t>
            </a:r>
            <a:r>
              <a:rPr spc="-15" dirty="0"/>
              <a:t> </a:t>
            </a:r>
            <a:r>
              <a:rPr spc="-10" dirty="0"/>
              <a:t>Summary</a:t>
            </a:r>
          </a:p>
          <a:p>
            <a:pPr marL="687705" marR="5080">
              <a:lnSpc>
                <a:spcPct val="130000"/>
              </a:lnSpc>
              <a:spcBef>
                <a:spcPts val="520"/>
              </a:spcBef>
            </a:pPr>
            <a:r>
              <a:rPr sz="2000" dirty="0">
                <a:latin typeface="Arial MT"/>
                <a:cs typeface="Arial MT"/>
              </a:rPr>
              <a:t>A</a:t>
            </a:r>
            <a:r>
              <a:rPr sz="2000" spc="-135" dirty="0">
                <a:latin typeface="Arial MT"/>
                <a:cs typeface="Arial MT"/>
              </a:rPr>
              <a:t> </a:t>
            </a:r>
            <a:r>
              <a:rPr sz="2000" dirty="0">
                <a:latin typeface="Arial MT"/>
                <a:cs typeface="Arial MT"/>
              </a:rPr>
              <a:t>summary</a:t>
            </a:r>
            <a:r>
              <a:rPr sz="2000" spc="-65" dirty="0">
                <a:latin typeface="Arial MT"/>
                <a:cs typeface="Arial MT"/>
              </a:rPr>
              <a:t> </a:t>
            </a:r>
            <a:r>
              <a:rPr sz="2000" dirty="0">
                <a:latin typeface="Arial MT"/>
                <a:cs typeface="Arial MT"/>
              </a:rPr>
              <a:t>of</a:t>
            </a:r>
            <a:r>
              <a:rPr sz="2000" spc="-25" dirty="0">
                <a:latin typeface="Arial MT"/>
                <a:cs typeface="Arial MT"/>
              </a:rPr>
              <a:t> </a:t>
            </a:r>
            <a:r>
              <a:rPr sz="2000" dirty="0">
                <a:latin typeface="Arial MT"/>
                <a:cs typeface="Arial MT"/>
              </a:rPr>
              <a:t>Publications</a:t>
            </a:r>
            <a:r>
              <a:rPr sz="2000" spc="-25" dirty="0">
                <a:latin typeface="Arial MT"/>
                <a:cs typeface="Arial MT"/>
              </a:rPr>
              <a:t> </a:t>
            </a:r>
            <a:r>
              <a:rPr sz="2000" dirty="0">
                <a:latin typeface="Arial MT"/>
                <a:cs typeface="Arial MT"/>
              </a:rPr>
              <a:t>is</a:t>
            </a:r>
            <a:r>
              <a:rPr sz="2000" spc="-30" dirty="0">
                <a:latin typeface="Arial MT"/>
                <a:cs typeface="Arial MT"/>
              </a:rPr>
              <a:t> </a:t>
            </a:r>
            <a:r>
              <a:rPr sz="2000" dirty="0">
                <a:latin typeface="Arial MT"/>
                <a:cs typeface="Arial MT"/>
              </a:rPr>
              <a:t>shown</a:t>
            </a:r>
            <a:r>
              <a:rPr sz="2000" spc="-45" dirty="0">
                <a:latin typeface="Arial MT"/>
                <a:cs typeface="Arial MT"/>
              </a:rPr>
              <a:t> </a:t>
            </a:r>
            <a:r>
              <a:rPr sz="2000" dirty="0">
                <a:latin typeface="Arial MT"/>
                <a:cs typeface="Arial MT"/>
              </a:rPr>
              <a:t>on</a:t>
            </a:r>
            <a:r>
              <a:rPr sz="2000" spc="-25" dirty="0">
                <a:latin typeface="Arial MT"/>
                <a:cs typeface="Arial MT"/>
              </a:rPr>
              <a:t> the </a:t>
            </a:r>
            <a:r>
              <a:rPr sz="2000" dirty="0">
                <a:latin typeface="Arial MT"/>
                <a:cs typeface="Arial MT"/>
              </a:rPr>
              <a:t>Publications</a:t>
            </a:r>
            <a:r>
              <a:rPr sz="2000" spc="-90" dirty="0">
                <a:latin typeface="Arial MT"/>
                <a:cs typeface="Arial MT"/>
              </a:rPr>
              <a:t> </a:t>
            </a:r>
            <a:r>
              <a:rPr sz="2000" spc="-10" dirty="0">
                <a:latin typeface="Arial MT"/>
                <a:cs typeface="Arial MT"/>
              </a:rPr>
              <a:t>tile.</a:t>
            </a:r>
            <a:endParaRPr sz="2000">
              <a:latin typeface="Arial MT"/>
              <a:cs typeface="Arial MT"/>
            </a:endParaRPr>
          </a:p>
        </p:txBody>
      </p:sp>
      <p:sp>
        <p:nvSpPr>
          <p:cNvPr id="3" name="object 3"/>
          <p:cNvSpPr txBox="1"/>
          <p:nvPr/>
        </p:nvSpPr>
        <p:spPr>
          <a:xfrm>
            <a:off x="6215389" y="3076153"/>
            <a:ext cx="5484495" cy="2708910"/>
          </a:xfrm>
          <a:prstGeom prst="rect">
            <a:avLst/>
          </a:prstGeom>
        </p:spPr>
        <p:txBody>
          <a:bodyPr vert="horz" wrap="square" lIns="0" tIns="13335" rIns="0" bIns="0" rtlCol="0">
            <a:spAutoFit/>
          </a:bodyPr>
          <a:lstStyle/>
          <a:p>
            <a:pPr marL="12700">
              <a:lnSpc>
                <a:spcPct val="100000"/>
              </a:lnSpc>
              <a:spcBef>
                <a:spcPts val="105"/>
              </a:spcBef>
            </a:pPr>
            <a:r>
              <a:rPr sz="2000" dirty="0">
                <a:latin typeface="Arial MT"/>
                <a:cs typeface="Arial MT"/>
              </a:rPr>
              <a:t>The</a:t>
            </a:r>
            <a:r>
              <a:rPr sz="2000" spc="-30" dirty="0">
                <a:latin typeface="Arial MT"/>
                <a:cs typeface="Arial MT"/>
              </a:rPr>
              <a:t> </a:t>
            </a:r>
            <a:r>
              <a:rPr sz="2000" dirty="0">
                <a:latin typeface="Arial MT"/>
                <a:cs typeface="Arial MT"/>
              </a:rPr>
              <a:t>graph</a:t>
            </a:r>
            <a:r>
              <a:rPr sz="2000" spc="-45" dirty="0">
                <a:latin typeface="Arial MT"/>
                <a:cs typeface="Arial MT"/>
              </a:rPr>
              <a:t> </a:t>
            </a:r>
            <a:r>
              <a:rPr sz="2000" dirty="0">
                <a:latin typeface="Arial MT"/>
                <a:cs typeface="Arial MT"/>
              </a:rPr>
              <a:t>shows</a:t>
            </a:r>
            <a:r>
              <a:rPr sz="2000" spc="-35" dirty="0">
                <a:latin typeface="Arial MT"/>
                <a:cs typeface="Arial MT"/>
              </a:rPr>
              <a:t> </a:t>
            </a:r>
            <a:r>
              <a:rPr sz="2000" dirty="0">
                <a:latin typeface="Arial MT"/>
                <a:cs typeface="Arial MT"/>
              </a:rPr>
              <a:t>(claimed)</a:t>
            </a:r>
            <a:r>
              <a:rPr sz="2000" spc="-50" dirty="0">
                <a:latin typeface="Arial MT"/>
                <a:cs typeface="Arial MT"/>
              </a:rPr>
              <a:t> </a:t>
            </a:r>
            <a:r>
              <a:rPr sz="2000" dirty="0">
                <a:latin typeface="Arial MT"/>
                <a:cs typeface="Arial MT"/>
              </a:rPr>
              <a:t>publications</a:t>
            </a:r>
            <a:r>
              <a:rPr sz="2000" spc="-40" dirty="0">
                <a:latin typeface="Arial MT"/>
                <a:cs typeface="Arial MT"/>
              </a:rPr>
              <a:t> </a:t>
            </a:r>
            <a:r>
              <a:rPr sz="2000" dirty="0">
                <a:latin typeface="Arial MT"/>
                <a:cs typeface="Arial MT"/>
              </a:rPr>
              <a:t>by</a:t>
            </a:r>
            <a:r>
              <a:rPr sz="2000" spc="-20" dirty="0">
                <a:latin typeface="Arial MT"/>
                <a:cs typeface="Arial MT"/>
              </a:rPr>
              <a:t> </a:t>
            </a:r>
            <a:r>
              <a:rPr sz="2000" spc="-10" dirty="0">
                <a:latin typeface="Arial MT"/>
                <a:cs typeface="Arial MT"/>
              </a:rPr>
              <a:t>year.</a:t>
            </a:r>
            <a:endParaRPr sz="2000">
              <a:latin typeface="Arial MT"/>
              <a:cs typeface="Arial MT"/>
            </a:endParaRPr>
          </a:p>
          <a:p>
            <a:pPr>
              <a:lnSpc>
                <a:spcPct val="100000"/>
              </a:lnSpc>
              <a:spcBef>
                <a:spcPts val="815"/>
              </a:spcBef>
            </a:pPr>
            <a:endParaRPr sz="2000">
              <a:latin typeface="Arial MT"/>
              <a:cs typeface="Arial MT"/>
            </a:endParaRPr>
          </a:p>
          <a:p>
            <a:pPr marL="12700" marR="5080">
              <a:lnSpc>
                <a:spcPct val="130000"/>
              </a:lnSpc>
              <a:spcBef>
                <a:spcPts val="5"/>
              </a:spcBef>
            </a:pPr>
            <a:r>
              <a:rPr sz="2000" dirty="0">
                <a:latin typeface="Arial MT"/>
                <a:cs typeface="Arial MT"/>
              </a:rPr>
              <a:t>Note:</a:t>
            </a:r>
            <a:r>
              <a:rPr sz="2000" spc="-30" dirty="0">
                <a:latin typeface="Arial MT"/>
                <a:cs typeface="Arial MT"/>
              </a:rPr>
              <a:t> </a:t>
            </a:r>
            <a:r>
              <a:rPr sz="2000" dirty="0">
                <a:latin typeface="Arial MT"/>
                <a:cs typeface="Arial MT"/>
              </a:rPr>
              <a:t>the</a:t>
            </a:r>
            <a:r>
              <a:rPr sz="2000" spc="-20" dirty="0">
                <a:latin typeface="Arial MT"/>
                <a:cs typeface="Arial MT"/>
              </a:rPr>
              <a:t> </a:t>
            </a:r>
            <a:r>
              <a:rPr sz="2000" dirty="0">
                <a:latin typeface="Arial MT"/>
                <a:cs typeface="Arial MT"/>
              </a:rPr>
              <a:t>graph</a:t>
            </a:r>
            <a:r>
              <a:rPr sz="2000" spc="-35" dirty="0">
                <a:latin typeface="Arial MT"/>
                <a:cs typeface="Arial MT"/>
              </a:rPr>
              <a:t> </a:t>
            </a:r>
            <a:r>
              <a:rPr sz="2000" dirty="0">
                <a:latin typeface="Arial MT"/>
                <a:cs typeface="Arial MT"/>
              </a:rPr>
              <a:t>and</a:t>
            </a:r>
            <a:r>
              <a:rPr sz="2000" spc="-20" dirty="0">
                <a:latin typeface="Arial MT"/>
                <a:cs typeface="Arial MT"/>
              </a:rPr>
              <a:t> </a:t>
            </a:r>
            <a:r>
              <a:rPr sz="2000" dirty="0">
                <a:latin typeface="Arial MT"/>
                <a:cs typeface="Arial MT"/>
              </a:rPr>
              <a:t>data</a:t>
            </a:r>
            <a:r>
              <a:rPr sz="2000" spc="-35" dirty="0">
                <a:latin typeface="Arial MT"/>
                <a:cs typeface="Arial MT"/>
              </a:rPr>
              <a:t> </a:t>
            </a:r>
            <a:r>
              <a:rPr sz="2000" dirty="0">
                <a:latin typeface="Arial MT"/>
                <a:cs typeface="Arial MT"/>
              </a:rPr>
              <a:t>in</a:t>
            </a:r>
            <a:r>
              <a:rPr sz="2000" spc="5" dirty="0">
                <a:latin typeface="Arial MT"/>
                <a:cs typeface="Arial MT"/>
              </a:rPr>
              <a:t> </a:t>
            </a:r>
            <a:r>
              <a:rPr sz="2000" dirty="0">
                <a:latin typeface="Arial MT"/>
                <a:cs typeface="Arial MT"/>
              </a:rPr>
              <a:t>the</a:t>
            </a:r>
            <a:r>
              <a:rPr sz="2000" spc="-20" dirty="0">
                <a:latin typeface="Arial MT"/>
                <a:cs typeface="Arial MT"/>
              </a:rPr>
              <a:t> </a:t>
            </a:r>
            <a:r>
              <a:rPr sz="2000" dirty="0">
                <a:latin typeface="Arial MT"/>
                <a:cs typeface="Arial MT"/>
              </a:rPr>
              <a:t>summary</a:t>
            </a:r>
            <a:r>
              <a:rPr sz="2000" spc="-55" dirty="0">
                <a:latin typeface="Arial MT"/>
                <a:cs typeface="Arial MT"/>
              </a:rPr>
              <a:t> </a:t>
            </a:r>
            <a:r>
              <a:rPr sz="2000" spc="-10" dirty="0">
                <a:latin typeface="Arial MT"/>
                <a:cs typeface="Arial MT"/>
              </a:rPr>
              <a:t>update </a:t>
            </a:r>
            <a:r>
              <a:rPr sz="2000" dirty="0">
                <a:latin typeface="Arial MT"/>
                <a:cs typeface="Arial MT"/>
              </a:rPr>
              <a:t>every</a:t>
            </a:r>
            <a:r>
              <a:rPr sz="2000" spc="-35" dirty="0">
                <a:latin typeface="Arial MT"/>
                <a:cs typeface="Arial MT"/>
              </a:rPr>
              <a:t> </a:t>
            </a:r>
            <a:r>
              <a:rPr sz="2000" spc="-10" dirty="0">
                <a:latin typeface="Arial MT"/>
                <a:cs typeface="Arial MT"/>
              </a:rPr>
              <a:t>24hrs.</a:t>
            </a:r>
            <a:endParaRPr sz="2000">
              <a:latin typeface="Arial MT"/>
              <a:cs typeface="Arial MT"/>
            </a:endParaRPr>
          </a:p>
          <a:p>
            <a:pPr>
              <a:lnSpc>
                <a:spcPct val="100000"/>
              </a:lnSpc>
              <a:spcBef>
                <a:spcPts val="819"/>
              </a:spcBef>
            </a:pPr>
            <a:endParaRPr sz="2000">
              <a:latin typeface="Arial MT"/>
              <a:cs typeface="Arial MT"/>
            </a:endParaRPr>
          </a:p>
          <a:p>
            <a:pPr marL="12700" marR="1153160">
              <a:lnSpc>
                <a:spcPct val="130000"/>
              </a:lnSpc>
            </a:pPr>
            <a:r>
              <a:rPr sz="2000" dirty="0">
                <a:latin typeface="Arial MT"/>
                <a:cs typeface="Arial MT"/>
              </a:rPr>
              <a:t>Claimed</a:t>
            </a:r>
            <a:r>
              <a:rPr sz="2000" spc="-40" dirty="0">
                <a:latin typeface="Arial MT"/>
                <a:cs typeface="Arial MT"/>
              </a:rPr>
              <a:t> </a:t>
            </a:r>
            <a:r>
              <a:rPr sz="2000" dirty="0">
                <a:latin typeface="Arial MT"/>
                <a:cs typeface="Arial MT"/>
              </a:rPr>
              <a:t>and</a:t>
            </a:r>
            <a:r>
              <a:rPr sz="2000" spc="-35" dirty="0">
                <a:latin typeface="Arial MT"/>
                <a:cs typeface="Arial MT"/>
              </a:rPr>
              <a:t> </a:t>
            </a:r>
            <a:r>
              <a:rPr sz="2000" dirty="0">
                <a:latin typeface="Arial MT"/>
                <a:cs typeface="Arial MT"/>
              </a:rPr>
              <a:t>any</a:t>
            </a:r>
            <a:r>
              <a:rPr sz="2000" spc="-30" dirty="0">
                <a:latin typeface="Arial MT"/>
                <a:cs typeface="Arial MT"/>
              </a:rPr>
              <a:t> </a:t>
            </a:r>
            <a:r>
              <a:rPr sz="2000" dirty="0">
                <a:latin typeface="Arial MT"/>
                <a:cs typeface="Arial MT"/>
              </a:rPr>
              <a:t>unclaimed</a:t>
            </a:r>
            <a:r>
              <a:rPr sz="2000" spc="-50" dirty="0">
                <a:latin typeface="Arial MT"/>
                <a:cs typeface="Arial MT"/>
              </a:rPr>
              <a:t> </a:t>
            </a:r>
            <a:r>
              <a:rPr sz="2000" spc="-10" dirty="0">
                <a:latin typeface="Arial MT"/>
                <a:cs typeface="Arial MT"/>
              </a:rPr>
              <a:t>(Pending) </a:t>
            </a:r>
            <a:r>
              <a:rPr sz="2000" dirty="0">
                <a:latin typeface="Arial MT"/>
                <a:cs typeface="Arial MT"/>
              </a:rPr>
              <a:t>publications</a:t>
            </a:r>
            <a:r>
              <a:rPr sz="2000" spc="-45" dirty="0">
                <a:latin typeface="Arial MT"/>
                <a:cs typeface="Arial MT"/>
              </a:rPr>
              <a:t> </a:t>
            </a:r>
            <a:r>
              <a:rPr sz="2000" dirty="0">
                <a:latin typeface="Arial MT"/>
                <a:cs typeface="Arial MT"/>
              </a:rPr>
              <a:t>are</a:t>
            </a:r>
            <a:r>
              <a:rPr sz="2000" spc="-30" dirty="0">
                <a:latin typeface="Arial MT"/>
                <a:cs typeface="Arial MT"/>
              </a:rPr>
              <a:t> </a:t>
            </a:r>
            <a:r>
              <a:rPr sz="2000" spc="-10" dirty="0">
                <a:latin typeface="Arial MT"/>
                <a:cs typeface="Arial MT"/>
              </a:rPr>
              <a:t>indicated</a:t>
            </a:r>
            <a:endParaRPr sz="2000">
              <a:latin typeface="Arial MT"/>
              <a:cs typeface="Arial MT"/>
            </a:endParaRPr>
          </a:p>
        </p:txBody>
      </p:sp>
      <p:grpSp>
        <p:nvGrpSpPr>
          <p:cNvPr id="4" name="object 4"/>
          <p:cNvGrpSpPr/>
          <p:nvPr/>
        </p:nvGrpSpPr>
        <p:grpSpPr>
          <a:xfrm>
            <a:off x="254508" y="1316736"/>
            <a:ext cx="5337175" cy="4907280"/>
            <a:chOff x="254508" y="1316736"/>
            <a:chExt cx="5337175" cy="4907280"/>
          </a:xfrm>
        </p:grpSpPr>
        <p:pic>
          <p:nvPicPr>
            <p:cNvPr id="5" name="object 5" descr="Graphical user interface. Publication summary Tile."/>
            <p:cNvPicPr/>
            <p:nvPr/>
          </p:nvPicPr>
          <p:blipFill>
            <a:blip r:embed="rId2" cstate="print"/>
            <a:stretch>
              <a:fillRect/>
            </a:stretch>
          </p:blipFill>
          <p:spPr>
            <a:xfrm>
              <a:off x="254508" y="1316736"/>
              <a:ext cx="3118103" cy="3421367"/>
            </a:xfrm>
            <a:prstGeom prst="rect">
              <a:avLst/>
            </a:prstGeom>
          </p:spPr>
        </p:pic>
        <p:pic>
          <p:nvPicPr>
            <p:cNvPr id="6" name="object 6" descr="Graphical user interface. Publication summary graph tile."/>
            <p:cNvPicPr/>
            <p:nvPr/>
          </p:nvPicPr>
          <p:blipFill>
            <a:blip r:embed="rId3" cstate="print"/>
            <a:stretch>
              <a:fillRect/>
            </a:stretch>
          </p:blipFill>
          <p:spPr>
            <a:xfrm>
              <a:off x="2510028" y="2814827"/>
              <a:ext cx="3081527" cy="3409187"/>
            </a:xfrm>
            <a:prstGeom prst="rect">
              <a:avLst/>
            </a:prstGeom>
          </p:spPr>
        </p:pic>
      </p:gr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6</a:t>
            </a:fld>
            <a:endParaRPr spc="-2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215389" y="1019520"/>
            <a:ext cx="5453380" cy="3144451"/>
          </a:xfrm>
          <a:prstGeom prst="rect">
            <a:avLst/>
          </a:prstGeom>
        </p:spPr>
        <p:txBody>
          <a:bodyPr vert="horz" wrap="square" lIns="0" tIns="234950" rIns="0" bIns="0" rtlCol="0">
            <a:spAutoFit/>
          </a:bodyPr>
          <a:lstStyle/>
          <a:p>
            <a:pPr marL="12700">
              <a:lnSpc>
                <a:spcPct val="100000"/>
              </a:lnSpc>
              <a:spcBef>
                <a:spcPts val="1850"/>
              </a:spcBef>
            </a:pPr>
            <a:r>
              <a:rPr dirty="0"/>
              <a:t>My</a:t>
            </a:r>
            <a:r>
              <a:rPr spc="-15" dirty="0"/>
              <a:t> </a:t>
            </a:r>
            <a:r>
              <a:rPr spc="-10" dirty="0"/>
              <a:t>Publications</a:t>
            </a:r>
          </a:p>
          <a:p>
            <a:pPr marL="12700" marR="5080">
              <a:lnSpc>
                <a:spcPct val="130000"/>
              </a:lnSpc>
              <a:spcBef>
                <a:spcPts val="450"/>
              </a:spcBef>
            </a:pPr>
            <a:r>
              <a:rPr sz="2400" spc="-50" dirty="0">
                <a:latin typeface="Arial MT"/>
                <a:cs typeface="Arial MT"/>
              </a:rPr>
              <a:t>You</a:t>
            </a:r>
            <a:r>
              <a:rPr sz="2400" spc="-75" dirty="0">
                <a:latin typeface="Arial MT"/>
                <a:cs typeface="Arial MT"/>
              </a:rPr>
              <a:t> </a:t>
            </a:r>
            <a:r>
              <a:rPr sz="2400" dirty="0">
                <a:latin typeface="Arial MT"/>
                <a:cs typeface="Arial MT"/>
              </a:rPr>
              <a:t>can</a:t>
            </a:r>
            <a:r>
              <a:rPr sz="2400" spc="-75" dirty="0">
                <a:latin typeface="Arial MT"/>
                <a:cs typeface="Arial MT"/>
              </a:rPr>
              <a:t> </a:t>
            </a:r>
            <a:r>
              <a:rPr sz="2400" dirty="0">
                <a:latin typeface="Arial MT"/>
                <a:cs typeface="Arial MT"/>
              </a:rPr>
              <a:t>access</a:t>
            </a:r>
            <a:r>
              <a:rPr sz="2400" spc="-70" dirty="0">
                <a:latin typeface="Arial MT"/>
                <a:cs typeface="Arial MT"/>
              </a:rPr>
              <a:t> </a:t>
            </a:r>
            <a:r>
              <a:rPr sz="2400" dirty="0">
                <a:latin typeface="Arial MT"/>
                <a:cs typeface="Arial MT"/>
              </a:rPr>
              <a:t>your</a:t>
            </a:r>
            <a:r>
              <a:rPr sz="2400" spc="-65" dirty="0">
                <a:latin typeface="Arial MT"/>
                <a:cs typeface="Arial MT"/>
              </a:rPr>
              <a:t> </a:t>
            </a:r>
            <a:r>
              <a:rPr sz="2400" dirty="0">
                <a:latin typeface="Arial MT"/>
                <a:cs typeface="Arial MT"/>
              </a:rPr>
              <a:t>Publications</a:t>
            </a:r>
            <a:r>
              <a:rPr sz="2400" spc="-30" dirty="0">
                <a:latin typeface="Arial MT"/>
                <a:cs typeface="Arial MT"/>
              </a:rPr>
              <a:t> </a:t>
            </a:r>
            <a:r>
              <a:rPr sz="2400" spc="-10" dirty="0">
                <a:latin typeface="Arial MT"/>
                <a:cs typeface="Arial MT"/>
              </a:rPr>
              <a:t>either </a:t>
            </a:r>
            <a:r>
              <a:rPr sz="2400" dirty="0">
                <a:latin typeface="Arial MT"/>
                <a:cs typeface="Arial MT"/>
              </a:rPr>
              <a:t>from</a:t>
            </a:r>
            <a:r>
              <a:rPr sz="2400" spc="-55" dirty="0">
                <a:latin typeface="Arial MT"/>
                <a:cs typeface="Arial MT"/>
              </a:rPr>
              <a:t> </a:t>
            </a:r>
            <a:r>
              <a:rPr sz="2400" dirty="0">
                <a:latin typeface="Arial MT"/>
                <a:cs typeface="Arial MT"/>
              </a:rPr>
              <a:t>the</a:t>
            </a:r>
            <a:r>
              <a:rPr sz="2400" spc="-40" dirty="0">
                <a:latin typeface="Arial MT"/>
                <a:cs typeface="Arial MT"/>
              </a:rPr>
              <a:t> </a:t>
            </a:r>
            <a:r>
              <a:rPr sz="2400" dirty="0">
                <a:latin typeface="Arial MT"/>
                <a:cs typeface="Arial MT"/>
              </a:rPr>
              <a:t>menu</a:t>
            </a:r>
            <a:r>
              <a:rPr sz="2400" spc="-40" dirty="0">
                <a:latin typeface="Arial MT"/>
                <a:cs typeface="Arial MT"/>
              </a:rPr>
              <a:t> </a:t>
            </a:r>
            <a:r>
              <a:rPr sz="2400" dirty="0">
                <a:latin typeface="Arial MT"/>
                <a:cs typeface="Arial MT"/>
              </a:rPr>
              <a:t>(</a:t>
            </a:r>
            <a:r>
              <a:rPr sz="2400" b="1" dirty="0">
                <a:latin typeface="Arial"/>
                <a:cs typeface="Arial"/>
              </a:rPr>
              <a:t>Menu</a:t>
            </a:r>
            <a:r>
              <a:rPr sz="2400" b="1" spc="-50" dirty="0">
                <a:latin typeface="Arial"/>
                <a:cs typeface="Arial"/>
              </a:rPr>
              <a:t> </a:t>
            </a:r>
            <a:r>
              <a:rPr sz="2400" b="1" dirty="0">
                <a:latin typeface="Arial"/>
                <a:cs typeface="Arial"/>
              </a:rPr>
              <a:t>&gt;</a:t>
            </a:r>
            <a:r>
              <a:rPr sz="2400" b="1" spc="-55" dirty="0">
                <a:latin typeface="Arial"/>
                <a:cs typeface="Arial"/>
              </a:rPr>
              <a:t> </a:t>
            </a:r>
            <a:r>
              <a:rPr lang="en-GB" sz="2400" b="1" spc="-55" dirty="0">
                <a:latin typeface="Arial"/>
                <a:cs typeface="Arial"/>
              </a:rPr>
              <a:t>Profile &amp; Work</a:t>
            </a:r>
            <a:r>
              <a:rPr sz="2400" b="1" spc="-50" dirty="0">
                <a:latin typeface="Arial"/>
                <a:cs typeface="Arial"/>
              </a:rPr>
              <a:t> &gt; </a:t>
            </a:r>
            <a:r>
              <a:rPr sz="2400" b="1" dirty="0">
                <a:latin typeface="Arial"/>
                <a:cs typeface="Arial"/>
              </a:rPr>
              <a:t>Publications</a:t>
            </a:r>
            <a:r>
              <a:rPr lang="en-GB" sz="2400" b="1" dirty="0">
                <a:latin typeface="Arial"/>
                <a:cs typeface="Arial"/>
              </a:rPr>
              <a:t> &gt; Publications</a:t>
            </a:r>
            <a:r>
              <a:rPr sz="2400" dirty="0">
                <a:latin typeface="Arial MT"/>
                <a:cs typeface="Arial MT"/>
              </a:rPr>
              <a:t>)</a:t>
            </a:r>
            <a:r>
              <a:rPr sz="2400" spc="-75" dirty="0">
                <a:latin typeface="Arial MT"/>
                <a:cs typeface="Arial MT"/>
              </a:rPr>
              <a:t> </a:t>
            </a:r>
            <a:r>
              <a:rPr sz="2400" dirty="0">
                <a:latin typeface="Arial MT"/>
                <a:cs typeface="Arial MT"/>
              </a:rPr>
              <a:t>or</a:t>
            </a:r>
            <a:r>
              <a:rPr sz="2400" spc="-35" dirty="0">
                <a:latin typeface="Arial MT"/>
                <a:cs typeface="Arial MT"/>
              </a:rPr>
              <a:t> </a:t>
            </a:r>
            <a:r>
              <a:rPr sz="2400" dirty="0">
                <a:latin typeface="Arial MT"/>
                <a:cs typeface="Arial MT"/>
              </a:rPr>
              <a:t>by</a:t>
            </a:r>
            <a:r>
              <a:rPr sz="2400" spc="-50" dirty="0">
                <a:latin typeface="Arial MT"/>
                <a:cs typeface="Arial MT"/>
              </a:rPr>
              <a:t> </a:t>
            </a:r>
            <a:r>
              <a:rPr sz="2400" dirty="0">
                <a:latin typeface="Arial MT"/>
                <a:cs typeface="Arial MT"/>
              </a:rPr>
              <a:t>clicking</a:t>
            </a:r>
            <a:r>
              <a:rPr sz="2400" spc="-10" dirty="0">
                <a:latin typeface="Arial MT"/>
                <a:cs typeface="Arial MT"/>
              </a:rPr>
              <a:t> </a:t>
            </a:r>
            <a:r>
              <a:rPr sz="2400" dirty="0">
                <a:latin typeface="Arial MT"/>
                <a:cs typeface="Arial MT"/>
              </a:rPr>
              <a:t>on</a:t>
            </a:r>
            <a:r>
              <a:rPr sz="2400" spc="-45" dirty="0">
                <a:latin typeface="Arial MT"/>
                <a:cs typeface="Arial MT"/>
              </a:rPr>
              <a:t> </a:t>
            </a:r>
            <a:r>
              <a:rPr sz="2400" dirty="0">
                <a:latin typeface="Arial MT"/>
                <a:cs typeface="Arial MT"/>
              </a:rPr>
              <a:t>the</a:t>
            </a:r>
            <a:r>
              <a:rPr sz="2400" spc="-55" dirty="0">
                <a:latin typeface="Arial MT"/>
                <a:cs typeface="Arial MT"/>
              </a:rPr>
              <a:t> </a:t>
            </a:r>
            <a:r>
              <a:rPr sz="2400" spc="-20" dirty="0">
                <a:solidFill>
                  <a:srgbClr val="CD202C"/>
                </a:solidFill>
                <a:latin typeface="Arial MT"/>
                <a:cs typeface="Arial MT"/>
              </a:rPr>
              <a:t>View </a:t>
            </a:r>
            <a:r>
              <a:rPr sz="2400" dirty="0">
                <a:solidFill>
                  <a:srgbClr val="CD202C"/>
                </a:solidFill>
                <a:latin typeface="Arial MT"/>
                <a:cs typeface="Arial MT"/>
              </a:rPr>
              <a:t>All</a:t>
            </a:r>
            <a:r>
              <a:rPr sz="2400" spc="-45" dirty="0">
                <a:solidFill>
                  <a:srgbClr val="CD202C"/>
                </a:solidFill>
                <a:latin typeface="Arial MT"/>
                <a:cs typeface="Arial MT"/>
              </a:rPr>
              <a:t> </a:t>
            </a:r>
            <a:r>
              <a:rPr sz="2400" dirty="0">
                <a:latin typeface="Arial MT"/>
                <a:cs typeface="Arial MT"/>
              </a:rPr>
              <a:t>button</a:t>
            </a:r>
            <a:r>
              <a:rPr sz="2400" spc="-50" dirty="0">
                <a:latin typeface="Arial MT"/>
                <a:cs typeface="Arial MT"/>
              </a:rPr>
              <a:t> </a:t>
            </a:r>
            <a:r>
              <a:rPr sz="2400" dirty="0">
                <a:latin typeface="Arial MT"/>
                <a:cs typeface="Arial MT"/>
              </a:rPr>
              <a:t>area</a:t>
            </a:r>
            <a:r>
              <a:rPr sz="2400" spc="-50" dirty="0">
                <a:latin typeface="Arial MT"/>
                <a:cs typeface="Arial MT"/>
              </a:rPr>
              <a:t> </a:t>
            </a:r>
            <a:r>
              <a:rPr sz="2400" dirty="0">
                <a:latin typeface="Arial MT"/>
                <a:cs typeface="Arial MT"/>
              </a:rPr>
              <a:t>on</a:t>
            </a:r>
            <a:r>
              <a:rPr sz="2400" spc="-50" dirty="0">
                <a:latin typeface="Arial MT"/>
                <a:cs typeface="Arial MT"/>
              </a:rPr>
              <a:t> </a:t>
            </a:r>
            <a:r>
              <a:rPr sz="2400" dirty="0">
                <a:latin typeface="Arial MT"/>
                <a:cs typeface="Arial MT"/>
              </a:rPr>
              <a:t>the</a:t>
            </a:r>
            <a:r>
              <a:rPr sz="2400" spc="-60" dirty="0">
                <a:latin typeface="Arial MT"/>
                <a:cs typeface="Arial MT"/>
              </a:rPr>
              <a:t> </a:t>
            </a:r>
            <a:r>
              <a:rPr sz="2400" dirty="0">
                <a:latin typeface="Arial MT"/>
                <a:cs typeface="Arial MT"/>
              </a:rPr>
              <a:t>home</a:t>
            </a:r>
            <a:r>
              <a:rPr sz="2400" spc="-45" dirty="0">
                <a:latin typeface="Arial MT"/>
                <a:cs typeface="Arial MT"/>
              </a:rPr>
              <a:t> </a:t>
            </a:r>
            <a:r>
              <a:rPr sz="2400" dirty="0">
                <a:latin typeface="Arial MT"/>
                <a:cs typeface="Arial MT"/>
              </a:rPr>
              <a:t>screen</a:t>
            </a:r>
            <a:r>
              <a:rPr sz="2400" spc="-50" dirty="0">
                <a:latin typeface="Arial MT"/>
                <a:cs typeface="Arial MT"/>
              </a:rPr>
              <a:t> </a:t>
            </a:r>
            <a:r>
              <a:rPr sz="2400" spc="-10" dirty="0">
                <a:latin typeface="Arial MT"/>
                <a:cs typeface="Arial MT"/>
              </a:rPr>
              <a:t>tile.</a:t>
            </a:r>
            <a:endParaRPr sz="2400" dirty="0">
              <a:latin typeface="Arial MT"/>
              <a:cs typeface="Arial MT"/>
            </a:endParaRP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7</a:t>
            </a:fld>
            <a:endParaRPr spc="-25" dirty="0"/>
          </a:p>
        </p:txBody>
      </p:sp>
      <p:pic>
        <p:nvPicPr>
          <p:cNvPr id="12" name="Picture 11">
            <a:extLst>
              <a:ext uri="{FF2B5EF4-FFF2-40B4-BE49-F238E27FC236}">
                <a16:creationId xmlns:a16="http://schemas.microsoft.com/office/drawing/2014/main" id="{BF82F70E-996A-246C-5B48-2050FC2DCE12}"/>
              </a:ext>
            </a:extLst>
          </p:cNvPr>
          <p:cNvPicPr>
            <a:picLocks noChangeAspect="1"/>
          </p:cNvPicPr>
          <p:nvPr/>
        </p:nvPicPr>
        <p:blipFill>
          <a:blip r:embed="rId2"/>
          <a:stretch>
            <a:fillRect/>
          </a:stretch>
        </p:blipFill>
        <p:spPr>
          <a:xfrm>
            <a:off x="609600" y="1288304"/>
            <a:ext cx="3978768" cy="2875667"/>
          </a:xfrm>
          <a:prstGeom prst="rect">
            <a:avLst/>
          </a:prstGeom>
        </p:spPr>
      </p:pic>
      <p:pic>
        <p:nvPicPr>
          <p:cNvPr id="14" name="Picture 13">
            <a:extLst>
              <a:ext uri="{FF2B5EF4-FFF2-40B4-BE49-F238E27FC236}">
                <a16:creationId xmlns:a16="http://schemas.microsoft.com/office/drawing/2014/main" id="{945E48A2-86FF-CD1F-1D9F-DBA65CA88B18}"/>
              </a:ext>
            </a:extLst>
          </p:cNvPr>
          <p:cNvPicPr>
            <a:picLocks noChangeAspect="1"/>
          </p:cNvPicPr>
          <p:nvPr/>
        </p:nvPicPr>
        <p:blipFill>
          <a:blip r:embed="rId3"/>
          <a:stretch>
            <a:fillRect/>
          </a:stretch>
        </p:blipFill>
        <p:spPr>
          <a:xfrm>
            <a:off x="2856652" y="3886200"/>
            <a:ext cx="1731716" cy="182592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descr="Graphical user interface. My Publication Screen"/>
          <p:cNvPicPr/>
          <p:nvPr/>
        </p:nvPicPr>
        <p:blipFill>
          <a:blip r:embed="rId2" cstate="print"/>
          <a:stretch>
            <a:fillRect/>
          </a:stretch>
        </p:blipFill>
        <p:spPr>
          <a:xfrm>
            <a:off x="313943" y="1185672"/>
            <a:ext cx="5283695" cy="4683251"/>
          </a:xfrm>
          <a:prstGeom prst="rect">
            <a:avLst/>
          </a:prstGeom>
        </p:spPr>
      </p:pic>
      <p:sp>
        <p:nvSpPr>
          <p:cNvPr id="3" name="object 3" descr="$PPTXTitle"/>
          <p:cNvSpPr txBox="1">
            <a:spLocks noGrp="1"/>
          </p:cNvSpPr>
          <p:nvPr>
            <p:ph type="title"/>
          </p:nvPr>
        </p:nvSpPr>
        <p:spPr>
          <a:xfrm>
            <a:off x="6089396" y="990227"/>
            <a:ext cx="5469890" cy="2020570"/>
          </a:xfrm>
          <a:prstGeom prst="rect">
            <a:avLst/>
          </a:prstGeom>
        </p:spPr>
        <p:txBody>
          <a:bodyPr vert="horz" wrap="square" lIns="0" tIns="264795" rIns="0" bIns="0" rtlCol="0">
            <a:spAutoFit/>
          </a:bodyPr>
          <a:lstStyle/>
          <a:p>
            <a:pPr marL="12700" algn="just">
              <a:lnSpc>
                <a:spcPct val="100000"/>
              </a:lnSpc>
              <a:spcBef>
                <a:spcPts val="2085"/>
              </a:spcBef>
            </a:pPr>
            <a:r>
              <a:rPr dirty="0"/>
              <a:t>My</a:t>
            </a:r>
            <a:r>
              <a:rPr spc="-15" dirty="0"/>
              <a:t> </a:t>
            </a:r>
            <a:r>
              <a:rPr spc="-10" dirty="0"/>
              <a:t>Publications</a:t>
            </a:r>
          </a:p>
          <a:p>
            <a:pPr marL="12700" marR="5080" algn="just">
              <a:lnSpc>
                <a:spcPct val="130000"/>
              </a:lnSpc>
              <a:spcBef>
                <a:spcPts val="520"/>
              </a:spcBef>
            </a:pPr>
            <a:r>
              <a:rPr sz="2000" spc="-35" dirty="0">
                <a:latin typeface="Arial MT"/>
                <a:cs typeface="Arial MT"/>
              </a:rPr>
              <a:t>Your </a:t>
            </a:r>
            <a:r>
              <a:rPr sz="2000" dirty="0">
                <a:latin typeface="Arial MT"/>
                <a:cs typeface="Arial MT"/>
              </a:rPr>
              <a:t>publications</a:t>
            </a:r>
            <a:r>
              <a:rPr sz="2000" spc="-40" dirty="0">
                <a:latin typeface="Arial MT"/>
                <a:cs typeface="Arial MT"/>
              </a:rPr>
              <a:t> </a:t>
            </a:r>
            <a:r>
              <a:rPr sz="2000" dirty="0">
                <a:latin typeface="Arial MT"/>
                <a:cs typeface="Arial MT"/>
              </a:rPr>
              <a:t>appear</a:t>
            </a:r>
            <a:r>
              <a:rPr sz="2000" spc="-55" dirty="0">
                <a:latin typeface="Arial MT"/>
                <a:cs typeface="Arial MT"/>
              </a:rPr>
              <a:t> </a:t>
            </a:r>
            <a:r>
              <a:rPr sz="2000" dirty="0">
                <a:latin typeface="Arial MT"/>
                <a:cs typeface="Arial MT"/>
              </a:rPr>
              <a:t>in</a:t>
            </a:r>
            <a:r>
              <a:rPr sz="2000" spc="-20" dirty="0">
                <a:latin typeface="Arial MT"/>
                <a:cs typeface="Arial MT"/>
              </a:rPr>
              <a:t> </a:t>
            </a:r>
            <a:r>
              <a:rPr sz="2000" dirty="0">
                <a:latin typeface="Arial MT"/>
                <a:cs typeface="Arial MT"/>
              </a:rPr>
              <a:t>a</a:t>
            </a:r>
            <a:r>
              <a:rPr sz="2000" spc="-20" dirty="0">
                <a:latin typeface="Arial MT"/>
                <a:cs typeface="Arial MT"/>
              </a:rPr>
              <a:t> </a:t>
            </a:r>
            <a:r>
              <a:rPr sz="2000" dirty="0">
                <a:latin typeface="Arial MT"/>
                <a:cs typeface="Arial MT"/>
              </a:rPr>
              <a:t>list.</a:t>
            </a:r>
            <a:r>
              <a:rPr sz="2000" spc="-65" dirty="0">
                <a:latin typeface="Arial MT"/>
                <a:cs typeface="Arial MT"/>
              </a:rPr>
              <a:t> </a:t>
            </a:r>
            <a:r>
              <a:rPr sz="2000" dirty="0">
                <a:latin typeface="Arial MT"/>
                <a:cs typeface="Arial MT"/>
              </a:rPr>
              <a:t>The</a:t>
            </a:r>
            <a:r>
              <a:rPr sz="2000" spc="-30" dirty="0">
                <a:latin typeface="Arial MT"/>
                <a:cs typeface="Arial MT"/>
              </a:rPr>
              <a:t> </a:t>
            </a:r>
            <a:r>
              <a:rPr sz="2000" dirty="0">
                <a:latin typeface="Arial MT"/>
                <a:cs typeface="Arial MT"/>
              </a:rPr>
              <a:t>list</a:t>
            </a:r>
            <a:r>
              <a:rPr sz="2000" spc="-30" dirty="0">
                <a:latin typeface="Arial MT"/>
                <a:cs typeface="Arial MT"/>
              </a:rPr>
              <a:t> </a:t>
            </a:r>
            <a:r>
              <a:rPr sz="2000" dirty="0">
                <a:latin typeface="Arial MT"/>
                <a:cs typeface="Arial MT"/>
              </a:rPr>
              <a:t>can</a:t>
            </a:r>
            <a:r>
              <a:rPr sz="2000" spc="-30" dirty="0">
                <a:latin typeface="Arial MT"/>
                <a:cs typeface="Arial MT"/>
              </a:rPr>
              <a:t> </a:t>
            </a:r>
            <a:r>
              <a:rPr sz="2000" spc="-25" dirty="0">
                <a:latin typeface="Arial MT"/>
                <a:cs typeface="Arial MT"/>
              </a:rPr>
              <a:t>be </a:t>
            </a:r>
            <a:r>
              <a:rPr sz="2000" dirty="0">
                <a:latin typeface="Arial MT"/>
                <a:cs typeface="Arial MT"/>
              </a:rPr>
              <a:t>paged,</a:t>
            </a:r>
            <a:r>
              <a:rPr sz="2000" spc="-40" dirty="0">
                <a:latin typeface="Arial MT"/>
                <a:cs typeface="Arial MT"/>
              </a:rPr>
              <a:t> </a:t>
            </a:r>
            <a:r>
              <a:rPr sz="2000" dirty="0">
                <a:latin typeface="Arial MT"/>
                <a:cs typeface="Arial MT"/>
              </a:rPr>
              <a:t>sorted</a:t>
            </a:r>
            <a:r>
              <a:rPr sz="2000" spc="-35" dirty="0">
                <a:latin typeface="Arial MT"/>
                <a:cs typeface="Arial MT"/>
              </a:rPr>
              <a:t> </a:t>
            </a:r>
            <a:r>
              <a:rPr sz="2000" dirty="0">
                <a:latin typeface="Arial MT"/>
                <a:cs typeface="Arial MT"/>
              </a:rPr>
              <a:t>and</a:t>
            </a:r>
            <a:r>
              <a:rPr sz="2000" spc="-20" dirty="0">
                <a:latin typeface="Arial MT"/>
                <a:cs typeface="Arial MT"/>
              </a:rPr>
              <a:t> </a:t>
            </a:r>
            <a:r>
              <a:rPr sz="2000" dirty="0">
                <a:latin typeface="Arial MT"/>
                <a:cs typeface="Arial MT"/>
              </a:rPr>
              <a:t>exported</a:t>
            </a:r>
            <a:r>
              <a:rPr sz="2000" spc="-45" dirty="0">
                <a:latin typeface="Arial MT"/>
                <a:cs typeface="Arial MT"/>
              </a:rPr>
              <a:t> </a:t>
            </a:r>
            <a:r>
              <a:rPr sz="2000" dirty="0">
                <a:latin typeface="Arial MT"/>
                <a:cs typeface="Arial MT"/>
              </a:rPr>
              <a:t>using</a:t>
            </a:r>
            <a:r>
              <a:rPr sz="2000" spc="-20" dirty="0">
                <a:latin typeface="Arial MT"/>
                <a:cs typeface="Arial MT"/>
              </a:rPr>
              <a:t> </a:t>
            </a:r>
            <a:r>
              <a:rPr sz="2000" dirty="0">
                <a:latin typeface="Arial MT"/>
                <a:cs typeface="Arial MT"/>
              </a:rPr>
              <a:t>the</a:t>
            </a:r>
            <a:r>
              <a:rPr sz="2000" spc="-20" dirty="0">
                <a:latin typeface="Arial MT"/>
                <a:cs typeface="Arial MT"/>
              </a:rPr>
              <a:t> </a:t>
            </a:r>
            <a:r>
              <a:rPr sz="2000" dirty="0">
                <a:latin typeface="Arial MT"/>
                <a:cs typeface="Arial MT"/>
              </a:rPr>
              <a:t>controls</a:t>
            </a:r>
            <a:r>
              <a:rPr sz="2000" spc="-40" dirty="0">
                <a:latin typeface="Arial MT"/>
                <a:cs typeface="Arial MT"/>
              </a:rPr>
              <a:t> </a:t>
            </a:r>
            <a:r>
              <a:rPr sz="2000" spc="-25" dirty="0">
                <a:latin typeface="Arial MT"/>
                <a:cs typeface="Arial MT"/>
              </a:rPr>
              <a:t>at </a:t>
            </a:r>
            <a:r>
              <a:rPr sz="2000" dirty="0">
                <a:latin typeface="Arial MT"/>
                <a:cs typeface="Arial MT"/>
              </a:rPr>
              <a:t>the</a:t>
            </a:r>
            <a:r>
              <a:rPr sz="2000" spc="-15" dirty="0">
                <a:latin typeface="Arial MT"/>
                <a:cs typeface="Arial MT"/>
              </a:rPr>
              <a:t> </a:t>
            </a:r>
            <a:r>
              <a:rPr sz="2000" dirty="0">
                <a:latin typeface="Arial MT"/>
                <a:cs typeface="Arial MT"/>
              </a:rPr>
              <a:t>top</a:t>
            </a:r>
            <a:r>
              <a:rPr sz="2000" spc="-15" dirty="0">
                <a:latin typeface="Arial MT"/>
                <a:cs typeface="Arial MT"/>
              </a:rPr>
              <a:t> </a:t>
            </a:r>
            <a:r>
              <a:rPr sz="2000" dirty="0">
                <a:latin typeface="Arial MT"/>
                <a:cs typeface="Arial MT"/>
              </a:rPr>
              <a:t>of</a:t>
            </a:r>
            <a:r>
              <a:rPr sz="2000" spc="-10" dirty="0">
                <a:latin typeface="Arial MT"/>
                <a:cs typeface="Arial MT"/>
              </a:rPr>
              <a:t> </a:t>
            </a:r>
            <a:r>
              <a:rPr sz="2000" dirty="0">
                <a:latin typeface="Arial MT"/>
                <a:cs typeface="Arial MT"/>
              </a:rPr>
              <a:t>the</a:t>
            </a:r>
            <a:r>
              <a:rPr sz="2000" spc="-15" dirty="0">
                <a:latin typeface="Arial MT"/>
                <a:cs typeface="Arial MT"/>
              </a:rPr>
              <a:t> </a:t>
            </a:r>
            <a:r>
              <a:rPr sz="2000" spc="-20" dirty="0">
                <a:latin typeface="Arial MT"/>
                <a:cs typeface="Arial MT"/>
              </a:rPr>
              <a:t>page.</a:t>
            </a:r>
            <a:endParaRPr sz="2000">
              <a:latin typeface="Arial MT"/>
              <a:cs typeface="Arial MT"/>
            </a:endParaRPr>
          </a:p>
        </p:txBody>
      </p:sp>
      <p:sp>
        <p:nvSpPr>
          <p:cNvPr id="4" name="object 4"/>
          <p:cNvSpPr txBox="1"/>
          <p:nvPr/>
        </p:nvSpPr>
        <p:spPr>
          <a:xfrm>
            <a:off x="6089396" y="3381563"/>
            <a:ext cx="5533390" cy="2007235"/>
          </a:xfrm>
          <a:prstGeom prst="rect">
            <a:avLst/>
          </a:prstGeom>
        </p:spPr>
        <p:txBody>
          <a:bodyPr vert="horz" wrap="square" lIns="0" tIns="12700" rIns="0" bIns="0" rtlCol="0">
            <a:spAutoFit/>
          </a:bodyPr>
          <a:lstStyle/>
          <a:p>
            <a:pPr marL="12700" marR="5080">
              <a:lnSpc>
                <a:spcPct val="130000"/>
              </a:lnSpc>
              <a:spcBef>
                <a:spcPts val="100"/>
              </a:spcBef>
            </a:pPr>
            <a:r>
              <a:rPr sz="2000" spc="-45" dirty="0">
                <a:latin typeface="Arial MT"/>
                <a:cs typeface="Arial MT"/>
              </a:rPr>
              <a:t>You</a:t>
            </a:r>
            <a:r>
              <a:rPr sz="2000" spc="-40" dirty="0">
                <a:latin typeface="Arial MT"/>
                <a:cs typeface="Arial MT"/>
              </a:rPr>
              <a:t> </a:t>
            </a:r>
            <a:r>
              <a:rPr sz="2000" dirty="0">
                <a:latin typeface="Arial MT"/>
                <a:cs typeface="Arial MT"/>
              </a:rPr>
              <a:t>can</a:t>
            </a:r>
            <a:r>
              <a:rPr sz="2000" spc="-35" dirty="0">
                <a:latin typeface="Arial MT"/>
                <a:cs typeface="Arial MT"/>
              </a:rPr>
              <a:t> </a:t>
            </a:r>
            <a:r>
              <a:rPr sz="2000" dirty="0">
                <a:latin typeface="Arial MT"/>
                <a:cs typeface="Arial MT"/>
              </a:rPr>
              <a:t>filter</a:t>
            </a:r>
            <a:r>
              <a:rPr sz="2000" spc="-35" dirty="0">
                <a:latin typeface="Arial MT"/>
                <a:cs typeface="Arial MT"/>
              </a:rPr>
              <a:t> </a:t>
            </a:r>
            <a:r>
              <a:rPr sz="2000" dirty="0">
                <a:latin typeface="Arial MT"/>
                <a:cs typeface="Arial MT"/>
              </a:rPr>
              <a:t>the</a:t>
            </a:r>
            <a:r>
              <a:rPr sz="2000" spc="-30" dirty="0">
                <a:latin typeface="Arial MT"/>
                <a:cs typeface="Arial MT"/>
              </a:rPr>
              <a:t> </a:t>
            </a:r>
            <a:r>
              <a:rPr sz="2000" dirty="0">
                <a:latin typeface="Arial MT"/>
                <a:cs typeface="Arial MT"/>
              </a:rPr>
              <a:t>publications</a:t>
            </a:r>
            <a:r>
              <a:rPr sz="2000" spc="-45" dirty="0">
                <a:latin typeface="Arial MT"/>
                <a:cs typeface="Arial MT"/>
              </a:rPr>
              <a:t> </a:t>
            </a:r>
            <a:r>
              <a:rPr sz="2000" dirty="0">
                <a:latin typeface="Arial MT"/>
                <a:cs typeface="Arial MT"/>
              </a:rPr>
              <a:t>using</a:t>
            </a:r>
            <a:r>
              <a:rPr sz="2000" spc="-50" dirty="0">
                <a:latin typeface="Arial MT"/>
                <a:cs typeface="Arial MT"/>
              </a:rPr>
              <a:t> </a:t>
            </a:r>
            <a:r>
              <a:rPr sz="2000" dirty="0">
                <a:latin typeface="Arial MT"/>
                <a:cs typeface="Arial MT"/>
              </a:rPr>
              <a:t>the</a:t>
            </a:r>
            <a:r>
              <a:rPr sz="2000" spc="-40" dirty="0">
                <a:latin typeface="Arial MT"/>
                <a:cs typeface="Arial MT"/>
              </a:rPr>
              <a:t> </a:t>
            </a:r>
            <a:r>
              <a:rPr sz="2000" dirty="0">
                <a:solidFill>
                  <a:srgbClr val="CD202C"/>
                </a:solidFill>
                <a:latin typeface="Arial MT"/>
                <a:cs typeface="Arial MT"/>
              </a:rPr>
              <a:t>Filters</a:t>
            </a:r>
            <a:r>
              <a:rPr sz="2000" spc="-35" dirty="0">
                <a:solidFill>
                  <a:srgbClr val="CD202C"/>
                </a:solidFill>
                <a:latin typeface="Arial MT"/>
                <a:cs typeface="Arial MT"/>
              </a:rPr>
              <a:t> </a:t>
            </a:r>
            <a:r>
              <a:rPr sz="2000" spc="-25" dirty="0">
                <a:latin typeface="Arial MT"/>
                <a:cs typeface="Arial MT"/>
              </a:rPr>
              <a:t>on </a:t>
            </a:r>
            <a:r>
              <a:rPr sz="2000" dirty="0">
                <a:latin typeface="Arial MT"/>
                <a:cs typeface="Arial MT"/>
              </a:rPr>
              <a:t>the</a:t>
            </a:r>
            <a:r>
              <a:rPr sz="2000" spc="-20" dirty="0">
                <a:latin typeface="Arial MT"/>
                <a:cs typeface="Arial MT"/>
              </a:rPr>
              <a:t> </a:t>
            </a:r>
            <a:r>
              <a:rPr sz="2000" dirty="0">
                <a:latin typeface="Arial MT"/>
                <a:cs typeface="Arial MT"/>
              </a:rPr>
              <a:t>right</a:t>
            </a:r>
            <a:r>
              <a:rPr sz="2000" spc="-30" dirty="0">
                <a:latin typeface="Arial MT"/>
                <a:cs typeface="Arial MT"/>
              </a:rPr>
              <a:t> </a:t>
            </a:r>
            <a:r>
              <a:rPr sz="2000" dirty="0">
                <a:latin typeface="Arial MT"/>
                <a:cs typeface="Arial MT"/>
              </a:rPr>
              <a:t>hand</a:t>
            </a:r>
            <a:r>
              <a:rPr sz="2000" spc="-20" dirty="0">
                <a:latin typeface="Arial MT"/>
                <a:cs typeface="Arial MT"/>
              </a:rPr>
              <a:t> </a:t>
            </a:r>
            <a:r>
              <a:rPr sz="2000" dirty="0">
                <a:latin typeface="Arial MT"/>
                <a:cs typeface="Arial MT"/>
              </a:rPr>
              <a:t>side</a:t>
            </a:r>
            <a:r>
              <a:rPr sz="2000" spc="-15" dirty="0">
                <a:latin typeface="Arial MT"/>
                <a:cs typeface="Arial MT"/>
              </a:rPr>
              <a:t> </a:t>
            </a:r>
            <a:r>
              <a:rPr sz="2000" dirty="0">
                <a:latin typeface="Arial MT"/>
                <a:cs typeface="Arial MT"/>
              </a:rPr>
              <a:t>of</a:t>
            </a:r>
            <a:r>
              <a:rPr sz="2000" spc="-30" dirty="0">
                <a:latin typeface="Arial MT"/>
                <a:cs typeface="Arial MT"/>
              </a:rPr>
              <a:t> </a:t>
            </a:r>
            <a:r>
              <a:rPr sz="2000" dirty="0">
                <a:latin typeface="Arial MT"/>
                <a:cs typeface="Arial MT"/>
              </a:rPr>
              <a:t>the</a:t>
            </a:r>
            <a:r>
              <a:rPr sz="2000" spc="-20" dirty="0">
                <a:latin typeface="Arial MT"/>
                <a:cs typeface="Arial MT"/>
              </a:rPr>
              <a:t> </a:t>
            </a:r>
            <a:r>
              <a:rPr sz="2000" spc="-10" dirty="0">
                <a:latin typeface="Arial MT"/>
                <a:cs typeface="Arial MT"/>
              </a:rPr>
              <a:t>screen.</a:t>
            </a:r>
            <a:endParaRPr sz="2000">
              <a:latin typeface="Arial MT"/>
              <a:cs typeface="Arial MT"/>
            </a:endParaRPr>
          </a:p>
          <a:p>
            <a:pPr>
              <a:lnSpc>
                <a:spcPct val="100000"/>
              </a:lnSpc>
              <a:spcBef>
                <a:spcPts val="819"/>
              </a:spcBef>
            </a:pPr>
            <a:endParaRPr sz="2000">
              <a:latin typeface="Arial MT"/>
              <a:cs typeface="Arial MT"/>
            </a:endParaRPr>
          </a:p>
          <a:p>
            <a:pPr marL="12700" marR="718820">
              <a:lnSpc>
                <a:spcPct val="130000"/>
              </a:lnSpc>
            </a:pPr>
            <a:r>
              <a:rPr sz="2000" spc="-45" dirty="0">
                <a:latin typeface="Arial MT"/>
                <a:cs typeface="Arial MT"/>
              </a:rPr>
              <a:t>You</a:t>
            </a:r>
            <a:r>
              <a:rPr sz="2000" spc="-55" dirty="0">
                <a:latin typeface="Arial MT"/>
                <a:cs typeface="Arial MT"/>
              </a:rPr>
              <a:t> </a:t>
            </a:r>
            <a:r>
              <a:rPr sz="2000" dirty="0">
                <a:latin typeface="Arial MT"/>
                <a:cs typeface="Arial MT"/>
              </a:rPr>
              <a:t>can</a:t>
            </a:r>
            <a:r>
              <a:rPr sz="2000" spc="-45" dirty="0">
                <a:latin typeface="Arial MT"/>
                <a:cs typeface="Arial MT"/>
              </a:rPr>
              <a:t> </a:t>
            </a:r>
            <a:r>
              <a:rPr sz="2000" dirty="0">
                <a:latin typeface="Arial MT"/>
                <a:cs typeface="Arial MT"/>
              </a:rPr>
              <a:t>switch</a:t>
            </a:r>
            <a:r>
              <a:rPr sz="2000" spc="-60" dirty="0">
                <a:latin typeface="Arial MT"/>
                <a:cs typeface="Arial MT"/>
              </a:rPr>
              <a:t> </a:t>
            </a:r>
            <a:r>
              <a:rPr sz="2000" dirty="0">
                <a:latin typeface="Arial MT"/>
                <a:cs typeface="Arial MT"/>
              </a:rPr>
              <a:t>between</a:t>
            </a:r>
            <a:r>
              <a:rPr sz="2000" spc="-60" dirty="0">
                <a:latin typeface="Arial MT"/>
                <a:cs typeface="Arial MT"/>
              </a:rPr>
              <a:t> </a:t>
            </a:r>
            <a:r>
              <a:rPr sz="2000" dirty="0">
                <a:latin typeface="Arial MT"/>
                <a:cs typeface="Arial MT"/>
              </a:rPr>
              <a:t>Claimed,</a:t>
            </a:r>
            <a:r>
              <a:rPr sz="2000" spc="-35" dirty="0">
                <a:latin typeface="Arial MT"/>
                <a:cs typeface="Arial MT"/>
              </a:rPr>
              <a:t> </a:t>
            </a:r>
            <a:r>
              <a:rPr sz="2000" spc="-10" dirty="0">
                <a:latin typeface="Arial MT"/>
                <a:cs typeface="Arial MT"/>
              </a:rPr>
              <a:t>Pending </a:t>
            </a:r>
            <a:r>
              <a:rPr sz="2000" dirty="0">
                <a:latin typeface="Arial MT"/>
                <a:cs typeface="Arial MT"/>
              </a:rPr>
              <a:t>(Unclaimed)</a:t>
            </a:r>
            <a:r>
              <a:rPr sz="2000" spc="-60" dirty="0">
                <a:latin typeface="Arial MT"/>
                <a:cs typeface="Arial MT"/>
              </a:rPr>
              <a:t> </a:t>
            </a:r>
            <a:r>
              <a:rPr sz="2000" dirty="0">
                <a:latin typeface="Arial MT"/>
                <a:cs typeface="Arial MT"/>
              </a:rPr>
              <a:t>and</a:t>
            </a:r>
            <a:r>
              <a:rPr sz="2000" spc="-40" dirty="0">
                <a:latin typeface="Arial MT"/>
                <a:cs typeface="Arial MT"/>
              </a:rPr>
              <a:t> </a:t>
            </a:r>
            <a:r>
              <a:rPr sz="2000" dirty="0">
                <a:latin typeface="Arial MT"/>
                <a:cs typeface="Arial MT"/>
              </a:rPr>
              <a:t>Rejected</a:t>
            </a:r>
            <a:r>
              <a:rPr sz="2000" spc="-50" dirty="0">
                <a:latin typeface="Arial MT"/>
                <a:cs typeface="Arial MT"/>
              </a:rPr>
              <a:t> </a:t>
            </a:r>
            <a:r>
              <a:rPr sz="2000" spc="-10" dirty="0">
                <a:latin typeface="Arial MT"/>
                <a:cs typeface="Arial MT"/>
              </a:rPr>
              <a:t>publications.</a:t>
            </a:r>
            <a:endParaRPr sz="2000">
              <a:latin typeface="Arial MT"/>
              <a:cs typeface="Arial MT"/>
            </a:endParaRPr>
          </a:p>
        </p:txBody>
      </p:sp>
      <p:pic>
        <p:nvPicPr>
          <p:cNvPr id="5" name="object 5" descr="Graphical user interface. My Publication Screen switch between Claimed, Pending (Unclaimed) and Rejected publications."/>
          <p:cNvPicPr/>
          <p:nvPr/>
        </p:nvPicPr>
        <p:blipFill>
          <a:blip r:embed="rId3" cstate="print"/>
          <a:stretch>
            <a:fillRect/>
          </a:stretch>
        </p:blipFill>
        <p:spPr>
          <a:xfrm>
            <a:off x="6201155" y="5570220"/>
            <a:ext cx="3538715" cy="745235"/>
          </a:xfrm>
          <a:prstGeom prst="rect">
            <a:avLst/>
          </a:prstGeom>
        </p:spPr>
      </p:pic>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8</a:t>
            </a:fld>
            <a:endParaRPr spc="-2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089396" y="967147"/>
            <a:ext cx="5717540" cy="1573530"/>
          </a:xfrm>
          <a:prstGeom prst="rect">
            <a:avLst/>
          </a:prstGeom>
        </p:spPr>
        <p:txBody>
          <a:bodyPr vert="horz" wrap="square" lIns="0" tIns="287655" rIns="0" bIns="0" rtlCol="0">
            <a:spAutoFit/>
          </a:bodyPr>
          <a:lstStyle/>
          <a:p>
            <a:pPr marL="12700">
              <a:lnSpc>
                <a:spcPct val="100000"/>
              </a:lnSpc>
              <a:spcBef>
                <a:spcPts val="2265"/>
              </a:spcBef>
            </a:pPr>
            <a:r>
              <a:rPr dirty="0"/>
              <a:t>Manage</a:t>
            </a:r>
            <a:r>
              <a:rPr spc="-85" dirty="0"/>
              <a:t> </a:t>
            </a:r>
            <a:r>
              <a:rPr spc="-10" dirty="0"/>
              <a:t>Publications</a:t>
            </a:r>
          </a:p>
          <a:p>
            <a:pPr marL="12700" marR="5080">
              <a:lnSpc>
                <a:spcPct val="130000"/>
              </a:lnSpc>
              <a:spcBef>
                <a:spcPts val="565"/>
              </a:spcBef>
            </a:pPr>
            <a:r>
              <a:rPr sz="1800" spc="-25" dirty="0">
                <a:latin typeface="Arial MT"/>
                <a:cs typeface="Arial MT"/>
              </a:rPr>
              <a:t>You</a:t>
            </a:r>
            <a:r>
              <a:rPr sz="1800" spc="-30" dirty="0">
                <a:latin typeface="Arial MT"/>
                <a:cs typeface="Arial MT"/>
              </a:rPr>
              <a:t> </a:t>
            </a:r>
            <a:r>
              <a:rPr sz="1800" dirty="0">
                <a:latin typeface="Arial MT"/>
                <a:cs typeface="Arial MT"/>
              </a:rPr>
              <a:t>can</a:t>
            </a:r>
            <a:r>
              <a:rPr sz="1800" spc="-35" dirty="0">
                <a:latin typeface="Arial MT"/>
                <a:cs typeface="Arial MT"/>
              </a:rPr>
              <a:t> </a:t>
            </a:r>
            <a:r>
              <a:rPr sz="1800" dirty="0">
                <a:latin typeface="Arial MT"/>
                <a:cs typeface="Arial MT"/>
              </a:rPr>
              <a:t>see</a:t>
            </a:r>
            <a:r>
              <a:rPr sz="1800" spc="-40" dirty="0">
                <a:latin typeface="Arial MT"/>
                <a:cs typeface="Arial MT"/>
              </a:rPr>
              <a:t> </a:t>
            </a:r>
            <a:r>
              <a:rPr sz="1800" dirty="0">
                <a:latin typeface="Arial MT"/>
                <a:cs typeface="Arial MT"/>
              </a:rPr>
              <a:t>more</a:t>
            </a:r>
            <a:r>
              <a:rPr sz="1800" spc="-25" dirty="0">
                <a:latin typeface="Arial MT"/>
                <a:cs typeface="Arial MT"/>
              </a:rPr>
              <a:t> </a:t>
            </a:r>
            <a:r>
              <a:rPr sz="1800" dirty="0">
                <a:latin typeface="Arial MT"/>
                <a:cs typeface="Arial MT"/>
              </a:rPr>
              <a:t>detail</a:t>
            </a:r>
            <a:r>
              <a:rPr sz="1800" spc="-30" dirty="0">
                <a:latin typeface="Arial MT"/>
                <a:cs typeface="Arial MT"/>
              </a:rPr>
              <a:t> </a:t>
            </a:r>
            <a:r>
              <a:rPr sz="1800" dirty="0">
                <a:latin typeface="Arial MT"/>
                <a:cs typeface="Arial MT"/>
              </a:rPr>
              <a:t>about</a:t>
            </a:r>
            <a:r>
              <a:rPr sz="1800" spc="-30" dirty="0">
                <a:latin typeface="Arial MT"/>
                <a:cs typeface="Arial MT"/>
              </a:rPr>
              <a:t> </a:t>
            </a:r>
            <a:r>
              <a:rPr sz="1800" dirty="0">
                <a:latin typeface="Arial MT"/>
                <a:cs typeface="Arial MT"/>
              </a:rPr>
              <a:t>the</a:t>
            </a:r>
            <a:r>
              <a:rPr sz="1800" spc="-40" dirty="0">
                <a:latin typeface="Arial MT"/>
                <a:cs typeface="Arial MT"/>
              </a:rPr>
              <a:t> </a:t>
            </a:r>
            <a:r>
              <a:rPr sz="1800" dirty="0">
                <a:latin typeface="Arial MT"/>
                <a:cs typeface="Arial MT"/>
              </a:rPr>
              <a:t>Publication</a:t>
            </a:r>
            <a:r>
              <a:rPr sz="1800" spc="-15" dirty="0">
                <a:latin typeface="Arial MT"/>
                <a:cs typeface="Arial MT"/>
              </a:rPr>
              <a:t> </a:t>
            </a:r>
            <a:r>
              <a:rPr sz="1800" dirty="0">
                <a:latin typeface="Arial MT"/>
                <a:cs typeface="Arial MT"/>
              </a:rPr>
              <a:t>and</a:t>
            </a:r>
            <a:r>
              <a:rPr sz="1800" spc="-25" dirty="0">
                <a:latin typeface="Arial MT"/>
                <a:cs typeface="Arial MT"/>
              </a:rPr>
              <a:t> </a:t>
            </a:r>
            <a:r>
              <a:rPr sz="1800" dirty="0">
                <a:latin typeface="Arial MT"/>
                <a:cs typeface="Arial MT"/>
              </a:rPr>
              <a:t>edit</a:t>
            </a:r>
            <a:r>
              <a:rPr sz="1800" spc="-30" dirty="0">
                <a:latin typeface="Arial MT"/>
                <a:cs typeface="Arial MT"/>
              </a:rPr>
              <a:t> </a:t>
            </a:r>
            <a:r>
              <a:rPr sz="1800" spc="-25" dirty="0">
                <a:latin typeface="Arial MT"/>
                <a:cs typeface="Arial MT"/>
              </a:rPr>
              <a:t>it </a:t>
            </a:r>
            <a:r>
              <a:rPr sz="1800" dirty="0">
                <a:latin typeface="Arial MT"/>
                <a:cs typeface="Arial MT"/>
              </a:rPr>
              <a:t>by</a:t>
            </a:r>
            <a:r>
              <a:rPr sz="1800" spc="-20" dirty="0">
                <a:latin typeface="Arial MT"/>
                <a:cs typeface="Arial MT"/>
              </a:rPr>
              <a:t> </a:t>
            </a:r>
            <a:r>
              <a:rPr sz="1800" dirty="0">
                <a:latin typeface="Arial MT"/>
                <a:cs typeface="Arial MT"/>
              </a:rPr>
              <a:t>clicking</a:t>
            </a:r>
            <a:r>
              <a:rPr sz="1800" spc="-10" dirty="0">
                <a:latin typeface="Arial MT"/>
                <a:cs typeface="Arial MT"/>
              </a:rPr>
              <a:t> </a:t>
            </a:r>
            <a:r>
              <a:rPr sz="1800" dirty="0">
                <a:latin typeface="Arial MT"/>
                <a:cs typeface="Arial MT"/>
              </a:rPr>
              <a:t>the</a:t>
            </a:r>
            <a:r>
              <a:rPr sz="1800" spc="-25" dirty="0">
                <a:latin typeface="Arial MT"/>
                <a:cs typeface="Arial MT"/>
              </a:rPr>
              <a:t> </a:t>
            </a:r>
            <a:r>
              <a:rPr sz="1800" spc="-10" dirty="0">
                <a:latin typeface="Arial MT"/>
                <a:cs typeface="Arial MT"/>
              </a:rPr>
              <a:t>title.</a:t>
            </a:r>
            <a:endParaRPr sz="1800">
              <a:latin typeface="Arial MT"/>
              <a:cs typeface="Arial MT"/>
            </a:endParaRPr>
          </a:p>
        </p:txBody>
      </p:sp>
      <p:sp>
        <p:nvSpPr>
          <p:cNvPr id="3" name="object 3"/>
          <p:cNvSpPr txBox="1">
            <a:spLocks noGrp="1"/>
          </p:cNvSpPr>
          <p:nvPr>
            <p:ph type="body" idx="1"/>
          </p:nvPr>
        </p:nvSpPr>
        <p:spPr>
          <a:prstGeom prst="rect">
            <a:avLst/>
          </a:prstGeom>
        </p:spPr>
        <p:txBody>
          <a:bodyPr vert="horz" wrap="square" lIns="0" tIns="12700" rIns="0" bIns="0" rtlCol="0">
            <a:spAutoFit/>
          </a:bodyPr>
          <a:lstStyle/>
          <a:p>
            <a:pPr marL="12700" marR="5080" indent="-635">
              <a:lnSpc>
                <a:spcPct val="130000"/>
              </a:lnSpc>
              <a:spcBef>
                <a:spcPts val="100"/>
              </a:spcBef>
            </a:pPr>
            <a:r>
              <a:rPr sz="1800" dirty="0"/>
              <a:t>The</a:t>
            </a:r>
            <a:r>
              <a:rPr sz="1800" spc="-40" dirty="0"/>
              <a:t> </a:t>
            </a:r>
            <a:r>
              <a:rPr sz="1800" dirty="0"/>
              <a:t>tabs</a:t>
            </a:r>
            <a:r>
              <a:rPr sz="1800" spc="-15" dirty="0"/>
              <a:t> </a:t>
            </a:r>
            <a:r>
              <a:rPr sz="1800" dirty="0"/>
              <a:t>for</a:t>
            </a:r>
            <a:r>
              <a:rPr sz="1800" spc="-20" dirty="0"/>
              <a:t> </a:t>
            </a:r>
            <a:r>
              <a:rPr sz="1800" dirty="0"/>
              <a:t>each</a:t>
            </a:r>
            <a:r>
              <a:rPr sz="1800" spc="-25" dirty="0"/>
              <a:t> </a:t>
            </a:r>
            <a:r>
              <a:rPr sz="1800" dirty="0"/>
              <a:t>record</a:t>
            </a:r>
            <a:r>
              <a:rPr sz="1800" spc="-15" dirty="0"/>
              <a:t> </a:t>
            </a:r>
            <a:r>
              <a:rPr sz="1800" dirty="0"/>
              <a:t>display</a:t>
            </a:r>
            <a:r>
              <a:rPr sz="1800" spc="-5" dirty="0"/>
              <a:t> </a:t>
            </a:r>
            <a:r>
              <a:rPr sz="1800" dirty="0"/>
              <a:t>a</a:t>
            </a:r>
            <a:r>
              <a:rPr sz="1800" spc="-25" dirty="0"/>
              <a:t> </a:t>
            </a:r>
            <a:r>
              <a:rPr sz="1800" dirty="0"/>
              <a:t>wealth</a:t>
            </a:r>
            <a:r>
              <a:rPr sz="1800" spc="20" dirty="0"/>
              <a:t> </a:t>
            </a:r>
            <a:r>
              <a:rPr sz="1800" dirty="0"/>
              <a:t>of</a:t>
            </a:r>
            <a:r>
              <a:rPr sz="1800" spc="-20" dirty="0"/>
              <a:t> </a:t>
            </a:r>
            <a:r>
              <a:rPr sz="1800" spc="-10" dirty="0"/>
              <a:t>information </a:t>
            </a:r>
            <a:r>
              <a:rPr sz="1800" dirty="0"/>
              <a:t>about</a:t>
            </a:r>
            <a:r>
              <a:rPr sz="1800" spc="-30" dirty="0"/>
              <a:t> </a:t>
            </a:r>
            <a:r>
              <a:rPr sz="1800" dirty="0"/>
              <a:t>the</a:t>
            </a:r>
            <a:r>
              <a:rPr sz="1800" spc="-45" dirty="0"/>
              <a:t> </a:t>
            </a:r>
            <a:r>
              <a:rPr sz="1800" dirty="0"/>
              <a:t>publication</a:t>
            </a:r>
            <a:r>
              <a:rPr sz="1800" spc="-20" dirty="0"/>
              <a:t> </a:t>
            </a:r>
            <a:r>
              <a:rPr sz="1800" spc="-10" dirty="0"/>
              <a:t>including:</a:t>
            </a:r>
            <a:endParaRPr sz="1800"/>
          </a:p>
          <a:p>
            <a:pPr>
              <a:lnSpc>
                <a:spcPct val="100000"/>
              </a:lnSpc>
              <a:spcBef>
                <a:spcPts val="735"/>
              </a:spcBef>
            </a:pPr>
            <a:endParaRPr sz="1800"/>
          </a:p>
          <a:p>
            <a:pPr marL="12700" marR="170180">
              <a:lnSpc>
                <a:spcPct val="130000"/>
              </a:lnSpc>
            </a:pPr>
            <a:r>
              <a:rPr sz="1800" b="1" dirty="0">
                <a:solidFill>
                  <a:srgbClr val="CD202C"/>
                </a:solidFill>
                <a:latin typeface="Arial"/>
                <a:cs typeface="Arial"/>
              </a:rPr>
              <a:t>Metrics</a:t>
            </a:r>
            <a:r>
              <a:rPr sz="1800" b="1" spc="-25" dirty="0">
                <a:solidFill>
                  <a:srgbClr val="CD202C"/>
                </a:solidFill>
                <a:latin typeface="Arial"/>
                <a:cs typeface="Arial"/>
              </a:rPr>
              <a:t> </a:t>
            </a:r>
            <a:r>
              <a:rPr sz="1800" dirty="0"/>
              <a:t>–</a:t>
            </a:r>
            <a:r>
              <a:rPr sz="1800" spc="-30" dirty="0"/>
              <a:t> </a:t>
            </a:r>
            <a:r>
              <a:rPr sz="1800" dirty="0"/>
              <a:t>citations</a:t>
            </a:r>
            <a:r>
              <a:rPr sz="1800" spc="-30" dirty="0"/>
              <a:t> </a:t>
            </a:r>
            <a:r>
              <a:rPr sz="1800" dirty="0"/>
              <a:t>from</a:t>
            </a:r>
            <a:r>
              <a:rPr sz="1800" spc="-30" dirty="0"/>
              <a:t> </a:t>
            </a:r>
            <a:r>
              <a:rPr sz="1800" dirty="0"/>
              <a:t>several</a:t>
            </a:r>
            <a:r>
              <a:rPr sz="1800" spc="-20" dirty="0"/>
              <a:t> </a:t>
            </a:r>
            <a:r>
              <a:rPr sz="1800" dirty="0"/>
              <a:t>external</a:t>
            </a:r>
            <a:r>
              <a:rPr sz="1800" spc="-10" dirty="0"/>
              <a:t> </a:t>
            </a:r>
            <a:r>
              <a:rPr sz="1800" dirty="0"/>
              <a:t>data</a:t>
            </a:r>
            <a:r>
              <a:rPr sz="1800" spc="-35" dirty="0"/>
              <a:t> </a:t>
            </a:r>
            <a:r>
              <a:rPr sz="1800" spc="-10" dirty="0"/>
              <a:t>sources </a:t>
            </a:r>
            <a:r>
              <a:rPr sz="1800" dirty="0"/>
              <a:t>including</a:t>
            </a:r>
            <a:r>
              <a:rPr sz="1800" spc="-30" dirty="0"/>
              <a:t> </a:t>
            </a:r>
            <a:r>
              <a:rPr sz="1800" dirty="0"/>
              <a:t>Scopus</a:t>
            </a:r>
            <a:r>
              <a:rPr sz="1800" spc="-25" dirty="0"/>
              <a:t> </a:t>
            </a:r>
            <a:r>
              <a:rPr sz="1800" dirty="0"/>
              <a:t>and</a:t>
            </a:r>
            <a:r>
              <a:rPr sz="1800" spc="-125" dirty="0"/>
              <a:t> </a:t>
            </a:r>
            <a:r>
              <a:rPr sz="1800" spc="-10" dirty="0"/>
              <a:t>Altmetric</a:t>
            </a:r>
            <a:endParaRPr sz="1800">
              <a:latin typeface="Arial"/>
              <a:cs typeface="Arial"/>
            </a:endParaRPr>
          </a:p>
          <a:p>
            <a:pPr>
              <a:lnSpc>
                <a:spcPct val="100000"/>
              </a:lnSpc>
              <a:spcBef>
                <a:spcPts val="740"/>
              </a:spcBef>
            </a:pPr>
            <a:endParaRPr sz="1800"/>
          </a:p>
          <a:p>
            <a:pPr marL="12700" marR="410845">
              <a:lnSpc>
                <a:spcPct val="130000"/>
              </a:lnSpc>
            </a:pPr>
            <a:r>
              <a:rPr sz="1800" b="1" dirty="0">
                <a:solidFill>
                  <a:srgbClr val="CD202C"/>
                </a:solidFill>
                <a:latin typeface="Arial"/>
                <a:cs typeface="Arial"/>
              </a:rPr>
              <a:t>Deposits</a:t>
            </a:r>
            <a:r>
              <a:rPr sz="1800" b="1" spc="-30" dirty="0">
                <a:solidFill>
                  <a:srgbClr val="CD202C"/>
                </a:solidFill>
                <a:latin typeface="Arial"/>
                <a:cs typeface="Arial"/>
              </a:rPr>
              <a:t> </a:t>
            </a:r>
            <a:r>
              <a:rPr sz="1800" dirty="0"/>
              <a:t>-</a:t>
            </a:r>
            <a:r>
              <a:rPr sz="1800" spc="-20" dirty="0"/>
              <a:t> </a:t>
            </a:r>
            <a:r>
              <a:rPr sz="1800" dirty="0"/>
              <a:t>Status</a:t>
            </a:r>
            <a:r>
              <a:rPr sz="1800" spc="-35" dirty="0"/>
              <a:t> </a:t>
            </a:r>
            <a:r>
              <a:rPr sz="1800" dirty="0"/>
              <a:t>of</a:t>
            </a:r>
            <a:r>
              <a:rPr sz="1800" spc="-15" dirty="0"/>
              <a:t> </a:t>
            </a:r>
            <a:r>
              <a:rPr sz="1800" dirty="0"/>
              <a:t>deposit</a:t>
            </a:r>
            <a:r>
              <a:rPr sz="1800" spc="-10" dirty="0"/>
              <a:t> </a:t>
            </a:r>
            <a:r>
              <a:rPr sz="1800" dirty="0"/>
              <a:t>in</a:t>
            </a:r>
            <a:r>
              <a:rPr sz="1800" spc="-25" dirty="0"/>
              <a:t> </a:t>
            </a:r>
            <a:r>
              <a:rPr sz="1800" dirty="0"/>
              <a:t>the</a:t>
            </a:r>
            <a:r>
              <a:rPr sz="1800" spc="-30" dirty="0"/>
              <a:t> </a:t>
            </a:r>
            <a:r>
              <a:rPr sz="1800" dirty="0"/>
              <a:t>Essex</a:t>
            </a:r>
            <a:r>
              <a:rPr sz="1800" spc="-20" dirty="0"/>
              <a:t> </a:t>
            </a:r>
            <a:r>
              <a:rPr sz="1800" spc="-10" dirty="0"/>
              <a:t>Research Repository</a:t>
            </a:r>
            <a:endParaRPr sz="1800">
              <a:latin typeface="Arial"/>
              <a:cs typeface="Arial"/>
            </a:endParaRPr>
          </a:p>
          <a:p>
            <a:pPr>
              <a:lnSpc>
                <a:spcPct val="100000"/>
              </a:lnSpc>
              <a:spcBef>
                <a:spcPts val="1315"/>
              </a:spcBef>
            </a:pPr>
            <a:endParaRPr sz="1800"/>
          </a:p>
          <a:p>
            <a:pPr marL="60960">
              <a:lnSpc>
                <a:spcPct val="100000"/>
              </a:lnSpc>
              <a:spcBef>
                <a:spcPts val="5"/>
              </a:spcBef>
            </a:pPr>
            <a:r>
              <a:rPr sz="1400" spc="-10" dirty="0"/>
              <a:t>cont….</a:t>
            </a:r>
            <a:endParaRPr sz="1400"/>
          </a:p>
        </p:txBody>
      </p:sp>
      <p:pic>
        <p:nvPicPr>
          <p:cNvPr id="4" name="object 4" descr="Graphical user interface. Publication record Summary tab."/>
          <p:cNvPicPr/>
          <p:nvPr/>
        </p:nvPicPr>
        <p:blipFill>
          <a:blip r:embed="rId2" cstate="print"/>
          <a:stretch>
            <a:fillRect/>
          </a:stretch>
        </p:blipFill>
        <p:spPr>
          <a:xfrm>
            <a:off x="337786" y="1267967"/>
            <a:ext cx="4906486" cy="1491834"/>
          </a:xfrm>
          <a:prstGeom prst="rect">
            <a:avLst/>
          </a:prstGeom>
        </p:spPr>
      </p:pic>
      <p:grpSp>
        <p:nvGrpSpPr>
          <p:cNvPr id="5" name="object 5"/>
          <p:cNvGrpSpPr/>
          <p:nvPr/>
        </p:nvGrpSpPr>
        <p:grpSpPr>
          <a:xfrm>
            <a:off x="290344" y="3014472"/>
            <a:ext cx="4947285" cy="3321050"/>
            <a:chOff x="290344" y="3014472"/>
            <a:chExt cx="4947285" cy="3321050"/>
          </a:xfrm>
        </p:grpSpPr>
        <p:pic>
          <p:nvPicPr>
            <p:cNvPr id="6" name="object 6" descr="Graphical user interface. Publication record Metrics tab."/>
            <p:cNvPicPr/>
            <p:nvPr/>
          </p:nvPicPr>
          <p:blipFill>
            <a:blip r:embed="rId3" cstate="print"/>
            <a:stretch>
              <a:fillRect/>
            </a:stretch>
          </p:blipFill>
          <p:spPr>
            <a:xfrm>
              <a:off x="310257" y="3014472"/>
              <a:ext cx="4926845" cy="1665731"/>
            </a:xfrm>
            <a:prstGeom prst="rect">
              <a:avLst/>
            </a:prstGeom>
          </p:spPr>
        </p:pic>
        <p:pic>
          <p:nvPicPr>
            <p:cNvPr id="7" name="object 7" descr="Graphical user interface. Publication record Deposit tab."/>
            <p:cNvPicPr/>
            <p:nvPr/>
          </p:nvPicPr>
          <p:blipFill>
            <a:blip r:embed="rId4" cstate="print"/>
            <a:stretch>
              <a:fillRect/>
            </a:stretch>
          </p:blipFill>
          <p:spPr>
            <a:xfrm>
              <a:off x="290344" y="4680204"/>
              <a:ext cx="4932724" cy="1655051"/>
            </a:xfrm>
            <a:prstGeom prst="rect">
              <a:avLst/>
            </a:prstGeom>
          </p:spPr>
        </p:pic>
      </p:gr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9</a:t>
            </a:fld>
            <a:endParaRPr spc="-2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5582856" y="1206817"/>
            <a:ext cx="4660900" cy="513715"/>
          </a:xfrm>
          <a:prstGeom prst="rect">
            <a:avLst/>
          </a:prstGeom>
        </p:spPr>
        <p:txBody>
          <a:bodyPr vert="horz" wrap="square" lIns="0" tIns="13335" rIns="0" bIns="0" rtlCol="0">
            <a:spAutoFit/>
          </a:bodyPr>
          <a:lstStyle/>
          <a:p>
            <a:pPr marL="12700">
              <a:lnSpc>
                <a:spcPct val="100000"/>
              </a:lnSpc>
              <a:spcBef>
                <a:spcPts val="105"/>
              </a:spcBef>
            </a:pPr>
            <a:r>
              <a:rPr dirty="0"/>
              <a:t>Manage</a:t>
            </a:r>
            <a:r>
              <a:rPr spc="-85" dirty="0"/>
              <a:t> </a:t>
            </a:r>
            <a:r>
              <a:rPr spc="-10" dirty="0"/>
              <a:t>Publications</a:t>
            </a:r>
          </a:p>
        </p:txBody>
      </p:sp>
      <p:sp>
        <p:nvSpPr>
          <p:cNvPr id="3" name="object 3"/>
          <p:cNvSpPr txBox="1"/>
          <p:nvPr/>
        </p:nvSpPr>
        <p:spPr>
          <a:xfrm>
            <a:off x="5540118" y="1811677"/>
            <a:ext cx="6175375" cy="2799715"/>
          </a:xfrm>
          <a:prstGeom prst="rect">
            <a:avLst/>
          </a:prstGeom>
        </p:spPr>
        <p:txBody>
          <a:bodyPr vert="horz" wrap="square" lIns="0" tIns="12700" rIns="0" bIns="0" rtlCol="0">
            <a:spAutoFit/>
          </a:bodyPr>
          <a:lstStyle/>
          <a:p>
            <a:pPr marL="12700" marR="340360">
              <a:lnSpc>
                <a:spcPct val="130000"/>
              </a:lnSpc>
              <a:spcBef>
                <a:spcPts val="100"/>
              </a:spcBef>
            </a:pPr>
            <a:r>
              <a:rPr sz="1400" b="1" dirty="0">
                <a:solidFill>
                  <a:srgbClr val="CD202C"/>
                </a:solidFill>
                <a:latin typeface="Arial"/>
                <a:cs typeface="Arial"/>
              </a:rPr>
              <a:t>Labels</a:t>
            </a:r>
            <a:r>
              <a:rPr sz="1400" b="1" spc="-35" dirty="0">
                <a:solidFill>
                  <a:srgbClr val="CD202C"/>
                </a:solidFill>
                <a:latin typeface="Arial"/>
                <a:cs typeface="Arial"/>
              </a:rPr>
              <a:t> </a:t>
            </a:r>
            <a:r>
              <a:rPr sz="1400" dirty="0">
                <a:latin typeface="Arial MT"/>
                <a:cs typeface="Arial MT"/>
              </a:rPr>
              <a:t>from</a:t>
            </a:r>
            <a:r>
              <a:rPr sz="1400" spc="-30" dirty="0">
                <a:latin typeface="Arial MT"/>
                <a:cs typeface="Arial MT"/>
              </a:rPr>
              <a:t> </a:t>
            </a:r>
            <a:r>
              <a:rPr sz="1400" dirty="0">
                <a:latin typeface="Arial MT"/>
                <a:cs typeface="Arial MT"/>
              </a:rPr>
              <a:t>both</a:t>
            </a:r>
            <a:r>
              <a:rPr sz="1400" spc="-35" dirty="0">
                <a:latin typeface="Arial MT"/>
                <a:cs typeface="Arial MT"/>
              </a:rPr>
              <a:t> </a:t>
            </a:r>
            <a:r>
              <a:rPr sz="1400" dirty="0">
                <a:latin typeface="Arial MT"/>
                <a:cs typeface="Arial MT"/>
              </a:rPr>
              <a:t>assigned</a:t>
            </a:r>
            <a:r>
              <a:rPr sz="1400" spc="-50" dirty="0">
                <a:latin typeface="Arial MT"/>
                <a:cs typeface="Arial MT"/>
              </a:rPr>
              <a:t> </a:t>
            </a:r>
            <a:r>
              <a:rPr sz="1400" dirty="0">
                <a:latin typeface="Arial MT"/>
                <a:cs typeface="Arial MT"/>
              </a:rPr>
              <a:t>source</a:t>
            </a:r>
            <a:r>
              <a:rPr sz="1400" spc="-45" dirty="0">
                <a:latin typeface="Arial MT"/>
                <a:cs typeface="Arial MT"/>
              </a:rPr>
              <a:t> </a:t>
            </a:r>
            <a:r>
              <a:rPr sz="1400" dirty="0">
                <a:latin typeface="Arial MT"/>
                <a:cs typeface="Arial MT"/>
              </a:rPr>
              <a:t>such</a:t>
            </a:r>
            <a:r>
              <a:rPr sz="1400" spc="-35" dirty="0">
                <a:latin typeface="Arial MT"/>
                <a:cs typeface="Arial MT"/>
              </a:rPr>
              <a:t> </a:t>
            </a:r>
            <a:r>
              <a:rPr sz="1400" dirty="0">
                <a:latin typeface="Arial MT"/>
                <a:cs typeface="Arial MT"/>
              </a:rPr>
              <a:t>as</a:t>
            </a:r>
            <a:r>
              <a:rPr sz="1400" spc="-15" dirty="0">
                <a:latin typeface="Arial MT"/>
                <a:cs typeface="Arial MT"/>
              </a:rPr>
              <a:t> </a:t>
            </a:r>
            <a:r>
              <a:rPr sz="1400" dirty="0">
                <a:latin typeface="Arial MT"/>
                <a:cs typeface="Arial MT"/>
              </a:rPr>
              <a:t>MeSH</a:t>
            </a:r>
            <a:r>
              <a:rPr sz="1400" spc="-5" dirty="0">
                <a:latin typeface="Arial MT"/>
                <a:cs typeface="Arial MT"/>
              </a:rPr>
              <a:t> </a:t>
            </a:r>
            <a:r>
              <a:rPr sz="1400" dirty="0">
                <a:latin typeface="Arial MT"/>
                <a:cs typeface="Arial MT"/>
              </a:rPr>
              <a:t>and</a:t>
            </a:r>
            <a:r>
              <a:rPr sz="1400" spc="-25" dirty="0">
                <a:latin typeface="Arial MT"/>
                <a:cs typeface="Arial MT"/>
              </a:rPr>
              <a:t> </a:t>
            </a:r>
            <a:r>
              <a:rPr sz="1400" spc="-10" dirty="0">
                <a:latin typeface="Arial MT"/>
                <a:cs typeface="Arial MT"/>
              </a:rPr>
              <a:t>Science-</a:t>
            </a:r>
            <a:r>
              <a:rPr sz="1400" dirty="0">
                <a:latin typeface="Arial MT"/>
                <a:cs typeface="Arial MT"/>
              </a:rPr>
              <a:t>Metric</a:t>
            </a:r>
            <a:r>
              <a:rPr sz="1400" spc="-35" dirty="0">
                <a:latin typeface="Arial MT"/>
                <a:cs typeface="Arial MT"/>
              </a:rPr>
              <a:t> </a:t>
            </a:r>
            <a:r>
              <a:rPr sz="1400" spc="-25" dirty="0">
                <a:latin typeface="Arial MT"/>
                <a:cs typeface="Arial MT"/>
              </a:rPr>
              <a:t>and </a:t>
            </a:r>
            <a:r>
              <a:rPr sz="1400" dirty="0">
                <a:latin typeface="Arial MT"/>
                <a:cs typeface="Arial MT"/>
              </a:rPr>
              <a:t>manually</a:t>
            </a:r>
            <a:r>
              <a:rPr sz="1400" spc="-45" dirty="0">
                <a:latin typeface="Arial MT"/>
                <a:cs typeface="Arial MT"/>
              </a:rPr>
              <a:t> </a:t>
            </a:r>
            <a:r>
              <a:rPr sz="1400" dirty="0">
                <a:latin typeface="Arial MT"/>
                <a:cs typeface="Arial MT"/>
              </a:rPr>
              <a:t>assigned</a:t>
            </a:r>
            <a:r>
              <a:rPr sz="1400" spc="-60" dirty="0">
                <a:latin typeface="Arial MT"/>
                <a:cs typeface="Arial MT"/>
              </a:rPr>
              <a:t> </a:t>
            </a:r>
            <a:r>
              <a:rPr sz="1400" dirty="0">
                <a:latin typeface="Arial MT"/>
                <a:cs typeface="Arial MT"/>
              </a:rPr>
              <a:t>ones</a:t>
            </a:r>
            <a:r>
              <a:rPr sz="1400" spc="-40" dirty="0">
                <a:latin typeface="Arial MT"/>
                <a:cs typeface="Arial MT"/>
              </a:rPr>
              <a:t> </a:t>
            </a:r>
            <a:r>
              <a:rPr sz="1400" dirty="0">
                <a:latin typeface="Arial MT"/>
                <a:cs typeface="Arial MT"/>
              </a:rPr>
              <a:t>at</a:t>
            </a:r>
            <a:r>
              <a:rPr sz="1400" spc="-35" dirty="0">
                <a:latin typeface="Arial MT"/>
                <a:cs typeface="Arial MT"/>
              </a:rPr>
              <a:t> </a:t>
            </a:r>
            <a:r>
              <a:rPr sz="1400" spc="-10" dirty="0">
                <a:latin typeface="Arial MT"/>
                <a:cs typeface="Arial MT"/>
              </a:rPr>
              <a:t>Essex.</a:t>
            </a:r>
            <a:endParaRPr sz="1400">
              <a:latin typeface="Arial MT"/>
              <a:cs typeface="Arial MT"/>
            </a:endParaRPr>
          </a:p>
          <a:p>
            <a:pPr>
              <a:lnSpc>
                <a:spcPct val="100000"/>
              </a:lnSpc>
              <a:spcBef>
                <a:spcPts val="1075"/>
              </a:spcBef>
            </a:pPr>
            <a:endParaRPr sz="1400">
              <a:latin typeface="Arial MT"/>
              <a:cs typeface="Arial MT"/>
            </a:endParaRPr>
          </a:p>
          <a:p>
            <a:pPr marL="12700">
              <a:lnSpc>
                <a:spcPct val="100000"/>
              </a:lnSpc>
            </a:pPr>
            <a:r>
              <a:rPr sz="1400" b="1" spc="-10" dirty="0">
                <a:solidFill>
                  <a:srgbClr val="CD202C"/>
                </a:solidFill>
                <a:latin typeface="Arial"/>
                <a:cs typeface="Arial"/>
              </a:rPr>
              <a:t>Relationship</a:t>
            </a:r>
            <a:r>
              <a:rPr sz="1400" b="1" spc="-50" dirty="0">
                <a:solidFill>
                  <a:srgbClr val="CD202C"/>
                </a:solidFill>
                <a:latin typeface="Arial"/>
                <a:cs typeface="Arial"/>
              </a:rPr>
              <a:t> </a:t>
            </a:r>
            <a:r>
              <a:rPr sz="1400" dirty="0">
                <a:latin typeface="Arial MT"/>
                <a:cs typeface="Arial MT"/>
              </a:rPr>
              <a:t>–</a:t>
            </a:r>
            <a:r>
              <a:rPr sz="1400" spc="-25" dirty="0">
                <a:latin typeface="Arial MT"/>
                <a:cs typeface="Arial MT"/>
              </a:rPr>
              <a:t> </a:t>
            </a:r>
            <a:r>
              <a:rPr sz="1400" spc="-85" dirty="0">
                <a:latin typeface="Arial MT"/>
                <a:cs typeface="Arial MT"/>
              </a:rPr>
              <a:t>To</a:t>
            </a:r>
            <a:r>
              <a:rPr sz="1400" spc="-5" dirty="0">
                <a:latin typeface="Arial MT"/>
                <a:cs typeface="Arial MT"/>
              </a:rPr>
              <a:t> </a:t>
            </a:r>
            <a:r>
              <a:rPr sz="1400" dirty="0">
                <a:latin typeface="Arial MT"/>
                <a:cs typeface="Arial MT"/>
              </a:rPr>
              <a:t>Essex</a:t>
            </a:r>
            <a:r>
              <a:rPr sz="1400" spc="-20" dirty="0">
                <a:latin typeface="Arial MT"/>
                <a:cs typeface="Arial MT"/>
              </a:rPr>
              <a:t> </a:t>
            </a:r>
            <a:r>
              <a:rPr sz="1400" spc="-10" dirty="0">
                <a:latin typeface="Arial MT"/>
                <a:cs typeface="Arial MT"/>
              </a:rPr>
              <a:t>Co-</a:t>
            </a:r>
            <a:r>
              <a:rPr sz="1400" dirty="0">
                <a:latin typeface="Arial MT"/>
                <a:cs typeface="Arial MT"/>
              </a:rPr>
              <a:t>authors,</a:t>
            </a:r>
            <a:r>
              <a:rPr sz="1400" spc="-45" dirty="0">
                <a:latin typeface="Arial MT"/>
                <a:cs typeface="Arial MT"/>
              </a:rPr>
              <a:t> </a:t>
            </a:r>
            <a:r>
              <a:rPr sz="1400" dirty="0">
                <a:latin typeface="Arial MT"/>
                <a:cs typeface="Arial MT"/>
              </a:rPr>
              <a:t>Grants</a:t>
            </a:r>
            <a:r>
              <a:rPr sz="1400" spc="-20" dirty="0">
                <a:latin typeface="Arial MT"/>
                <a:cs typeface="Arial MT"/>
              </a:rPr>
              <a:t> </a:t>
            </a:r>
            <a:r>
              <a:rPr sz="1400" dirty="0">
                <a:latin typeface="Arial MT"/>
                <a:cs typeface="Arial MT"/>
              </a:rPr>
              <a:t>and</a:t>
            </a:r>
            <a:r>
              <a:rPr sz="1400" spc="-15" dirty="0">
                <a:latin typeface="Arial MT"/>
                <a:cs typeface="Arial MT"/>
              </a:rPr>
              <a:t> </a:t>
            </a:r>
            <a:r>
              <a:rPr sz="1400" dirty="0">
                <a:latin typeface="Arial MT"/>
                <a:cs typeface="Arial MT"/>
              </a:rPr>
              <a:t>Impact</a:t>
            </a:r>
            <a:r>
              <a:rPr sz="1400" spc="-30" dirty="0">
                <a:latin typeface="Arial MT"/>
                <a:cs typeface="Arial MT"/>
              </a:rPr>
              <a:t> </a:t>
            </a:r>
            <a:r>
              <a:rPr sz="1400" spc="-20" dirty="0">
                <a:latin typeface="Arial MT"/>
                <a:cs typeface="Arial MT"/>
              </a:rPr>
              <a:t>etc.</a:t>
            </a:r>
            <a:endParaRPr sz="1400">
              <a:latin typeface="Arial MT"/>
              <a:cs typeface="Arial MT"/>
            </a:endParaRPr>
          </a:p>
          <a:p>
            <a:pPr>
              <a:lnSpc>
                <a:spcPct val="100000"/>
              </a:lnSpc>
              <a:spcBef>
                <a:spcPts val="575"/>
              </a:spcBef>
            </a:pPr>
            <a:endParaRPr sz="1400">
              <a:latin typeface="Arial MT"/>
              <a:cs typeface="Arial MT"/>
            </a:endParaRPr>
          </a:p>
          <a:p>
            <a:pPr marL="12700" marR="5080">
              <a:lnSpc>
                <a:spcPct val="130000"/>
              </a:lnSpc>
            </a:pPr>
            <a:r>
              <a:rPr sz="1400" b="1" dirty="0">
                <a:solidFill>
                  <a:srgbClr val="CD202C"/>
                </a:solidFill>
                <a:latin typeface="Arial"/>
                <a:cs typeface="Arial"/>
              </a:rPr>
              <a:t>Sources</a:t>
            </a:r>
            <a:r>
              <a:rPr sz="1400" b="1" spc="-35" dirty="0">
                <a:solidFill>
                  <a:srgbClr val="CD202C"/>
                </a:solidFill>
                <a:latin typeface="Arial"/>
                <a:cs typeface="Arial"/>
              </a:rPr>
              <a:t> </a:t>
            </a:r>
            <a:r>
              <a:rPr sz="1400" dirty="0">
                <a:latin typeface="Arial MT"/>
                <a:cs typeface="Arial MT"/>
              </a:rPr>
              <a:t>–</a:t>
            </a:r>
            <a:r>
              <a:rPr sz="1400" spc="-25" dirty="0">
                <a:latin typeface="Arial MT"/>
                <a:cs typeface="Arial MT"/>
              </a:rPr>
              <a:t> </a:t>
            </a:r>
            <a:r>
              <a:rPr sz="1400" dirty="0">
                <a:latin typeface="Arial MT"/>
                <a:cs typeface="Arial MT"/>
              </a:rPr>
              <a:t>Metadata</a:t>
            </a:r>
            <a:r>
              <a:rPr sz="1400" spc="-60" dirty="0">
                <a:latin typeface="Arial MT"/>
                <a:cs typeface="Arial MT"/>
              </a:rPr>
              <a:t> </a:t>
            </a:r>
            <a:r>
              <a:rPr sz="1400" dirty="0">
                <a:latin typeface="Arial MT"/>
                <a:cs typeface="Arial MT"/>
              </a:rPr>
              <a:t>may</a:t>
            </a:r>
            <a:r>
              <a:rPr sz="1400" spc="-30" dirty="0">
                <a:latin typeface="Arial MT"/>
                <a:cs typeface="Arial MT"/>
              </a:rPr>
              <a:t> </a:t>
            </a:r>
            <a:r>
              <a:rPr sz="1400" dirty="0">
                <a:latin typeface="Arial MT"/>
                <a:cs typeface="Arial MT"/>
              </a:rPr>
              <a:t>be</a:t>
            </a:r>
            <a:r>
              <a:rPr sz="1400" spc="-25" dirty="0">
                <a:latin typeface="Arial MT"/>
                <a:cs typeface="Arial MT"/>
              </a:rPr>
              <a:t> </a:t>
            </a:r>
            <a:r>
              <a:rPr sz="1400" dirty="0">
                <a:latin typeface="Arial MT"/>
                <a:cs typeface="Arial MT"/>
              </a:rPr>
              <a:t>sources</a:t>
            </a:r>
            <a:r>
              <a:rPr sz="1400" spc="-60" dirty="0">
                <a:latin typeface="Arial MT"/>
                <a:cs typeface="Arial MT"/>
              </a:rPr>
              <a:t> </a:t>
            </a:r>
            <a:r>
              <a:rPr sz="1400" dirty="0">
                <a:latin typeface="Arial MT"/>
                <a:cs typeface="Arial MT"/>
              </a:rPr>
              <a:t>from</a:t>
            </a:r>
            <a:r>
              <a:rPr sz="1400" spc="-40" dirty="0">
                <a:latin typeface="Arial MT"/>
                <a:cs typeface="Arial MT"/>
              </a:rPr>
              <a:t> </a:t>
            </a:r>
            <a:r>
              <a:rPr sz="1400" dirty="0">
                <a:latin typeface="Arial MT"/>
                <a:cs typeface="Arial MT"/>
              </a:rPr>
              <a:t>a</a:t>
            </a:r>
            <a:r>
              <a:rPr sz="1400" spc="-25" dirty="0">
                <a:latin typeface="Arial MT"/>
                <a:cs typeface="Arial MT"/>
              </a:rPr>
              <a:t> </a:t>
            </a:r>
            <a:r>
              <a:rPr sz="1400" dirty="0">
                <a:latin typeface="Arial MT"/>
                <a:cs typeface="Arial MT"/>
              </a:rPr>
              <a:t>number</a:t>
            </a:r>
            <a:r>
              <a:rPr sz="1400" spc="-45" dirty="0">
                <a:latin typeface="Arial MT"/>
                <a:cs typeface="Arial MT"/>
              </a:rPr>
              <a:t> </a:t>
            </a:r>
            <a:r>
              <a:rPr sz="1400" dirty="0">
                <a:latin typeface="Arial MT"/>
                <a:cs typeface="Arial MT"/>
              </a:rPr>
              <a:t>of</a:t>
            </a:r>
            <a:r>
              <a:rPr sz="1400" spc="-30" dirty="0">
                <a:latin typeface="Arial MT"/>
                <a:cs typeface="Arial MT"/>
              </a:rPr>
              <a:t> </a:t>
            </a:r>
            <a:r>
              <a:rPr sz="1400" dirty="0">
                <a:latin typeface="Arial MT"/>
                <a:cs typeface="Arial MT"/>
              </a:rPr>
              <a:t>bibliographic</a:t>
            </a:r>
            <a:r>
              <a:rPr sz="1400" spc="-65" dirty="0">
                <a:latin typeface="Arial MT"/>
                <a:cs typeface="Arial MT"/>
              </a:rPr>
              <a:t> </a:t>
            </a:r>
            <a:r>
              <a:rPr sz="1400" spc="-10" dirty="0">
                <a:latin typeface="Arial MT"/>
                <a:cs typeface="Arial MT"/>
              </a:rPr>
              <a:t>sources </a:t>
            </a:r>
            <a:r>
              <a:rPr sz="1400" dirty="0">
                <a:latin typeface="Arial MT"/>
                <a:cs typeface="Arial MT"/>
              </a:rPr>
              <a:t>including</a:t>
            </a:r>
            <a:r>
              <a:rPr sz="1400" spc="-45" dirty="0">
                <a:latin typeface="Arial MT"/>
                <a:cs typeface="Arial MT"/>
              </a:rPr>
              <a:t> </a:t>
            </a:r>
            <a:r>
              <a:rPr sz="1400" dirty="0">
                <a:latin typeface="Arial MT"/>
                <a:cs typeface="Arial MT"/>
              </a:rPr>
              <a:t>those</a:t>
            </a:r>
            <a:r>
              <a:rPr sz="1400" spc="-55" dirty="0">
                <a:latin typeface="Arial MT"/>
                <a:cs typeface="Arial MT"/>
              </a:rPr>
              <a:t> </a:t>
            </a:r>
            <a:r>
              <a:rPr sz="1400" dirty="0">
                <a:latin typeface="Arial MT"/>
                <a:cs typeface="Arial MT"/>
              </a:rPr>
              <a:t>created</a:t>
            </a:r>
            <a:r>
              <a:rPr sz="1400" spc="-60" dirty="0">
                <a:latin typeface="Arial MT"/>
                <a:cs typeface="Arial MT"/>
              </a:rPr>
              <a:t> </a:t>
            </a:r>
            <a:r>
              <a:rPr sz="1400" dirty="0">
                <a:latin typeface="Arial MT"/>
                <a:cs typeface="Arial MT"/>
              </a:rPr>
              <a:t>at</a:t>
            </a:r>
            <a:r>
              <a:rPr sz="1400" spc="-25" dirty="0">
                <a:latin typeface="Arial MT"/>
                <a:cs typeface="Arial MT"/>
              </a:rPr>
              <a:t> </a:t>
            </a:r>
            <a:r>
              <a:rPr sz="1400" dirty="0">
                <a:latin typeface="Arial MT"/>
                <a:cs typeface="Arial MT"/>
              </a:rPr>
              <a:t>Essex</a:t>
            </a:r>
            <a:r>
              <a:rPr sz="1400" spc="-40" dirty="0">
                <a:latin typeface="Arial MT"/>
                <a:cs typeface="Arial MT"/>
              </a:rPr>
              <a:t> </a:t>
            </a:r>
            <a:r>
              <a:rPr sz="1400" dirty="0">
                <a:latin typeface="Arial MT"/>
                <a:cs typeface="Arial MT"/>
              </a:rPr>
              <a:t>and</a:t>
            </a:r>
            <a:r>
              <a:rPr sz="1400" spc="-30" dirty="0">
                <a:latin typeface="Arial MT"/>
                <a:cs typeface="Arial MT"/>
              </a:rPr>
              <a:t> </a:t>
            </a:r>
            <a:r>
              <a:rPr sz="1400" dirty="0">
                <a:latin typeface="Arial MT"/>
                <a:cs typeface="Arial MT"/>
              </a:rPr>
              <a:t>form</a:t>
            </a:r>
            <a:r>
              <a:rPr sz="1400" spc="-40" dirty="0">
                <a:latin typeface="Arial MT"/>
                <a:cs typeface="Arial MT"/>
              </a:rPr>
              <a:t> </a:t>
            </a:r>
            <a:r>
              <a:rPr sz="1400" dirty="0">
                <a:latin typeface="Arial MT"/>
                <a:cs typeface="Arial MT"/>
              </a:rPr>
              <a:t>external</a:t>
            </a:r>
            <a:r>
              <a:rPr sz="1400" spc="-30" dirty="0">
                <a:latin typeface="Arial MT"/>
                <a:cs typeface="Arial MT"/>
              </a:rPr>
              <a:t> </a:t>
            </a:r>
            <a:r>
              <a:rPr sz="1400" dirty="0">
                <a:latin typeface="Arial MT"/>
                <a:cs typeface="Arial MT"/>
              </a:rPr>
              <a:t>databases</a:t>
            </a:r>
            <a:r>
              <a:rPr sz="1400" spc="-50" dirty="0">
                <a:latin typeface="Arial MT"/>
                <a:cs typeface="Arial MT"/>
              </a:rPr>
              <a:t> </a:t>
            </a:r>
            <a:r>
              <a:rPr sz="1400" dirty="0">
                <a:latin typeface="Arial MT"/>
                <a:cs typeface="Arial MT"/>
              </a:rPr>
              <a:t>like</a:t>
            </a:r>
            <a:r>
              <a:rPr sz="1400" spc="-30" dirty="0">
                <a:latin typeface="Arial MT"/>
                <a:cs typeface="Arial MT"/>
              </a:rPr>
              <a:t> </a:t>
            </a:r>
            <a:r>
              <a:rPr sz="1400" dirty="0">
                <a:latin typeface="Arial MT"/>
                <a:cs typeface="Arial MT"/>
              </a:rPr>
              <a:t>Scopus</a:t>
            </a:r>
            <a:r>
              <a:rPr sz="1400" spc="-40" dirty="0">
                <a:latin typeface="Arial MT"/>
                <a:cs typeface="Arial MT"/>
              </a:rPr>
              <a:t> </a:t>
            </a:r>
            <a:r>
              <a:rPr sz="1400" spc="-25" dirty="0">
                <a:latin typeface="Arial MT"/>
                <a:cs typeface="Arial MT"/>
              </a:rPr>
              <a:t>and </a:t>
            </a:r>
            <a:r>
              <a:rPr sz="1400" dirty="0">
                <a:latin typeface="Arial MT"/>
                <a:cs typeface="Arial MT"/>
              </a:rPr>
              <a:t>Web</a:t>
            </a:r>
            <a:r>
              <a:rPr sz="1400" spc="-40" dirty="0">
                <a:latin typeface="Arial MT"/>
                <a:cs typeface="Arial MT"/>
              </a:rPr>
              <a:t> </a:t>
            </a:r>
            <a:r>
              <a:rPr sz="1400" dirty="0">
                <a:latin typeface="Arial MT"/>
                <a:cs typeface="Arial MT"/>
              </a:rPr>
              <a:t>of</a:t>
            </a:r>
            <a:r>
              <a:rPr sz="1400" spc="-25" dirty="0">
                <a:latin typeface="Arial MT"/>
                <a:cs typeface="Arial MT"/>
              </a:rPr>
              <a:t> </a:t>
            </a:r>
            <a:r>
              <a:rPr sz="1400" spc="-10" dirty="0">
                <a:latin typeface="Arial MT"/>
                <a:cs typeface="Arial MT"/>
              </a:rPr>
              <a:t>Science</a:t>
            </a:r>
            <a:endParaRPr sz="1400">
              <a:latin typeface="Arial MT"/>
              <a:cs typeface="Arial MT"/>
            </a:endParaRPr>
          </a:p>
          <a:p>
            <a:pPr>
              <a:lnSpc>
                <a:spcPct val="100000"/>
              </a:lnSpc>
              <a:spcBef>
                <a:spcPts val="1075"/>
              </a:spcBef>
            </a:pPr>
            <a:endParaRPr sz="1400">
              <a:latin typeface="Arial MT"/>
              <a:cs typeface="Arial MT"/>
            </a:endParaRPr>
          </a:p>
          <a:p>
            <a:pPr marL="12700">
              <a:lnSpc>
                <a:spcPct val="100000"/>
              </a:lnSpc>
              <a:spcBef>
                <a:spcPts val="5"/>
              </a:spcBef>
            </a:pPr>
            <a:r>
              <a:rPr sz="1400" b="1" dirty="0">
                <a:solidFill>
                  <a:srgbClr val="CD202C"/>
                </a:solidFill>
                <a:latin typeface="Arial"/>
                <a:cs typeface="Arial"/>
              </a:rPr>
              <a:t>History</a:t>
            </a:r>
            <a:r>
              <a:rPr sz="1400" b="1" spc="-40" dirty="0">
                <a:solidFill>
                  <a:srgbClr val="CD202C"/>
                </a:solidFill>
                <a:latin typeface="Arial"/>
                <a:cs typeface="Arial"/>
              </a:rPr>
              <a:t> </a:t>
            </a:r>
            <a:r>
              <a:rPr sz="1400" dirty="0">
                <a:latin typeface="Arial MT"/>
                <a:cs typeface="Arial MT"/>
              </a:rPr>
              <a:t>–</a:t>
            </a:r>
            <a:r>
              <a:rPr sz="1400" spc="-20" dirty="0">
                <a:latin typeface="Arial MT"/>
                <a:cs typeface="Arial MT"/>
              </a:rPr>
              <a:t> </a:t>
            </a:r>
            <a:r>
              <a:rPr sz="1400" dirty="0">
                <a:latin typeface="Arial MT"/>
                <a:cs typeface="Arial MT"/>
              </a:rPr>
              <a:t>any</a:t>
            </a:r>
            <a:r>
              <a:rPr sz="1400" spc="-20" dirty="0">
                <a:latin typeface="Arial MT"/>
                <a:cs typeface="Arial MT"/>
              </a:rPr>
              <a:t> </a:t>
            </a:r>
            <a:r>
              <a:rPr sz="1400" dirty="0">
                <a:latin typeface="Arial MT"/>
                <a:cs typeface="Arial MT"/>
              </a:rPr>
              <a:t>updates</a:t>
            </a:r>
            <a:r>
              <a:rPr sz="1400" spc="-45" dirty="0">
                <a:latin typeface="Arial MT"/>
                <a:cs typeface="Arial MT"/>
              </a:rPr>
              <a:t> </a:t>
            </a:r>
            <a:r>
              <a:rPr sz="1400" dirty="0">
                <a:latin typeface="Arial MT"/>
                <a:cs typeface="Arial MT"/>
              </a:rPr>
              <a:t>made</a:t>
            </a:r>
            <a:r>
              <a:rPr sz="1400" spc="-30" dirty="0">
                <a:latin typeface="Arial MT"/>
                <a:cs typeface="Arial MT"/>
              </a:rPr>
              <a:t> </a:t>
            </a:r>
            <a:r>
              <a:rPr sz="1400" dirty="0">
                <a:latin typeface="Arial MT"/>
                <a:cs typeface="Arial MT"/>
              </a:rPr>
              <a:t>to</a:t>
            </a:r>
            <a:r>
              <a:rPr sz="1400" spc="-25" dirty="0">
                <a:latin typeface="Arial MT"/>
                <a:cs typeface="Arial MT"/>
              </a:rPr>
              <a:t> </a:t>
            </a:r>
            <a:r>
              <a:rPr sz="1400" dirty="0">
                <a:latin typeface="Arial MT"/>
                <a:cs typeface="Arial MT"/>
              </a:rPr>
              <a:t>the</a:t>
            </a:r>
            <a:r>
              <a:rPr sz="1400" spc="-30" dirty="0">
                <a:latin typeface="Arial MT"/>
                <a:cs typeface="Arial MT"/>
              </a:rPr>
              <a:t> </a:t>
            </a:r>
            <a:r>
              <a:rPr sz="1400" dirty="0">
                <a:latin typeface="Arial MT"/>
                <a:cs typeface="Arial MT"/>
              </a:rPr>
              <a:t>record</a:t>
            </a:r>
            <a:r>
              <a:rPr sz="1400" spc="-50" dirty="0">
                <a:latin typeface="Arial MT"/>
                <a:cs typeface="Arial MT"/>
              </a:rPr>
              <a:t> </a:t>
            </a:r>
            <a:r>
              <a:rPr sz="1400" dirty="0">
                <a:latin typeface="Arial MT"/>
                <a:cs typeface="Arial MT"/>
              </a:rPr>
              <a:t>both</a:t>
            </a:r>
            <a:r>
              <a:rPr sz="1400" spc="-40" dirty="0">
                <a:latin typeface="Arial MT"/>
                <a:cs typeface="Arial MT"/>
              </a:rPr>
              <a:t> </a:t>
            </a:r>
            <a:r>
              <a:rPr sz="1400" dirty="0">
                <a:latin typeface="Arial MT"/>
                <a:cs typeface="Arial MT"/>
              </a:rPr>
              <a:t>automatic</a:t>
            </a:r>
            <a:r>
              <a:rPr sz="1400" spc="-40" dirty="0">
                <a:latin typeface="Arial MT"/>
                <a:cs typeface="Arial MT"/>
              </a:rPr>
              <a:t> </a:t>
            </a:r>
            <a:r>
              <a:rPr sz="1400" dirty="0">
                <a:latin typeface="Arial MT"/>
                <a:cs typeface="Arial MT"/>
              </a:rPr>
              <a:t>and</a:t>
            </a:r>
            <a:r>
              <a:rPr sz="1400" spc="-30" dirty="0">
                <a:latin typeface="Arial MT"/>
                <a:cs typeface="Arial MT"/>
              </a:rPr>
              <a:t> </a:t>
            </a:r>
            <a:r>
              <a:rPr sz="1400" dirty="0">
                <a:latin typeface="Arial MT"/>
                <a:cs typeface="Arial MT"/>
              </a:rPr>
              <a:t>by</a:t>
            </a:r>
            <a:r>
              <a:rPr sz="1400" spc="-25" dirty="0">
                <a:latin typeface="Arial MT"/>
                <a:cs typeface="Arial MT"/>
              </a:rPr>
              <a:t> </a:t>
            </a:r>
            <a:r>
              <a:rPr sz="1400" dirty="0">
                <a:latin typeface="Arial MT"/>
                <a:cs typeface="Arial MT"/>
              </a:rPr>
              <a:t>Essex</a:t>
            </a:r>
            <a:r>
              <a:rPr sz="1400" spc="-30" dirty="0">
                <a:latin typeface="Arial MT"/>
                <a:cs typeface="Arial MT"/>
              </a:rPr>
              <a:t> </a:t>
            </a:r>
            <a:r>
              <a:rPr sz="1400" spc="-10" dirty="0">
                <a:latin typeface="Arial MT"/>
                <a:cs typeface="Arial MT"/>
              </a:rPr>
              <a:t>staff.</a:t>
            </a:r>
            <a:endParaRPr sz="1400">
              <a:latin typeface="Arial MT"/>
              <a:cs typeface="Arial MT"/>
            </a:endParaRPr>
          </a:p>
        </p:txBody>
      </p:sp>
      <p:grpSp>
        <p:nvGrpSpPr>
          <p:cNvPr id="4" name="object 4"/>
          <p:cNvGrpSpPr/>
          <p:nvPr/>
        </p:nvGrpSpPr>
        <p:grpSpPr>
          <a:xfrm>
            <a:off x="176983" y="891540"/>
            <a:ext cx="4770120" cy="3665220"/>
            <a:chOff x="176983" y="891540"/>
            <a:chExt cx="4770120" cy="3665220"/>
          </a:xfrm>
        </p:grpSpPr>
        <p:pic>
          <p:nvPicPr>
            <p:cNvPr id="5" name="object 5" descr="Graphical user interface. Publication record Links tab."/>
            <p:cNvPicPr/>
            <p:nvPr/>
          </p:nvPicPr>
          <p:blipFill>
            <a:blip r:embed="rId2" cstate="print"/>
            <a:stretch>
              <a:fillRect/>
            </a:stretch>
          </p:blipFill>
          <p:spPr>
            <a:xfrm>
              <a:off x="176983" y="891540"/>
              <a:ext cx="4754487" cy="1846516"/>
            </a:xfrm>
            <a:prstGeom prst="rect">
              <a:avLst/>
            </a:prstGeom>
          </p:spPr>
        </p:pic>
        <p:pic>
          <p:nvPicPr>
            <p:cNvPr id="6" name="object 6" descr="Graphical user interface. Publication record Relationships tab."/>
            <p:cNvPicPr/>
            <p:nvPr/>
          </p:nvPicPr>
          <p:blipFill>
            <a:blip r:embed="rId3" cstate="print"/>
            <a:stretch>
              <a:fillRect/>
            </a:stretch>
          </p:blipFill>
          <p:spPr>
            <a:xfrm>
              <a:off x="240792" y="2680716"/>
              <a:ext cx="4706111" cy="1876043"/>
            </a:xfrm>
            <a:prstGeom prst="rect">
              <a:avLst/>
            </a:prstGeom>
          </p:spPr>
        </p:pic>
      </p:grpSp>
      <p:pic>
        <p:nvPicPr>
          <p:cNvPr id="7" name="object 7" descr="Graphical user interface. Publication record Sources tab."/>
          <p:cNvPicPr/>
          <p:nvPr/>
        </p:nvPicPr>
        <p:blipFill>
          <a:blip r:embed="rId4" cstate="print"/>
          <a:stretch>
            <a:fillRect/>
          </a:stretch>
        </p:blipFill>
        <p:spPr>
          <a:xfrm>
            <a:off x="373068" y="4607052"/>
            <a:ext cx="4565491" cy="1711451"/>
          </a:xfrm>
          <a:prstGeom prst="rect">
            <a:avLst/>
          </a:prstGeom>
        </p:spPr>
      </p:pic>
      <p:pic>
        <p:nvPicPr>
          <p:cNvPr id="8" name="object 8" descr="Graphical user interface. Publication record History tab."/>
          <p:cNvPicPr/>
          <p:nvPr/>
        </p:nvPicPr>
        <p:blipFill>
          <a:blip r:embed="rId5" cstate="print"/>
          <a:stretch>
            <a:fillRect/>
          </a:stretch>
        </p:blipFill>
        <p:spPr>
          <a:xfrm>
            <a:off x="5437365" y="4701540"/>
            <a:ext cx="4730134" cy="1711451"/>
          </a:xfrm>
          <a:prstGeom prst="rect">
            <a:avLst/>
          </a:prstGeom>
        </p:spPr>
      </p:pic>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10</a:t>
            </a:fld>
            <a:endParaRPr spc="-2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215389" y="967147"/>
            <a:ext cx="5422265" cy="2287270"/>
          </a:xfrm>
          <a:prstGeom prst="rect">
            <a:avLst/>
          </a:prstGeom>
        </p:spPr>
        <p:txBody>
          <a:bodyPr vert="horz" wrap="square" lIns="0" tIns="287655" rIns="0" bIns="0" rtlCol="0">
            <a:spAutoFit/>
          </a:bodyPr>
          <a:lstStyle/>
          <a:p>
            <a:pPr marL="12700">
              <a:lnSpc>
                <a:spcPct val="100000"/>
              </a:lnSpc>
              <a:spcBef>
                <a:spcPts val="2265"/>
              </a:spcBef>
            </a:pPr>
            <a:r>
              <a:rPr dirty="0"/>
              <a:t>Manage</a:t>
            </a:r>
            <a:r>
              <a:rPr spc="-85" dirty="0"/>
              <a:t> </a:t>
            </a:r>
            <a:r>
              <a:rPr spc="-10" dirty="0"/>
              <a:t>Publications</a:t>
            </a:r>
          </a:p>
          <a:p>
            <a:pPr marL="12700" marR="5080">
              <a:lnSpc>
                <a:spcPct val="130000"/>
              </a:lnSpc>
              <a:spcBef>
                <a:spcPts val="565"/>
              </a:spcBef>
            </a:pPr>
            <a:r>
              <a:rPr sz="1800" dirty="0">
                <a:latin typeface="Arial MT"/>
                <a:cs typeface="Arial MT"/>
              </a:rPr>
              <a:t>Controls</a:t>
            </a:r>
            <a:r>
              <a:rPr sz="1800" spc="-25" dirty="0">
                <a:latin typeface="Arial MT"/>
                <a:cs typeface="Arial MT"/>
              </a:rPr>
              <a:t> </a:t>
            </a:r>
            <a:r>
              <a:rPr sz="1800" dirty="0">
                <a:latin typeface="Arial MT"/>
                <a:cs typeface="Arial MT"/>
              </a:rPr>
              <a:t>at</a:t>
            </a:r>
            <a:r>
              <a:rPr sz="1800" spc="-25" dirty="0">
                <a:latin typeface="Arial MT"/>
                <a:cs typeface="Arial MT"/>
              </a:rPr>
              <a:t> </a:t>
            </a:r>
            <a:r>
              <a:rPr sz="1800" dirty="0">
                <a:latin typeface="Arial MT"/>
                <a:cs typeface="Arial MT"/>
              </a:rPr>
              <a:t>the</a:t>
            </a:r>
            <a:r>
              <a:rPr sz="1800" spc="-35" dirty="0">
                <a:latin typeface="Arial MT"/>
                <a:cs typeface="Arial MT"/>
              </a:rPr>
              <a:t> </a:t>
            </a:r>
            <a:r>
              <a:rPr sz="1800" dirty="0">
                <a:latin typeface="Arial MT"/>
                <a:cs typeface="Arial MT"/>
              </a:rPr>
              <a:t>top</a:t>
            </a:r>
            <a:r>
              <a:rPr sz="1800" spc="-35" dirty="0">
                <a:latin typeface="Arial MT"/>
                <a:cs typeface="Arial MT"/>
              </a:rPr>
              <a:t> </a:t>
            </a:r>
            <a:r>
              <a:rPr sz="1800" dirty="0">
                <a:latin typeface="Arial MT"/>
                <a:cs typeface="Arial MT"/>
              </a:rPr>
              <a:t>allow</a:t>
            </a:r>
            <a:r>
              <a:rPr sz="1800" spc="-20" dirty="0">
                <a:latin typeface="Arial MT"/>
                <a:cs typeface="Arial MT"/>
              </a:rPr>
              <a:t> </a:t>
            </a:r>
            <a:r>
              <a:rPr sz="1800" dirty="0">
                <a:latin typeface="Arial MT"/>
                <a:cs typeface="Arial MT"/>
              </a:rPr>
              <a:t>you</a:t>
            </a:r>
            <a:r>
              <a:rPr sz="1800" spc="-10" dirty="0">
                <a:latin typeface="Arial MT"/>
                <a:cs typeface="Arial MT"/>
              </a:rPr>
              <a:t> </a:t>
            </a:r>
            <a:r>
              <a:rPr sz="1800" dirty="0">
                <a:latin typeface="Arial MT"/>
                <a:cs typeface="Arial MT"/>
              </a:rPr>
              <a:t>‘</a:t>
            </a:r>
            <a:r>
              <a:rPr sz="1800" dirty="0">
                <a:solidFill>
                  <a:srgbClr val="CD202C"/>
                </a:solidFill>
                <a:latin typeface="Arial MT"/>
                <a:cs typeface="Arial MT"/>
              </a:rPr>
              <a:t>Favourite</a:t>
            </a:r>
            <a:r>
              <a:rPr sz="1800" dirty="0">
                <a:latin typeface="Arial MT"/>
                <a:cs typeface="Arial MT"/>
              </a:rPr>
              <a:t>’</a:t>
            </a:r>
            <a:r>
              <a:rPr sz="1800" spc="-75" dirty="0">
                <a:latin typeface="Arial MT"/>
                <a:cs typeface="Arial MT"/>
              </a:rPr>
              <a:t> </a:t>
            </a:r>
            <a:r>
              <a:rPr sz="1800" dirty="0">
                <a:latin typeface="Arial MT"/>
                <a:cs typeface="Arial MT"/>
              </a:rPr>
              <a:t>a</a:t>
            </a:r>
            <a:r>
              <a:rPr sz="1800" spc="-30" dirty="0">
                <a:latin typeface="Arial MT"/>
                <a:cs typeface="Arial MT"/>
              </a:rPr>
              <a:t> </a:t>
            </a:r>
            <a:r>
              <a:rPr sz="1800" spc="-10" dirty="0">
                <a:latin typeface="Arial MT"/>
                <a:cs typeface="Arial MT"/>
              </a:rPr>
              <a:t>publication, </a:t>
            </a:r>
            <a:r>
              <a:rPr sz="1800" dirty="0">
                <a:latin typeface="Arial MT"/>
                <a:cs typeface="Arial MT"/>
              </a:rPr>
              <a:t>control</a:t>
            </a:r>
            <a:r>
              <a:rPr sz="1800" spc="-25" dirty="0">
                <a:latin typeface="Arial MT"/>
                <a:cs typeface="Arial MT"/>
              </a:rPr>
              <a:t> </a:t>
            </a:r>
            <a:r>
              <a:rPr sz="1800" dirty="0">
                <a:latin typeface="Arial MT"/>
                <a:cs typeface="Arial MT"/>
              </a:rPr>
              <a:t>the</a:t>
            </a:r>
            <a:r>
              <a:rPr sz="1800" spc="-30" dirty="0">
                <a:latin typeface="Arial MT"/>
                <a:cs typeface="Arial MT"/>
              </a:rPr>
              <a:t> </a:t>
            </a:r>
            <a:r>
              <a:rPr sz="1800" dirty="0">
                <a:solidFill>
                  <a:srgbClr val="CD202C"/>
                </a:solidFill>
                <a:latin typeface="Arial MT"/>
                <a:cs typeface="Arial MT"/>
              </a:rPr>
              <a:t>privacy</a:t>
            </a:r>
            <a:r>
              <a:rPr sz="1800" spc="-25" dirty="0">
                <a:solidFill>
                  <a:srgbClr val="CD202C"/>
                </a:solidFill>
                <a:latin typeface="Arial MT"/>
                <a:cs typeface="Arial MT"/>
              </a:rPr>
              <a:t> </a:t>
            </a:r>
            <a:r>
              <a:rPr sz="1800" dirty="0">
                <a:latin typeface="Arial MT"/>
                <a:cs typeface="Arial MT"/>
              </a:rPr>
              <a:t>settings</a:t>
            </a:r>
            <a:r>
              <a:rPr sz="1800" spc="-15" dirty="0">
                <a:latin typeface="Arial MT"/>
                <a:cs typeface="Arial MT"/>
              </a:rPr>
              <a:t> </a:t>
            </a:r>
            <a:r>
              <a:rPr sz="1800" dirty="0">
                <a:latin typeface="Arial MT"/>
                <a:cs typeface="Arial MT"/>
              </a:rPr>
              <a:t>and</a:t>
            </a:r>
            <a:r>
              <a:rPr sz="1800" spc="-35" dirty="0">
                <a:latin typeface="Arial MT"/>
                <a:cs typeface="Arial MT"/>
              </a:rPr>
              <a:t> </a:t>
            </a:r>
            <a:r>
              <a:rPr sz="1800" dirty="0">
                <a:latin typeface="Arial MT"/>
                <a:cs typeface="Arial MT"/>
              </a:rPr>
              <a:t>the</a:t>
            </a:r>
            <a:r>
              <a:rPr sz="1800" spc="-35" dirty="0">
                <a:latin typeface="Arial MT"/>
                <a:cs typeface="Arial MT"/>
              </a:rPr>
              <a:t> </a:t>
            </a:r>
            <a:r>
              <a:rPr sz="1800" dirty="0">
                <a:latin typeface="Arial MT"/>
                <a:cs typeface="Arial MT"/>
              </a:rPr>
              <a:t>ellipses</a:t>
            </a:r>
            <a:r>
              <a:rPr sz="1800" spc="-5" dirty="0">
                <a:latin typeface="Arial MT"/>
                <a:cs typeface="Arial MT"/>
              </a:rPr>
              <a:t> </a:t>
            </a:r>
            <a:r>
              <a:rPr sz="1800" spc="-10" dirty="0">
                <a:latin typeface="Arial MT"/>
                <a:cs typeface="Arial MT"/>
              </a:rPr>
              <a:t>gives </a:t>
            </a:r>
            <a:r>
              <a:rPr sz="1800" dirty="0">
                <a:latin typeface="Arial MT"/>
                <a:cs typeface="Arial MT"/>
              </a:rPr>
              <a:t>access</a:t>
            </a:r>
            <a:r>
              <a:rPr sz="1800" spc="-45" dirty="0">
                <a:latin typeface="Arial MT"/>
                <a:cs typeface="Arial MT"/>
              </a:rPr>
              <a:t> </a:t>
            </a:r>
            <a:r>
              <a:rPr sz="1800" dirty="0">
                <a:latin typeface="Arial MT"/>
                <a:cs typeface="Arial MT"/>
              </a:rPr>
              <a:t>to</a:t>
            </a:r>
            <a:r>
              <a:rPr sz="1800" spc="-35" dirty="0">
                <a:latin typeface="Arial MT"/>
                <a:cs typeface="Arial MT"/>
              </a:rPr>
              <a:t> </a:t>
            </a:r>
            <a:r>
              <a:rPr sz="1800" dirty="0">
                <a:latin typeface="Arial MT"/>
                <a:cs typeface="Arial MT"/>
              </a:rPr>
              <a:t>the</a:t>
            </a:r>
            <a:r>
              <a:rPr sz="1800" spc="-35" dirty="0">
                <a:latin typeface="Arial MT"/>
                <a:cs typeface="Arial MT"/>
              </a:rPr>
              <a:t> </a:t>
            </a:r>
            <a:r>
              <a:rPr sz="1800" dirty="0">
                <a:latin typeface="Arial MT"/>
                <a:cs typeface="Arial MT"/>
              </a:rPr>
              <a:t>detailed</a:t>
            </a:r>
            <a:r>
              <a:rPr sz="1800" spc="-15" dirty="0">
                <a:latin typeface="Arial MT"/>
                <a:cs typeface="Arial MT"/>
              </a:rPr>
              <a:t> </a:t>
            </a:r>
            <a:r>
              <a:rPr sz="1800" spc="-10" dirty="0">
                <a:latin typeface="Arial MT"/>
                <a:cs typeface="Arial MT"/>
              </a:rPr>
              <a:t>view,</a:t>
            </a:r>
            <a:r>
              <a:rPr sz="1800" spc="5" dirty="0">
                <a:latin typeface="Arial MT"/>
                <a:cs typeface="Arial MT"/>
              </a:rPr>
              <a:t> </a:t>
            </a:r>
            <a:r>
              <a:rPr sz="1800" dirty="0">
                <a:latin typeface="Arial MT"/>
                <a:cs typeface="Arial MT"/>
              </a:rPr>
              <a:t>the</a:t>
            </a:r>
            <a:r>
              <a:rPr sz="1800" spc="-35" dirty="0">
                <a:latin typeface="Arial MT"/>
                <a:cs typeface="Arial MT"/>
              </a:rPr>
              <a:t> </a:t>
            </a:r>
            <a:r>
              <a:rPr sz="1800" dirty="0">
                <a:latin typeface="Arial MT"/>
                <a:cs typeface="Arial MT"/>
              </a:rPr>
              <a:t>ability</a:t>
            </a:r>
            <a:r>
              <a:rPr sz="1800" spc="-20" dirty="0">
                <a:latin typeface="Arial MT"/>
                <a:cs typeface="Arial MT"/>
              </a:rPr>
              <a:t> </a:t>
            </a:r>
            <a:r>
              <a:rPr sz="1800" dirty="0">
                <a:latin typeface="Arial MT"/>
                <a:cs typeface="Arial MT"/>
              </a:rPr>
              <a:t>to</a:t>
            </a:r>
            <a:r>
              <a:rPr sz="1800" spc="-40" dirty="0">
                <a:latin typeface="Arial MT"/>
                <a:cs typeface="Arial MT"/>
              </a:rPr>
              <a:t> </a:t>
            </a:r>
            <a:r>
              <a:rPr sz="1800" dirty="0">
                <a:solidFill>
                  <a:srgbClr val="CD202C"/>
                </a:solidFill>
                <a:latin typeface="Arial MT"/>
                <a:cs typeface="Arial MT"/>
              </a:rPr>
              <a:t>reject</a:t>
            </a:r>
            <a:r>
              <a:rPr sz="1800" spc="-10" dirty="0">
                <a:solidFill>
                  <a:srgbClr val="CD202C"/>
                </a:solidFill>
                <a:latin typeface="Arial MT"/>
                <a:cs typeface="Arial MT"/>
              </a:rPr>
              <a:t> </a:t>
            </a:r>
            <a:r>
              <a:rPr sz="1800" spc="-25" dirty="0">
                <a:latin typeface="Arial MT"/>
                <a:cs typeface="Arial MT"/>
              </a:rPr>
              <a:t>the </a:t>
            </a:r>
            <a:r>
              <a:rPr sz="1800" dirty="0">
                <a:latin typeface="Arial MT"/>
                <a:cs typeface="Arial MT"/>
              </a:rPr>
              <a:t>publication</a:t>
            </a:r>
            <a:r>
              <a:rPr sz="1800" spc="-10" dirty="0">
                <a:latin typeface="Arial MT"/>
                <a:cs typeface="Arial MT"/>
              </a:rPr>
              <a:t> </a:t>
            </a:r>
            <a:r>
              <a:rPr sz="1800" dirty="0">
                <a:latin typeface="Arial MT"/>
                <a:cs typeface="Arial MT"/>
              </a:rPr>
              <a:t>from</a:t>
            </a:r>
            <a:r>
              <a:rPr sz="1800" spc="-25" dirty="0">
                <a:latin typeface="Arial MT"/>
                <a:cs typeface="Arial MT"/>
              </a:rPr>
              <a:t> </a:t>
            </a:r>
            <a:r>
              <a:rPr sz="1800" dirty="0">
                <a:latin typeface="Arial MT"/>
                <a:cs typeface="Arial MT"/>
              </a:rPr>
              <a:t>your list</a:t>
            </a:r>
            <a:r>
              <a:rPr sz="1800" spc="-20" dirty="0">
                <a:latin typeface="Arial MT"/>
                <a:cs typeface="Arial MT"/>
              </a:rPr>
              <a:t> </a:t>
            </a:r>
            <a:r>
              <a:rPr sz="1800" dirty="0">
                <a:latin typeface="Arial MT"/>
                <a:cs typeface="Arial MT"/>
              </a:rPr>
              <a:t>or</a:t>
            </a:r>
            <a:r>
              <a:rPr sz="1800" spc="-25" dirty="0">
                <a:latin typeface="Arial MT"/>
                <a:cs typeface="Arial MT"/>
              </a:rPr>
              <a:t> </a:t>
            </a:r>
            <a:r>
              <a:rPr sz="1800" dirty="0">
                <a:latin typeface="Arial MT"/>
                <a:cs typeface="Arial MT"/>
              </a:rPr>
              <a:t>add</a:t>
            </a:r>
            <a:r>
              <a:rPr sz="1800" spc="-15" dirty="0">
                <a:latin typeface="Arial MT"/>
                <a:cs typeface="Arial MT"/>
              </a:rPr>
              <a:t> </a:t>
            </a:r>
            <a:r>
              <a:rPr sz="1800" dirty="0">
                <a:latin typeface="Arial MT"/>
                <a:cs typeface="Arial MT"/>
              </a:rPr>
              <a:t>it</a:t>
            </a:r>
            <a:r>
              <a:rPr sz="1800" spc="-20" dirty="0">
                <a:latin typeface="Arial MT"/>
                <a:cs typeface="Arial MT"/>
              </a:rPr>
              <a:t> </a:t>
            </a:r>
            <a:r>
              <a:rPr sz="1800" dirty="0">
                <a:latin typeface="Arial MT"/>
                <a:cs typeface="Arial MT"/>
              </a:rPr>
              <a:t>to</a:t>
            </a:r>
            <a:r>
              <a:rPr sz="1800" spc="-35" dirty="0">
                <a:latin typeface="Arial MT"/>
                <a:cs typeface="Arial MT"/>
              </a:rPr>
              <a:t> </a:t>
            </a:r>
            <a:r>
              <a:rPr sz="1800" dirty="0">
                <a:latin typeface="Arial MT"/>
                <a:cs typeface="Arial MT"/>
              </a:rPr>
              <a:t>you</a:t>
            </a:r>
            <a:r>
              <a:rPr sz="1800" spc="10" dirty="0">
                <a:latin typeface="Arial MT"/>
                <a:cs typeface="Arial MT"/>
              </a:rPr>
              <a:t> </a:t>
            </a:r>
            <a:r>
              <a:rPr sz="1800" spc="-10" dirty="0">
                <a:solidFill>
                  <a:srgbClr val="CD202C"/>
                </a:solidFill>
                <a:latin typeface="Arial MT"/>
                <a:cs typeface="Arial MT"/>
              </a:rPr>
              <a:t>workspace.</a:t>
            </a:r>
            <a:endParaRPr sz="1800">
              <a:latin typeface="Arial MT"/>
              <a:cs typeface="Arial MT"/>
            </a:endParaRPr>
          </a:p>
        </p:txBody>
      </p:sp>
      <p:grpSp>
        <p:nvGrpSpPr>
          <p:cNvPr id="3" name="object 3"/>
          <p:cNvGrpSpPr/>
          <p:nvPr/>
        </p:nvGrpSpPr>
        <p:grpSpPr>
          <a:xfrm>
            <a:off x="346250" y="1277111"/>
            <a:ext cx="5562600" cy="4128770"/>
            <a:chOff x="346250" y="1277111"/>
            <a:chExt cx="5562600" cy="4128770"/>
          </a:xfrm>
        </p:grpSpPr>
        <p:pic>
          <p:nvPicPr>
            <p:cNvPr id="4" name="object 4" descr="Graphical user interface. Publication record summary tab."/>
            <p:cNvPicPr/>
            <p:nvPr/>
          </p:nvPicPr>
          <p:blipFill>
            <a:blip r:embed="rId2" cstate="print"/>
            <a:stretch>
              <a:fillRect/>
            </a:stretch>
          </p:blipFill>
          <p:spPr>
            <a:xfrm>
              <a:off x="346250" y="1277111"/>
              <a:ext cx="5405149" cy="1642829"/>
            </a:xfrm>
            <a:prstGeom prst="rect">
              <a:avLst/>
            </a:prstGeom>
          </p:spPr>
        </p:pic>
        <p:pic>
          <p:nvPicPr>
            <p:cNvPr id="5" name="object 5" descr="Graphical user interface. Publication record tab. Controls at the top allow you ‘Favourite’ a publication, control the privacy settings and the ellipses gives access to the detailed view, the ability to reject the publication from your list or add it to you workspace"/>
            <p:cNvPicPr/>
            <p:nvPr/>
          </p:nvPicPr>
          <p:blipFill>
            <a:blip r:embed="rId3" cstate="print"/>
            <a:stretch>
              <a:fillRect/>
            </a:stretch>
          </p:blipFill>
          <p:spPr>
            <a:xfrm>
              <a:off x="1787652" y="2474975"/>
              <a:ext cx="4120895" cy="2930652"/>
            </a:xfrm>
            <a:prstGeom prst="rect">
              <a:avLst/>
            </a:prstGeom>
          </p:spPr>
        </p:pic>
      </p:gr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11</a:t>
            </a:fld>
            <a:endParaRPr spc="-2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215389" y="967147"/>
            <a:ext cx="5547360" cy="1930400"/>
          </a:xfrm>
          <a:prstGeom prst="rect">
            <a:avLst/>
          </a:prstGeom>
        </p:spPr>
        <p:txBody>
          <a:bodyPr vert="horz" wrap="square" lIns="0" tIns="287655" rIns="0" bIns="0" rtlCol="0">
            <a:spAutoFit/>
          </a:bodyPr>
          <a:lstStyle/>
          <a:p>
            <a:pPr marL="12700">
              <a:lnSpc>
                <a:spcPct val="100000"/>
              </a:lnSpc>
              <a:spcBef>
                <a:spcPts val="2265"/>
              </a:spcBef>
            </a:pPr>
            <a:r>
              <a:rPr dirty="0"/>
              <a:t>Manage</a:t>
            </a:r>
            <a:r>
              <a:rPr spc="-85" dirty="0"/>
              <a:t> </a:t>
            </a:r>
            <a:r>
              <a:rPr spc="-10" dirty="0"/>
              <a:t>Publications</a:t>
            </a:r>
          </a:p>
          <a:p>
            <a:pPr marL="12700" marR="5080">
              <a:lnSpc>
                <a:spcPct val="130000"/>
              </a:lnSpc>
              <a:spcBef>
                <a:spcPts val="565"/>
              </a:spcBef>
            </a:pPr>
            <a:r>
              <a:rPr sz="1800" dirty="0">
                <a:latin typeface="Arial MT"/>
                <a:cs typeface="Arial MT"/>
              </a:rPr>
              <a:t>Accessing</a:t>
            </a:r>
            <a:r>
              <a:rPr sz="1800" spc="-20" dirty="0">
                <a:latin typeface="Arial MT"/>
                <a:cs typeface="Arial MT"/>
              </a:rPr>
              <a:t> </a:t>
            </a:r>
            <a:r>
              <a:rPr sz="1800" dirty="0">
                <a:latin typeface="Arial MT"/>
                <a:cs typeface="Arial MT"/>
              </a:rPr>
              <a:t>the</a:t>
            </a:r>
            <a:r>
              <a:rPr sz="1800" spc="-30" dirty="0">
                <a:latin typeface="Arial MT"/>
                <a:cs typeface="Arial MT"/>
              </a:rPr>
              <a:t> </a:t>
            </a:r>
            <a:r>
              <a:rPr sz="1800" dirty="0">
                <a:latin typeface="Arial MT"/>
                <a:cs typeface="Arial MT"/>
              </a:rPr>
              <a:t>detailed</a:t>
            </a:r>
            <a:r>
              <a:rPr sz="1800" spc="-10" dirty="0">
                <a:latin typeface="Arial MT"/>
                <a:cs typeface="Arial MT"/>
              </a:rPr>
              <a:t> </a:t>
            </a:r>
            <a:r>
              <a:rPr sz="1800" dirty="0">
                <a:latin typeface="Arial MT"/>
                <a:cs typeface="Arial MT"/>
              </a:rPr>
              <a:t>view</a:t>
            </a:r>
            <a:r>
              <a:rPr sz="1800" spc="-30" dirty="0">
                <a:latin typeface="Arial MT"/>
                <a:cs typeface="Arial MT"/>
              </a:rPr>
              <a:t> </a:t>
            </a:r>
            <a:r>
              <a:rPr sz="1800" dirty="0">
                <a:latin typeface="Arial MT"/>
                <a:cs typeface="Arial MT"/>
              </a:rPr>
              <a:t>provides</a:t>
            </a:r>
            <a:r>
              <a:rPr sz="1800" spc="-5" dirty="0">
                <a:latin typeface="Arial MT"/>
                <a:cs typeface="Arial MT"/>
              </a:rPr>
              <a:t> </a:t>
            </a:r>
            <a:r>
              <a:rPr sz="1800" dirty="0">
                <a:latin typeface="Arial MT"/>
                <a:cs typeface="Arial MT"/>
              </a:rPr>
              <a:t>an</a:t>
            </a:r>
            <a:r>
              <a:rPr sz="1800" spc="-35" dirty="0">
                <a:latin typeface="Arial MT"/>
                <a:cs typeface="Arial MT"/>
              </a:rPr>
              <a:t> </a:t>
            </a:r>
            <a:r>
              <a:rPr sz="1800" spc="-10" dirty="0">
                <a:latin typeface="Arial MT"/>
                <a:cs typeface="Arial MT"/>
              </a:rPr>
              <a:t>alternative </a:t>
            </a:r>
            <a:r>
              <a:rPr sz="1800" dirty="0">
                <a:latin typeface="Arial MT"/>
                <a:cs typeface="Arial MT"/>
              </a:rPr>
              <a:t>layout</a:t>
            </a:r>
            <a:r>
              <a:rPr sz="1800" spc="5" dirty="0">
                <a:latin typeface="Arial MT"/>
                <a:cs typeface="Arial MT"/>
              </a:rPr>
              <a:t> </a:t>
            </a:r>
            <a:r>
              <a:rPr sz="1800" dirty="0">
                <a:latin typeface="Arial MT"/>
                <a:cs typeface="Arial MT"/>
              </a:rPr>
              <a:t>to</a:t>
            </a:r>
            <a:r>
              <a:rPr sz="1800" spc="-45" dirty="0">
                <a:latin typeface="Arial MT"/>
                <a:cs typeface="Arial MT"/>
              </a:rPr>
              <a:t> </a:t>
            </a:r>
            <a:r>
              <a:rPr sz="1800" dirty="0">
                <a:latin typeface="Arial MT"/>
                <a:cs typeface="Arial MT"/>
              </a:rPr>
              <a:t>the</a:t>
            </a:r>
            <a:r>
              <a:rPr sz="1800" spc="-35" dirty="0">
                <a:latin typeface="Arial MT"/>
                <a:cs typeface="Arial MT"/>
              </a:rPr>
              <a:t> </a:t>
            </a:r>
            <a:r>
              <a:rPr sz="1800" dirty="0">
                <a:latin typeface="Arial MT"/>
                <a:cs typeface="Arial MT"/>
              </a:rPr>
              <a:t>tabbed</a:t>
            </a:r>
            <a:r>
              <a:rPr sz="1800" spc="-20" dirty="0">
                <a:latin typeface="Arial MT"/>
                <a:cs typeface="Arial MT"/>
              </a:rPr>
              <a:t> </a:t>
            </a:r>
            <a:r>
              <a:rPr sz="1800" dirty="0">
                <a:latin typeface="Arial MT"/>
                <a:cs typeface="Arial MT"/>
              </a:rPr>
              <a:t>list</a:t>
            </a:r>
            <a:r>
              <a:rPr sz="1800" spc="-25" dirty="0">
                <a:latin typeface="Arial MT"/>
                <a:cs typeface="Arial MT"/>
              </a:rPr>
              <a:t> </a:t>
            </a:r>
            <a:r>
              <a:rPr sz="1800" dirty="0">
                <a:latin typeface="Arial MT"/>
                <a:cs typeface="Arial MT"/>
              </a:rPr>
              <a:t>view</a:t>
            </a:r>
            <a:r>
              <a:rPr sz="1800" spc="-20" dirty="0">
                <a:latin typeface="Arial MT"/>
                <a:cs typeface="Arial MT"/>
              </a:rPr>
              <a:t> </a:t>
            </a:r>
            <a:r>
              <a:rPr sz="1800" dirty="0">
                <a:latin typeface="Arial MT"/>
                <a:cs typeface="Arial MT"/>
              </a:rPr>
              <a:t>with all</a:t>
            </a:r>
            <a:r>
              <a:rPr sz="1800" spc="-20" dirty="0">
                <a:latin typeface="Arial MT"/>
                <a:cs typeface="Arial MT"/>
              </a:rPr>
              <a:t> </a:t>
            </a:r>
            <a:r>
              <a:rPr sz="1800" dirty="0">
                <a:latin typeface="Arial MT"/>
                <a:cs typeface="Arial MT"/>
              </a:rPr>
              <a:t>the</a:t>
            </a:r>
            <a:r>
              <a:rPr sz="1800" spc="-35" dirty="0">
                <a:latin typeface="Arial MT"/>
                <a:cs typeface="Arial MT"/>
              </a:rPr>
              <a:t> </a:t>
            </a:r>
            <a:r>
              <a:rPr sz="1800" dirty="0">
                <a:latin typeface="Arial MT"/>
                <a:cs typeface="Arial MT"/>
              </a:rPr>
              <a:t>information</a:t>
            </a:r>
            <a:r>
              <a:rPr sz="1800" spc="-20" dirty="0">
                <a:latin typeface="Arial MT"/>
                <a:cs typeface="Arial MT"/>
              </a:rPr>
              <a:t> </a:t>
            </a:r>
            <a:r>
              <a:rPr sz="1800" spc="-25" dirty="0">
                <a:latin typeface="Arial MT"/>
                <a:cs typeface="Arial MT"/>
              </a:rPr>
              <a:t>on </a:t>
            </a:r>
            <a:r>
              <a:rPr sz="1800" dirty="0">
                <a:latin typeface="Arial MT"/>
                <a:cs typeface="Arial MT"/>
              </a:rPr>
              <a:t>a</a:t>
            </a:r>
            <a:r>
              <a:rPr sz="1800" spc="-25" dirty="0">
                <a:latin typeface="Arial MT"/>
                <a:cs typeface="Arial MT"/>
              </a:rPr>
              <a:t> </a:t>
            </a:r>
            <a:r>
              <a:rPr sz="1800" dirty="0">
                <a:latin typeface="Arial MT"/>
                <a:cs typeface="Arial MT"/>
              </a:rPr>
              <a:t>single</a:t>
            </a:r>
            <a:r>
              <a:rPr sz="1800" spc="-5" dirty="0">
                <a:latin typeface="Arial MT"/>
                <a:cs typeface="Arial MT"/>
              </a:rPr>
              <a:t> </a:t>
            </a:r>
            <a:r>
              <a:rPr sz="1800" spc="-10" dirty="0">
                <a:latin typeface="Arial MT"/>
                <a:cs typeface="Arial MT"/>
              </a:rPr>
              <a:t>page.</a:t>
            </a:r>
            <a:endParaRPr sz="1800">
              <a:latin typeface="Arial MT"/>
              <a:cs typeface="Arial MT"/>
            </a:endParaRPr>
          </a:p>
        </p:txBody>
      </p:sp>
      <p:pic>
        <p:nvPicPr>
          <p:cNvPr id="3" name="object 3" descr="Graphical user interface. Publication detailed record screen."/>
          <p:cNvPicPr/>
          <p:nvPr/>
        </p:nvPicPr>
        <p:blipFill>
          <a:blip r:embed="rId2" cstate="print"/>
          <a:stretch>
            <a:fillRect/>
          </a:stretch>
        </p:blipFill>
        <p:spPr>
          <a:xfrm>
            <a:off x="254508" y="1185672"/>
            <a:ext cx="5513831" cy="4997183"/>
          </a:xfrm>
          <a:prstGeom prst="rect">
            <a:avLst/>
          </a:prstGeom>
        </p:spPr>
      </p:pic>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12</a:t>
            </a:fld>
            <a:endParaRPr spc="-2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87655" rIns="0" bIns="0" rtlCol="0">
            <a:spAutoFit/>
          </a:bodyPr>
          <a:lstStyle/>
          <a:p>
            <a:pPr marL="12700">
              <a:lnSpc>
                <a:spcPct val="100000"/>
              </a:lnSpc>
              <a:spcBef>
                <a:spcPts val="2265"/>
              </a:spcBef>
            </a:pPr>
            <a:r>
              <a:rPr dirty="0"/>
              <a:t>About</a:t>
            </a:r>
            <a:r>
              <a:rPr spc="-90" dirty="0"/>
              <a:t> </a:t>
            </a:r>
            <a:r>
              <a:rPr dirty="0"/>
              <a:t>Publication</a:t>
            </a:r>
            <a:r>
              <a:rPr spc="-90" dirty="0"/>
              <a:t> </a:t>
            </a:r>
            <a:r>
              <a:rPr spc="-10" dirty="0"/>
              <a:t>Privacy</a:t>
            </a:r>
          </a:p>
          <a:p>
            <a:pPr marL="12700" marR="5080">
              <a:lnSpc>
                <a:spcPct val="130000"/>
              </a:lnSpc>
              <a:spcBef>
                <a:spcPts val="565"/>
              </a:spcBef>
            </a:pPr>
            <a:r>
              <a:rPr sz="1800" dirty="0">
                <a:latin typeface="Arial MT"/>
                <a:cs typeface="Arial MT"/>
              </a:rPr>
              <a:t>By</a:t>
            </a:r>
            <a:r>
              <a:rPr sz="1800" spc="-25" dirty="0">
                <a:latin typeface="Arial MT"/>
                <a:cs typeface="Arial MT"/>
              </a:rPr>
              <a:t> </a:t>
            </a:r>
            <a:r>
              <a:rPr sz="1800" dirty="0">
                <a:latin typeface="Arial MT"/>
                <a:cs typeface="Arial MT"/>
              </a:rPr>
              <a:t>default</a:t>
            </a:r>
            <a:r>
              <a:rPr sz="1800" spc="-20" dirty="0">
                <a:latin typeface="Arial MT"/>
                <a:cs typeface="Arial MT"/>
              </a:rPr>
              <a:t> </a:t>
            </a:r>
            <a:r>
              <a:rPr sz="1800" dirty="0">
                <a:latin typeface="Arial MT"/>
                <a:cs typeface="Arial MT"/>
              </a:rPr>
              <a:t>all</a:t>
            </a:r>
            <a:r>
              <a:rPr sz="1800" spc="-10" dirty="0">
                <a:latin typeface="Arial MT"/>
                <a:cs typeface="Arial MT"/>
              </a:rPr>
              <a:t> </a:t>
            </a:r>
            <a:r>
              <a:rPr sz="1800" dirty="0">
                <a:latin typeface="Arial MT"/>
                <a:cs typeface="Arial MT"/>
              </a:rPr>
              <a:t>Publications</a:t>
            </a:r>
            <a:r>
              <a:rPr sz="1800" spc="5" dirty="0">
                <a:latin typeface="Arial MT"/>
                <a:cs typeface="Arial MT"/>
              </a:rPr>
              <a:t> </a:t>
            </a:r>
            <a:r>
              <a:rPr sz="1800" dirty="0">
                <a:latin typeface="Arial MT"/>
                <a:cs typeface="Arial MT"/>
              </a:rPr>
              <a:t>in</a:t>
            </a:r>
            <a:r>
              <a:rPr sz="1800" spc="-25" dirty="0">
                <a:latin typeface="Arial MT"/>
                <a:cs typeface="Arial MT"/>
              </a:rPr>
              <a:t> </a:t>
            </a:r>
            <a:r>
              <a:rPr sz="1800" dirty="0">
                <a:latin typeface="Arial MT"/>
                <a:cs typeface="Arial MT"/>
              </a:rPr>
              <a:t>the</a:t>
            </a:r>
            <a:r>
              <a:rPr sz="1800" spc="-30" dirty="0">
                <a:latin typeface="Arial MT"/>
                <a:cs typeface="Arial MT"/>
              </a:rPr>
              <a:t> </a:t>
            </a:r>
            <a:r>
              <a:rPr sz="1800" dirty="0">
                <a:latin typeface="Arial MT"/>
                <a:cs typeface="Arial MT"/>
              </a:rPr>
              <a:t>RIS</a:t>
            </a:r>
            <a:r>
              <a:rPr sz="1800" spc="-20" dirty="0">
                <a:latin typeface="Arial MT"/>
                <a:cs typeface="Arial MT"/>
              </a:rPr>
              <a:t> </a:t>
            </a:r>
            <a:r>
              <a:rPr sz="1800" dirty="0">
                <a:latin typeface="Arial MT"/>
                <a:cs typeface="Arial MT"/>
              </a:rPr>
              <a:t>are</a:t>
            </a:r>
            <a:r>
              <a:rPr sz="1800" spc="-30" dirty="0">
                <a:latin typeface="Arial MT"/>
                <a:cs typeface="Arial MT"/>
              </a:rPr>
              <a:t> </a:t>
            </a:r>
            <a:r>
              <a:rPr sz="1800" dirty="0">
                <a:latin typeface="Arial MT"/>
                <a:cs typeface="Arial MT"/>
              </a:rPr>
              <a:t>Public</a:t>
            </a:r>
            <a:r>
              <a:rPr sz="1800" spc="-10" dirty="0">
                <a:latin typeface="Arial MT"/>
                <a:cs typeface="Arial MT"/>
              </a:rPr>
              <a:t> </a:t>
            </a:r>
            <a:r>
              <a:rPr sz="1800" dirty="0">
                <a:latin typeface="Arial MT"/>
                <a:cs typeface="Arial MT"/>
              </a:rPr>
              <a:t>as</a:t>
            </a:r>
            <a:r>
              <a:rPr sz="1800" spc="-20" dirty="0">
                <a:latin typeface="Arial MT"/>
                <a:cs typeface="Arial MT"/>
              </a:rPr>
              <a:t> </a:t>
            </a:r>
            <a:r>
              <a:rPr sz="1800" dirty="0">
                <a:latin typeface="Arial MT"/>
                <a:cs typeface="Arial MT"/>
              </a:rPr>
              <a:t>the</a:t>
            </a:r>
            <a:r>
              <a:rPr sz="1800" spc="-25" dirty="0">
                <a:latin typeface="Arial MT"/>
                <a:cs typeface="Arial MT"/>
              </a:rPr>
              <a:t> </a:t>
            </a:r>
            <a:r>
              <a:rPr sz="1800" dirty="0">
                <a:latin typeface="Arial MT"/>
                <a:cs typeface="Arial MT"/>
              </a:rPr>
              <a:t>data</a:t>
            </a:r>
            <a:r>
              <a:rPr sz="1800" spc="-15" dirty="0">
                <a:latin typeface="Arial MT"/>
                <a:cs typeface="Arial MT"/>
              </a:rPr>
              <a:t> </a:t>
            </a:r>
            <a:r>
              <a:rPr sz="1800" spc="-25" dirty="0">
                <a:latin typeface="Arial MT"/>
                <a:cs typeface="Arial MT"/>
              </a:rPr>
              <a:t>is </a:t>
            </a:r>
            <a:r>
              <a:rPr sz="1800" dirty="0">
                <a:latin typeface="Arial MT"/>
                <a:cs typeface="Arial MT"/>
              </a:rPr>
              <a:t>predominantly</a:t>
            </a:r>
            <a:r>
              <a:rPr sz="1800" spc="-20" dirty="0">
                <a:latin typeface="Arial MT"/>
                <a:cs typeface="Arial MT"/>
              </a:rPr>
              <a:t> </a:t>
            </a:r>
            <a:r>
              <a:rPr sz="1800" dirty="0">
                <a:latin typeface="Arial MT"/>
                <a:cs typeface="Arial MT"/>
              </a:rPr>
              <a:t>public</a:t>
            </a:r>
            <a:r>
              <a:rPr sz="1800" spc="-15" dirty="0">
                <a:latin typeface="Arial MT"/>
                <a:cs typeface="Arial MT"/>
              </a:rPr>
              <a:t> </a:t>
            </a:r>
            <a:r>
              <a:rPr sz="1800" dirty="0">
                <a:latin typeface="Arial MT"/>
                <a:cs typeface="Arial MT"/>
              </a:rPr>
              <a:t>domain</a:t>
            </a:r>
            <a:r>
              <a:rPr sz="1800" spc="-25" dirty="0">
                <a:latin typeface="Arial MT"/>
                <a:cs typeface="Arial MT"/>
              </a:rPr>
              <a:t> </a:t>
            </a:r>
            <a:r>
              <a:rPr sz="1800" dirty="0">
                <a:latin typeface="Arial MT"/>
                <a:cs typeface="Arial MT"/>
              </a:rPr>
              <a:t>and</a:t>
            </a:r>
            <a:r>
              <a:rPr sz="1800" spc="-30" dirty="0">
                <a:latin typeface="Arial MT"/>
                <a:cs typeface="Arial MT"/>
              </a:rPr>
              <a:t> </a:t>
            </a:r>
            <a:r>
              <a:rPr sz="1800" dirty="0">
                <a:latin typeface="Arial MT"/>
                <a:cs typeface="Arial MT"/>
              </a:rPr>
              <a:t>this</a:t>
            </a:r>
            <a:r>
              <a:rPr sz="1800" spc="-40" dirty="0">
                <a:latin typeface="Arial MT"/>
                <a:cs typeface="Arial MT"/>
              </a:rPr>
              <a:t> </a:t>
            </a:r>
            <a:r>
              <a:rPr sz="1800" dirty="0">
                <a:latin typeface="Arial MT"/>
                <a:cs typeface="Arial MT"/>
              </a:rPr>
              <a:t>cannot</a:t>
            </a:r>
            <a:r>
              <a:rPr sz="1800" spc="-35" dirty="0">
                <a:latin typeface="Arial MT"/>
                <a:cs typeface="Arial MT"/>
              </a:rPr>
              <a:t> </a:t>
            </a:r>
            <a:r>
              <a:rPr sz="1800" dirty="0">
                <a:latin typeface="Arial MT"/>
                <a:cs typeface="Arial MT"/>
              </a:rPr>
              <a:t>be</a:t>
            </a:r>
            <a:r>
              <a:rPr sz="1800" spc="-30" dirty="0">
                <a:latin typeface="Arial MT"/>
                <a:cs typeface="Arial MT"/>
              </a:rPr>
              <a:t> </a:t>
            </a:r>
            <a:r>
              <a:rPr sz="1800" dirty="0">
                <a:latin typeface="Arial MT"/>
                <a:cs typeface="Arial MT"/>
              </a:rPr>
              <a:t>changed.</a:t>
            </a:r>
            <a:r>
              <a:rPr sz="1800" spc="-55" dirty="0">
                <a:latin typeface="Arial MT"/>
                <a:cs typeface="Arial MT"/>
              </a:rPr>
              <a:t> </a:t>
            </a:r>
            <a:r>
              <a:rPr sz="1800" spc="-20" dirty="0">
                <a:latin typeface="Arial MT"/>
                <a:cs typeface="Arial MT"/>
              </a:rPr>
              <a:t>This </a:t>
            </a:r>
            <a:r>
              <a:rPr sz="1800" dirty="0">
                <a:latin typeface="Arial MT"/>
                <a:cs typeface="Arial MT"/>
              </a:rPr>
              <a:t>applies</a:t>
            </a:r>
            <a:r>
              <a:rPr sz="1800" spc="-10" dirty="0">
                <a:latin typeface="Arial MT"/>
                <a:cs typeface="Arial MT"/>
              </a:rPr>
              <a:t> </a:t>
            </a:r>
            <a:r>
              <a:rPr sz="1800" dirty="0">
                <a:latin typeface="Arial MT"/>
                <a:cs typeface="Arial MT"/>
              </a:rPr>
              <a:t>to</a:t>
            </a:r>
            <a:r>
              <a:rPr sz="1800" spc="-50" dirty="0">
                <a:latin typeface="Arial MT"/>
                <a:cs typeface="Arial MT"/>
              </a:rPr>
              <a:t> </a:t>
            </a:r>
            <a:r>
              <a:rPr sz="1800" dirty="0">
                <a:latin typeface="Arial MT"/>
                <a:cs typeface="Arial MT"/>
              </a:rPr>
              <a:t>the</a:t>
            </a:r>
            <a:r>
              <a:rPr sz="1800" spc="-35" dirty="0">
                <a:latin typeface="Arial MT"/>
                <a:cs typeface="Arial MT"/>
              </a:rPr>
              <a:t> </a:t>
            </a:r>
            <a:r>
              <a:rPr sz="1800" dirty="0">
                <a:latin typeface="Arial MT"/>
                <a:cs typeface="Arial MT"/>
              </a:rPr>
              <a:t>publication</a:t>
            </a:r>
            <a:r>
              <a:rPr sz="1800" spc="-5" dirty="0">
                <a:latin typeface="Arial MT"/>
                <a:cs typeface="Arial MT"/>
              </a:rPr>
              <a:t> </a:t>
            </a:r>
            <a:r>
              <a:rPr sz="1800" dirty="0">
                <a:latin typeface="Arial MT"/>
                <a:cs typeface="Arial MT"/>
              </a:rPr>
              <a:t>record</a:t>
            </a:r>
            <a:r>
              <a:rPr sz="1800" spc="-25" dirty="0">
                <a:latin typeface="Arial MT"/>
                <a:cs typeface="Arial MT"/>
              </a:rPr>
              <a:t> </a:t>
            </a:r>
            <a:r>
              <a:rPr sz="1800" u="sng" dirty="0">
                <a:uFill>
                  <a:solidFill>
                    <a:srgbClr val="000000"/>
                  </a:solidFill>
                </a:uFill>
                <a:latin typeface="Arial MT"/>
                <a:cs typeface="Arial MT"/>
              </a:rPr>
              <a:t>but</a:t>
            </a:r>
            <a:r>
              <a:rPr sz="1800" u="sng" spc="-30" dirty="0">
                <a:uFill>
                  <a:solidFill>
                    <a:srgbClr val="000000"/>
                  </a:solidFill>
                </a:uFill>
                <a:latin typeface="Arial MT"/>
                <a:cs typeface="Arial MT"/>
              </a:rPr>
              <a:t> </a:t>
            </a:r>
            <a:r>
              <a:rPr sz="1800" u="sng" dirty="0">
                <a:uFill>
                  <a:solidFill>
                    <a:srgbClr val="000000"/>
                  </a:solidFill>
                </a:uFill>
                <a:latin typeface="Arial MT"/>
                <a:cs typeface="Arial MT"/>
              </a:rPr>
              <a:t>not</a:t>
            </a:r>
            <a:r>
              <a:rPr sz="1800" u="sng" spc="-25" dirty="0">
                <a:uFill>
                  <a:solidFill>
                    <a:srgbClr val="000000"/>
                  </a:solidFill>
                </a:uFill>
                <a:latin typeface="Arial MT"/>
                <a:cs typeface="Arial MT"/>
              </a:rPr>
              <a:t> </a:t>
            </a:r>
            <a:r>
              <a:rPr sz="1800" u="sng" dirty="0">
                <a:uFill>
                  <a:solidFill>
                    <a:srgbClr val="000000"/>
                  </a:solidFill>
                </a:uFill>
                <a:latin typeface="Arial MT"/>
                <a:cs typeface="Arial MT"/>
              </a:rPr>
              <a:t>your</a:t>
            </a:r>
            <a:r>
              <a:rPr sz="1800" u="sng" spc="5" dirty="0">
                <a:uFill>
                  <a:solidFill>
                    <a:srgbClr val="000000"/>
                  </a:solidFill>
                </a:uFill>
                <a:latin typeface="Arial MT"/>
                <a:cs typeface="Arial MT"/>
              </a:rPr>
              <a:t> </a:t>
            </a:r>
            <a:r>
              <a:rPr sz="1800" u="sng" dirty="0">
                <a:uFill>
                  <a:solidFill>
                    <a:srgbClr val="000000"/>
                  </a:solidFill>
                </a:uFill>
                <a:latin typeface="Arial MT"/>
                <a:cs typeface="Arial MT"/>
              </a:rPr>
              <a:t>relationship</a:t>
            </a:r>
            <a:r>
              <a:rPr sz="1800" u="sng" spc="-15" dirty="0">
                <a:uFill>
                  <a:solidFill>
                    <a:srgbClr val="000000"/>
                  </a:solidFill>
                </a:uFill>
                <a:latin typeface="Arial MT"/>
                <a:cs typeface="Arial MT"/>
              </a:rPr>
              <a:t> </a:t>
            </a:r>
            <a:r>
              <a:rPr sz="1800" u="sng" dirty="0">
                <a:uFill>
                  <a:solidFill>
                    <a:srgbClr val="000000"/>
                  </a:solidFill>
                </a:uFill>
                <a:latin typeface="Arial MT"/>
                <a:cs typeface="Arial MT"/>
              </a:rPr>
              <a:t>to</a:t>
            </a:r>
            <a:r>
              <a:rPr sz="1800" u="sng" spc="-35" dirty="0">
                <a:uFill>
                  <a:solidFill>
                    <a:srgbClr val="000000"/>
                  </a:solidFill>
                </a:uFill>
                <a:latin typeface="Arial MT"/>
                <a:cs typeface="Arial MT"/>
              </a:rPr>
              <a:t> </a:t>
            </a:r>
            <a:r>
              <a:rPr sz="1800" u="sng" spc="-25" dirty="0">
                <a:uFill>
                  <a:solidFill>
                    <a:srgbClr val="000000"/>
                  </a:solidFill>
                </a:uFill>
                <a:latin typeface="Arial MT"/>
                <a:cs typeface="Arial MT"/>
              </a:rPr>
              <a:t>it.</a:t>
            </a:r>
            <a:endParaRPr sz="1800">
              <a:latin typeface="Arial MT"/>
              <a:cs typeface="Arial MT"/>
            </a:endParaRPr>
          </a:p>
        </p:txBody>
      </p:sp>
      <p:sp>
        <p:nvSpPr>
          <p:cNvPr id="3" name="object 3"/>
          <p:cNvSpPr txBox="1"/>
          <p:nvPr/>
        </p:nvSpPr>
        <p:spPr>
          <a:xfrm>
            <a:off x="5540118" y="3310763"/>
            <a:ext cx="6276340" cy="3152775"/>
          </a:xfrm>
          <a:prstGeom prst="rect">
            <a:avLst/>
          </a:prstGeom>
        </p:spPr>
        <p:txBody>
          <a:bodyPr vert="horz" wrap="square" lIns="0" tIns="12700" rIns="0" bIns="0" rtlCol="0">
            <a:spAutoFit/>
          </a:bodyPr>
          <a:lstStyle/>
          <a:p>
            <a:pPr marL="12700">
              <a:lnSpc>
                <a:spcPct val="100000"/>
              </a:lnSpc>
              <a:spcBef>
                <a:spcPts val="100"/>
              </a:spcBef>
            </a:pPr>
            <a:r>
              <a:rPr sz="1800" dirty="0">
                <a:latin typeface="Arial MT"/>
                <a:cs typeface="Arial MT"/>
              </a:rPr>
              <a:t>The</a:t>
            </a:r>
            <a:r>
              <a:rPr sz="1800" spc="-40" dirty="0">
                <a:latin typeface="Arial MT"/>
                <a:cs typeface="Arial MT"/>
              </a:rPr>
              <a:t> </a:t>
            </a:r>
            <a:r>
              <a:rPr sz="1800" dirty="0">
                <a:solidFill>
                  <a:srgbClr val="CD202C"/>
                </a:solidFill>
                <a:latin typeface="Arial MT"/>
                <a:cs typeface="Arial MT"/>
              </a:rPr>
              <a:t>Relationship</a:t>
            </a:r>
            <a:r>
              <a:rPr sz="1800" spc="5" dirty="0">
                <a:solidFill>
                  <a:srgbClr val="CD202C"/>
                </a:solidFill>
                <a:latin typeface="Arial MT"/>
                <a:cs typeface="Arial MT"/>
              </a:rPr>
              <a:t> </a:t>
            </a:r>
            <a:r>
              <a:rPr sz="1800" dirty="0">
                <a:solidFill>
                  <a:srgbClr val="CD202C"/>
                </a:solidFill>
                <a:latin typeface="Arial MT"/>
                <a:cs typeface="Arial MT"/>
              </a:rPr>
              <a:t>privacy</a:t>
            </a:r>
            <a:r>
              <a:rPr sz="1800" spc="-15" dirty="0">
                <a:solidFill>
                  <a:srgbClr val="CD202C"/>
                </a:solidFill>
                <a:latin typeface="Arial MT"/>
                <a:cs typeface="Arial MT"/>
              </a:rPr>
              <a:t> </a:t>
            </a:r>
            <a:r>
              <a:rPr sz="1800" dirty="0">
                <a:latin typeface="Arial MT"/>
                <a:cs typeface="Arial MT"/>
              </a:rPr>
              <a:t>can</a:t>
            </a:r>
            <a:r>
              <a:rPr sz="1800" spc="-15" dirty="0">
                <a:latin typeface="Arial MT"/>
                <a:cs typeface="Arial MT"/>
              </a:rPr>
              <a:t> </a:t>
            </a:r>
            <a:r>
              <a:rPr sz="1800" dirty="0">
                <a:latin typeface="Arial MT"/>
                <a:cs typeface="Arial MT"/>
              </a:rPr>
              <a:t>be</a:t>
            </a:r>
            <a:r>
              <a:rPr sz="1800" spc="-30" dirty="0">
                <a:latin typeface="Arial MT"/>
                <a:cs typeface="Arial MT"/>
              </a:rPr>
              <a:t> </a:t>
            </a:r>
            <a:r>
              <a:rPr sz="1800" dirty="0">
                <a:latin typeface="Arial MT"/>
                <a:cs typeface="Arial MT"/>
              </a:rPr>
              <a:t>set</a:t>
            </a:r>
            <a:r>
              <a:rPr sz="1800" spc="-15" dirty="0">
                <a:latin typeface="Arial MT"/>
                <a:cs typeface="Arial MT"/>
              </a:rPr>
              <a:t> </a:t>
            </a:r>
            <a:r>
              <a:rPr sz="1800" dirty="0">
                <a:latin typeface="Arial MT"/>
                <a:cs typeface="Arial MT"/>
              </a:rPr>
              <a:t>by</a:t>
            </a:r>
            <a:r>
              <a:rPr sz="1800" spc="-25" dirty="0">
                <a:latin typeface="Arial MT"/>
                <a:cs typeface="Arial MT"/>
              </a:rPr>
              <a:t> </a:t>
            </a:r>
            <a:r>
              <a:rPr sz="1800" spc="-20" dirty="0">
                <a:latin typeface="Arial MT"/>
                <a:cs typeface="Arial MT"/>
              </a:rPr>
              <a:t>you.</a:t>
            </a:r>
            <a:endParaRPr sz="1800">
              <a:latin typeface="Arial MT"/>
              <a:cs typeface="Arial MT"/>
            </a:endParaRPr>
          </a:p>
          <a:p>
            <a:pPr>
              <a:lnSpc>
                <a:spcPct val="100000"/>
              </a:lnSpc>
              <a:spcBef>
                <a:spcPts val="735"/>
              </a:spcBef>
            </a:pPr>
            <a:endParaRPr sz="1800">
              <a:latin typeface="Arial MT"/>
              <a:cs typeface="Arial MT"/>
            </a:endParaRPr>
          </a:p>
          <a:p>
            <a:pPr marL="299085" marR="5080" indent="-287020">
              <a:lnSpc>
                <a:spcPct val="130000"/>
              </a:lnSpc>
              <a:buChar char="•"/>
              <a:tabLst>
                <a:tab pos="299085" algn="l"/>
              </a:tabLst>
            </a:pPr>
            <a:r>
              <a:rPr sz="1800" dirty="0">
                <a:latin typeface="Arial MT"/>
                <a:cs typeface="Arial MT"/>
              </a:rPr>
              <a:t>Setting</a:t>
            </a:r>
            <a:r>
              <a:rPr sz="1800" spc="-35" dirty="0">
                <a:latin typeface="Arial MT"/>
                <a:cs typeface="Arial MT"/>
              </a:rPr>
              <a:t> </a:t>
            </a:r>
            <a:r>
              <a:rPr sz="1800" dirty="0">
                <a:latin typeface="Arial MT"/>
                <a:cs typeface="Arial MT"/>
              </a:rPr>
              <a:t>it</a:t>
            </a:r>
            <a:r>
              <a:rPr sz="1800" spc="-25" dirty="0">
                <a:latin typeface="Arial MT"/>
                <a:cs typeface="Arial MT"/>
              </a:rPr>
              <a:t> </a:t>
            </a:r>
            <a:r>
              <a:rPr sz="1800" dirty="0">
                <a:latin typeface="Arial MT"/>
                <a:cs typeface="Arial MT"/>
              </a:rPr>
              <a:t>to</a:t>
            </a:r>
            <a:r>
              <a:rPr sz="1800" spc="-35" dirty="0">
                <a:latin typeface="Arial MT"/>
                <a:cs typeface="Arial MT"/>
              </a:rPr>
              <a:t> </a:t>
            </a:r>
            <a:r>
              <a:rPr sz="1800" dirty="0">
                <a:solidFill>
                  <a:srgbClr val="CD202C"/>
                </a:solidFill>
                <a:latin typeface="Arial MT"/>
                <a:cs typeface="Arial MT"/>
              </a:rPr>
              <a:t>Public</a:t>
            </a:r>
            <a:r>
              <a:rPr sz="1800" spc="-10" dirty="0">
                <a:solidFill>
                  <a:srgbClr val="CD202C"/>
                </a:solidFill>
                <a:latin typeface="Arial MT"/>
                <a:cs typeface="Arial MT"/>
              </a:rPr>
              <a:t> </a:t>
            </a:r>
            <a:r>
              <a:rPr sz="1800" dirty="0">
                <a:latin typeface="Arial MT"/>
                <a:cs typeface="Arial MT"/>
              </a:rPr>
              <a:t>(the</a:t>
            </a:r>
            <a:r>
              <a:rPr sz="1800" spc="-35" dirty="0">
                <a:latin typeface="Arial MT"/>
                <a:cs typeface="Arial MT"/>
              </a:rPr>
              <a:t> </a:t>
            </a:r>
            <a:r>
              <a:rPr sz="1800" dirty="0">
                <a:latin typeface="Arial MT"/>
                <a:cs typeface="Arial MT"/>
              </a:rPr>
              <a:t>default)</a:t>
            </a:r>
            <a:r>
              <a:rPr sz="1800" spc="-30" dirty="0">
                <a:latin typeface="Arial MT"/>
                <a:cs typeface="Arial MT"/>
              </a:rPr>
              <a:t> </a:t>
            </a:r>
            <a:r>
              <a:rPr sz="1800" dirty="0">
                <a:latin typeface="Arial MT"/>
                <a:cs typeface="Arial MT"/>
              </a:rPr>
              <a:t>means</a:t>
            </a:r>
            <a:r>
              <a:rPr sz="1800" spc="-15" dirty="0">
                <a:latin typeface="Arial MT"/>
                <a:cs typeface="Arial MT"/>
              </a:rPr>
              <a:t> </a:t>
            </a:r>
            <a:r>
              <a:rPr sz="1800" dirty="0">
                <a:latin typeface="Arial MT"/>
                <a:cs typeface="Arial MT"/>
              </a:rPr>
              <a:t>that</a:t>
            </a:r>
            <a:r>
              <a:rPr sz="1800" spc="-20" dirty="0">
                <a:latin typeface="Arial MT"/>
                <a:cs typeface="Arial MT"/>
              </a:rPr>
              <a:t> </a:t>
            </a:r>
            <a:r>
              <a:rPr sz="1800" dirty="0">
                <a:latin typeface="Arial MT"/>
                <a:cs typeface="Arial MT"/>
              </a:rPr>
              <a:t>your</a:t>
            </a:r>
            <a:r>
              <a:rPr sz="1800" spc="-5" dirty="0">
                <a:latin typeface="Arial MT"/>
                <a:cs typeface="Arial MT"/>
              </a:rPr>
              <a:t> </a:t>
            </a:r>
            <a:r>
              <a:rPr sz="1800" spc="-10" dirty="0">
                <a:latin typeface="Arial MT"/>
                <a:cs typeface="Arial MT"/>
              </a:rPr>
              <a:t>publication </a:t>
            </a:r>
            <a:r>
              <a:rPr sz="1800" dirty="0">
                <a:solidFill>
                  <a:srgbClr val="CD202C"/>
                </a:solidFill>
                <a:latin typeface="Arial MT"/>
                <a:cs typeface="Arial MT"/>
              </a:rPr>
              <a:t>will</a:t>
            </a:r>
            <a:r>
              <a:rPr sz="1800" spc="5" dirty="0">
                <a:solidFill>
                  <a:srgbClr val="CD202C"/>
                </a:solidFill>
                <a:latin typeface="Arial MT"/>
                <a:cs typeface="Arial MT"/>
              </a:rPr>
              <a:t> </a:t>
            </a:r>
            <a:r>
              <a:rPr sz="1800" dirty="0">
                <a:solidFill>
                  <a:srgbClr val="CD202C"/>
                </a:solidFill>
                <a:latin typeface="Arial MT"/>
                <a:cs typeface="Arial MT"/>
              </a:rPr>
              <a:t>be</a:t>
            </a:r>
            <a:r>
              <a:rPr sz="1800" spc="-40" dirty="0">
                <a:solidFill>
                  <a:srgbClr val="CD202C"/>
                </a:solidFill>
                <a:latin typeface="Arial MT"/>
                <a:cs typeface="Arial MT"/>
              </a:rPr>
              <a:t> </a:t>
            </a:r>
            <a:r>
              <a:rPr sz="1800" dirty="0">
                <a:solidFill>
                  <a:srgbClr val="CD202C"/>
                </a:solidFill>
                <a:latin typeface="Arial MT"/>
                <a:cs typeface="Arial MT"/>
              </a:rPr>
              <a:t>displayed</a:t>
            </a:r>
            <a:r>
              <a:rPr sz="1800" spc="10" dirty="0">
                <a:solidFill>
                  <a:srgbClr val="CD202C"/>
                </a:solidFill>
                <a:latin typeface="Arial MT"/>
                <a:cs typeface="Arial MT"/>
              </a:rPr>
              <a:t> </a:t>
            </a:r>
            <a:r>
              <a:rPr sz="1800" dirty="0">
                <a:solidFill>
                  <a:srgbClr val="CD202C"/>
                </a:solidFill>
                <a:latin typeface="Arial MT"/>
                <a:cs typeface="Arial MT"/>
              </a:rPr>
              <a:t>on</a:t>
            </a:r>
            <a:r>
              <a:rPr sz="1800" spc="-25" dirty="0">
                <a:solidFill>
                  <a:srgbClr val="CD202C"/>
                </a:solidFill>
                <a:latin typeface="Arial MT"/>
                <a:cs typeface="Arial MT"/>
              </a:rPr>
              <a:t> </a:t>
            </a:r>
            <a:r>
              <a:rPr sz="1800" dirty="0">
                <a:solidFill>
                  <a:srgbClr val="CD202C"/>
                </a:solidFill>
                <a:latin typeface="Arial MT"/>
                <a:cs typeface="Arial MT"/>
              </a:rPr>
              <a:t>the</a:t>
            </a:r>
            <a:r>
              <a:rPr sz="1800" spc="-40" dirty="0">
                <a:solidFill>
                  <a:srgbClr val="CD202C"/>
                </a:solidFill>
                <a:latin typeface="Arial MT"/>
                <a:cs typeface="Arial MT"/>
              </a:rPr>
              <a:t> </a:t>
            </a:r>
            <a:r>
              <a:rPr sz="1800" dirty="0">
                <a:solidFill>
                  <a:srgbClr val="CD202C"/>
                </a:solidFill>
                <a:latin typeface="Arial MT"/>
                <a:cs typeface="Arial MT"/>
              </a:rPr>
              <a:t>external</a:t>
            </a:r>
            <a:r>
              <a:rPr sz="1800" spc="-15" dirty="0">
                <a:solidFill>
                  <a:srgbClr val="CD202C"/>
                </a:solidFill>
                <a:latin typeface="Arial MT"/>
                <a:cs typeface="Arial MT"/>
              </a:rPr>
              <a:t> </a:t>
            </a:r>
            <a:r>
              <a:rPr sz="1800" dirty="0">
                <a:solidFill>
                  <a:srgbClr val="CD202C"/>
                </a:solidFill>
                <a:latin typeface="Arial MT"/>
                <a:cs typeface="Arial MT"/>
              </a:rPr>
              <a:t>web</a:t>
            </a:r>
            <a:r>
              <a:rPr sz="1800" spc="-5" dirty="0">
                <a:solidFill>
                  <a:srgbClr val="CD202C"/>
                </a:solidFill>
                <a:latin typeface="Arial MT"/>
                <a:cs typeface="Arial MT"/>
              </a:rPr>
              <a:t> </a:t>
            </a:r>
            <a:r>
              <a:rPr sz="1800" dirty="0">
                <a:solidFill>
                  <a:srgbClr val="CD202C"/>
                </a:solidFill>
                <a:latin typeface="Arial MT"/>
                <a:cs typeface="Arial MT"/>
              </a:rPr>
              <a:t>profile</a:t>
            </a:r>
            <a:r>
              <a:rPr sz="1800" spc="-15" dirty="0">
                <a:solidFill>
                  <a:srgbClr val="CD202C"/>
                </a:solidFill>
                <a:latin typeface="Arial MT"/>
                <a:cs typeface="Arial MT"/>
              </a:rPr>
              <a:t> </a:t>
            </a:r>
            <a:r>
              <a:rPr sz="1800" dirty="0">
                <a:latin typeface="Arial MT"/>
                <a:cs typeface="Arial MT"/>
              </a:rPr>
              <a:t>and</a:t>
            </a:r>
            <a:r>
              <a:rPr sz="1800" spc="-25" dirty="0">
                <a:latin typeface="Arial MT"/>
                <a:cs typeface="Arial MT"/>
              </a:rPr>
              <a:t> </a:t>
            </a:r>
            <a:r>
              <a:rPr sz="1800" dirty="0">
                <a:latin typeface="Arial MT"/>
                <a:cs typeface="Arial MT"/>
              </a:rPr>
              <a:t>on</a:t>
            </a:r>
            <a:r>
              <a:rPr sz="1800" spc="-40" dirty="0">
                <a:latin typeface="Arial MT"/>
                <a:cs typeface="Arial MT"/>
              </a:rPr>
              <a:t> </a:t>
            </a:r>
            <a:r>
              <a:rPr sz="1800" spc="-25" dirty="0">
                <a:latin typeface="Arial MT"/>
                <a:cs typeface="Arial MT"/>
              </a:rPr>
              <a:t>the </a:t>
            </a:r>
            <a:r>
              <a:rPr sz="1800" dirty="0">
                <a:latin typeface="Arial MT"/>
                <a:cs typeface="Arial MT"/>
              </a:rPr>
              <a:t>internal</a:t>
            </a:r>
            <a:r>
              <a:rPr sz="1800" spc="-25" dirty="0">
                <a:latin typeface="Arial MT"/>
                <a:cs typeface="Arial MT"/>
              </a:rPr>
              <a:t> </a:t>
            </a:r>
            <a:r>
              <a:rPr sz="1800" dirty="0">
                <a:latin typeface="Arial MT"/>
                <a:cs typeface="Arial MT"/>
              </a:rPr>
              <a:t>RIS</a:t>
            </a:r>
            <a:r>
              <a:rPr sz="1800" spc="-35" dirty="0">
                <a:latin typeface="Arial MT"/>
                <a:cs typeface="Arial MT"/>
              </a:rPr>
              <a:t> </a:t>
            </a:r>
            <a:r>
              <a:rPr sz="1800" spc="-10" dirty="0">
                <a:latin typeface="Arial MT"/>
                <a:cs typeface="Arial MT"/>
              </a:rPr>
              <a:t>profile</a:t>
            </a:r>
            <a:endParaRPr sz="1800">
              <a:latin typeface="Arial MT"/>
              <a:cs typeface="Arial MT"/>
            </a:endParaRPr>
          </a:p>
          <a:p>
            <a:pPr marL="299085" marR="27940" indent="-287020">
              <a:lnSpc>
                <a:spcPct val="130000"/>
              </a:lnSpc>
              <a:buChar char="•"/>
              <a:tabLst>
                <a:tab pos="299085" algn="l"/>
              </a:tabLst>
            </a:pPr>
            <a:r>
              <a:rPr sz="1800" dirty="0">
                <a:latin typeface="Arial MT"/>
                <a:cs typeface="Arial MT"/>
              </a:rPr>
              <a:t>Setting</a:t>
            </a:r>
            <a:r>
              <a:rPr sz="1800" spc="-35" dirty="0">
                <a:latin typeface="Arial MT"/>
                <a:cs typeface="Arial MT"/>
              </a:rPr>
              <a:t> </a:t>
            </a:r>
            <a:r>
              <a:rPr sz="1800" dirty="0">
                <a:latin typeface="Arial MT"/>
                <a:cs typeface="Arial MT"/>
              </a:rPr>
              <a:t>it</a:t>
            </a:r>
            <a:r>
              <a:rPr sz="1800" spc="-25" dirty="0">
                <a:latin typeface="Arial MT"/>
                <a:cs typeface="Arial MT"/>
              </a:rPr>
              <a:t> </a:t>
            </a:r>
            <a:r>
              <a:rPr sz="1800" dirty="0">
                <a:latin typeface="Arial MT"/>
                <a:cs typeface="Arial MT"/>
              </a:rPr>
              <a:t>to</a:t>
            </a:r>
            <a:r>
              <a:rPr sz="1800" spc="-35" dirty="0">
                <a:latin typeface="Arial MT"/>
                <a:cs typeface="Arial MT"/>
              </a:rPr>
              <a:t> </a:t>
            </a:r>
            <a:r>
              <a:rPr sz="1800" dirty="0">
                <a:solidFill>
                  <a:srgbClr val="CD202C"/>
                </a:solidFill>
                <a:latin typeface="Arial MT"/>
                <a:cs typeface="Arial MT"/>
              </a:rPr>
              <a:t>Internal</a:t>
            </a:r>
            <a:r>
              <a:rPr sz="1800" spc="-30" dirty="0">
                <a:solidFill>
                  <a:srgbClr val="CD202C"/>
                </a:solidFill>
                <a:latin typeface="Arial MT"/>
                <a:cs typeface="Arial MT"/>
              </a:rPr>
              <a:t> </a:t>
            </a:r>
            <a:r>
              <a:rPr sz="1800" dirty="0">
                <a:latin typeface="Arial MT"/>
                <a:cs typeface="Arial MT"/>
              </a:rPr>
              <a:t>means</a:t>
            </a:r>
            <a:r>
              <a:rPr sz="1800" spc="-15" dirty="0">
                <a:latin typeface="Arial MT"/>
                <a:cs typeface="Arial MT"/>
              </a:rPr>
              <a:t> </a:t>
            </a:r>
            <a:r>
              <a:rPr sz="1800" dirty="0">
                <a:latin typeface="Arial MT"/>
                <a:cs typeface="Arial MT"/>
              </a:rPr>
              <a:t>that</a:t>
            </a:r>
            <a:r>
              <a:rPr sz="1800" spc="-25" dirty="0">
                <a:latin typeface="Arial MT"/>
                <a:cs typeface="Arial MT"/>
              </a:rPr>
              <a:t> </a:t>
            </a:r>
            <a:r>
              <a:rPr sz="1800" dirty="0">
                <a:latin typeface="Arial MT"/>
                <a:cs typeface="Arial MT"/>
              </a:rPr>
              <a:t>your</a:t>
            </a:r>
            <a:r>
              <a:rPr sz="1800" spc="-5" dirty="0">
                <a:latin typeface="Arial MT"/>
                <a:cs typeface="Arial MT"/>
              </a:rPr>
              <a:t> </a:t>
            </a:r>
            <a:r>
              <a:rPr sz="1800" dirty="0">
                <a:latin typeface="Arial MT"/>
                <a:cs typeface="Arial MT"/>
              </a:rPr>
              <a:t>relationship</a:t>
            </a:r>
            <a:r>
              <a:rPr sz="1800" spc="-10" dirty="0">
                <a:latin typeface="Arial MT"/>
                <a:cs typeface="Arial MT"/>
              </a:rPr>
              <a:t> </a:t>
            </a:r>
            <a:r>
              <a:rPr sz="1800" dirty="0">
                <a:latin typeface="Arial MT"/>
                <a:cs typeface="Arial MT"/>
              </a:rPr>
              <a:t>to</a:t>
            </a:r>
            <a:r>
              <a:rPr sz="1800" spc="-35" dirty="0">
                <a:latin typeface="Arial MT"/>
                <a:cs typeface="Arial MT"/>
              </a:rPr>
              <a:t> </a:t>
            </a:r>
            <a:r>
              <a:rPr sz="1800" spc="-25" dirty="0">
                <a:latin typeface="Arial MT"/>
                <a:cs typeface="Arial MT"/>
              </a:rPr>
              <a:t>the </a:t>
            </a:r>
            <a:r>
              <a:rPr sz="1800" dirty="0">
                <a:latin typeface="Arial MT"/>
                <a:cs typeface="Arial MT"/>
              </a:rPr>
              <a:t>publication</a:t>
            </a:r>
            <a:r>
              <a:rPr sz="1800" spc="-20" dirty="0">
                <a:latin typeface="Arial MT"/>
                <a:cs typeface="Arial MT"/>
              </a:rPr>
              <a:t> </a:t>
            </a:r>
            <a:r>
              <a:rPr sz="1800" dirty="0">
                <a:latin typeface="Arial MT"/>
                <a:cs typeface="Arial MT"/>
              </a:rPr>
              <a:t>will</a:t>
            </a:r>
            <a:r>
              <a:rPr sz="1800" spc="5" dirty="0">
                <a:latin typeface="Arial MT"/>
                <a:cs typeface="Arial MT"/>
              </a:rPr>
              <a:t> </a:t>
            </a:r>
            <a:r>
              <a:rPr sz="1800" dirty="0">
                <a:latin typeface="Arial MT"/>
                <a:cs typeface="Arial MT"/>
              </a:rPr>
              <a:t>only</a:t>
            </a:r>
            <a:r>
              <a:rPr sz="1800" spc="-20" dirty="0">
                <a:latin typeface="Arial MT"/>
                <a:cs typeface="Arial MT"/>
              </a:rPr>
              <a:t> </a:t>
            </a:r>
            <a:r>
              <a:rPr sz="1800" dirty="0">
                <a:latin typeface="Arial MT"/>
                <a:cs typeface="Arial MT"/>
              </a:rPr>
              <a:t>be</a:t>
            </a:r>
            <a:r>
              <a:rPr sz="1800" spc="-40" dirty="0">
                <a:latin typeface="Arial MT"/>
                <a:cs typeface="Arial MT"/>
              </a:rPr>
              <a:t> </a:t>
            </a:r>
            <a:r>
              <a:rPr sz="1800" dirty="0">
                <a:latin typeface="Arial MT"/>
                <a:cs typeface="Arial MT"/>
              </a:rPr>
              <a:t>displayed</a:t>
            </a:r>
            <a:r>
              <a:rPr sz="1800" spc="5" dirty="0">
                <a:latin typeface="Arial MT"/>
                <a:cs typeface="Arial MT"/>
              </a:rPr>
              <a:t> </a:t>
            </a:r>
            <a:r>
              <a:rPr sz="1800" dirty="0">
                <a:latin typeface="Arial MT"/>
                <a:cs typeface="Arial MT"/>
              </a:rPr>
              <a:t>on</a:t>
            </a:r>
            <a:r>
              <a:rPr sz="1800" spc="-25" dirty="0">
                <a:latin typeface="Arial MT"/>
                <a:cs typeface="Arial MT"/>
              </a:rPr>
              <a:t> </a:t>
            </a:r>
            <a:r>
              <a:rPr sz="1800" dirty="0">
                <a:latin typeface="Arial MT"/>
                <a:cs typeface="Arial MT"/>
              </a:rPr>
              <a:t>the</a:t>
            </a:r>
            <a:r>
              <a:rPr sz="1800" spc="-40" dirty="0">
                <a:latin typeface="Arial MT"/>
                <a:cs typeface="Arial MT"/>
              </a:rPr>
              <a:t> </a:t>
            </a:r>
            <a:r>
              <a:rPr sz="1800" dirty="0">
                <a:latin typeface="Arial MT"/>
                <a:cs typeface="Arial MT"/>
              </a:rPr>
              <a:t>internal</a:t>
            </a:r>
            <a:r>
              <a:rPr sz="1800" spc="-30" dirty="0">
                <a:latin typeface="Arial MT"/>
                <a:cs typeface="Arial MT"/>
              </a:rPr>
              <a:t> </a:t>
            </a:r>
            <a:r>
              <a:rPr sz="1800" dirty="0">
                <a:latin typeface="Arial MT"/>
                <a:cs typeface="Arial MT"/>
              </a:rPr>
              <a:t>RIS</a:t>
            </a:r>
            <a:r>
              <a:rPr sz="1800" spc="-35" dirty="0">
                <a:latin typeface="Arial MT"/>
                <a:cs typeface="Arial MT"/>
              </a:rPr>
              <a:t> </a:t>
            </a:r>
            <a:r>
              <a:rPr sz="1800" spc="-10" dirty="0">
                <a:latin typeface="Arial MT"/>
                <a:cs typeface="Arial MT"/>
              </a:rPr>
              <a:t>profile</a:t>
            </a:r>
            <a:endParaRPr sz="1800">
              <a:latin typeface="Arial MT"/>
              <a:cs typeface="Arial MT"/>
            </a:endParaRPr>
          </a:p>
          <a:p>
            <a:pPr marL="299085" marR="483234" indent="-287020">
              <a:lnSpc>
                <a:spcPct val="130000"/>
              </a:lnSpc>
              <a:buChar char="•"/>
              <a:tabLst>
                <a:tab pos="299085" algn="l"/>
              </a:tabLst>
            </a:pPr>
            <a:r>
              <a:rPr sz="1800" dirty="0">
                <a:latin typeface="Arial MT"/>
                <a:cs typeface="Arial MT"/>
              </a:rPr>
              <a:t>Setting</a:t>
            </a:r>
            <a:r>
              <a:rPr sz="1800" spc="-35" dirty="0">
                <a:latin typeface="Arial MT"/>
                <a:cs typeface="Arial MT"/>
              </a:rPr>
              <a:t> </a:t>
            </a:r>
            <a:r>
              <a:rPr sz="1800" dirty="0">
                <a:latin typeface="Arial MT"/>
                <a:cs typeface="Arial MT"/>
              </a:rPr>
              <a:t>it</a:t>
            </a:r>
            <a:r>
              <a:rPr sz="1800" spc="-25" dirty="0">
                <a:latin typeface="Arial MT"/>
                <a:cs typeface="Arial MT"/>
              </a:rPr>
              <a:t> </a:t>
            </a:r>
            <a:r>
              <a:rPr sz="1800" dirty="0">
                <a:latin typeface="Arial MT"/>
                <a:cs typeface="Arial MT"/>
              </a:rPr>
              <a:t>to</a:t>
            </a:r>
            <a:r>
              <a:rPr sz="1800" spc="-30" dirty="0">
                <a:latin typeface="Arial MT"/>
                <a:cs typeface="Arial MT"/>
              </a:rPr>
              <a:t> </a:t>
            </a:r>
            <a:r>
              <a:rPr sz="1800" dirty="0">
                <a:solidFill>
                  <a:srgbClr val="CD202C"/>
                </a:solidFill>
                <a:latin typeface="Arial MT"/>
                <a:cs typeface="Arial MT"/>
              </a:rPr>
              <a:t>Private</a:t>
            </a:r>
            <a:r>
              <a:rPr sz="1800" spc="-30" dirty="0">
                <a:solidFill>
                  <a:srgbClr val="CD202C"/>
                </a:solidFill>
                <a:latin typeface="Arial MT"/>
                <a:cs typeface="Arial MT"/>
              </a:rPr>
              <a:t> </a:t>
            </a:r>
            <a:r>
              <a:rPr sz="1800" dirty="0">
                <a:latin typeface="Arial MT"/>
                <a:cs typeface="Arial MT"/>
              </a:rPr>
              <a:t>means</a:t>
            </a:r>
            <a:r>
              <a:rPr sz="1800" spc="-15" dirty="0">
                <a:latin typeface="Arial MT"/>
                <a:cs typeface="Arial MT"/>
              </a:rPr>
              <a:t> </a:t>
            </a:r>
            <a:r>
              <a:rPr sz="1800" dirty="0">
                <a:latin typeface="Arial MT"/>
                <a:cs typeface="Arial MT"/>
              </a:rPr>
              <a:t>that</a:t>
            </a:r>
            <a:r>
              <a:rPr sz="1800" spc="-30" dirty="0">
                <a:latin typeface="Arial MT"/>
                <a:cs typeface="Arial MT"/>
              </a:rPr>
              <a:t> </a:t>
            </a:r>
            <a:r>
              <a:rPr sz="1800" dirty="0">
                <a:latin typeface="Arial MT"/>
                <a:cs typeface="Arial MT"/>
              </a:rPr>
              <a:t>your</a:t>
            </a:r>
            <a:r>
              <a:rPr sz="1800" spc="5" dirty="0">
                <a:latin typeface="Arial MT"/>
                <a:cs typeface="Arial MT"/>
              </a:rPr>
              <a:t> </a:t>
            </a:r>
            <a:r>
              <a:rPr sz="1800" dirty="0">
                <a:latin typeface="Arial MT"/>
                <a:cs typeface="Arial MT"/>
              </a:rPr>
              <a:t>relationship</a:t>
            </a:r>
            <a:r>
              <a:rPr sz="1800" spc="-5" dirty="0">
                <a:latin typeface="Arial MT"/>
                <a:cs typeface="Arial MT"/>
              </a:rPr>
              <a:t> </a:t>
            </a:r>
            <a:r>
              <a:rPr sz="1800" dirty="0">
                <a:latin typeface="Arial MT"/>
                <a:cs typeface="Arial MT"/>
              </a:rPr>
              <a:t>to</a:t>
            </a:r>
            <a:r>
              <a:rPr sz="1800" spc="-35" dirty="0">
                <a:latin typeface="Arial MT"/>
                <a:cs typeface="Arial MT"/>
              </a:rPr>
              <a:t> </a:t>
            </a:r>
            <a:r>
              <a:rPr sz="1800" spc="-25" dirty="0">
                <a:latin typeface="Arial MT"/>
                <a:cs typeface="Arial MT"/>
              </a:rPr>
              <a:t>the </a:t>
            </a:r>
            <a:r>
              <a:rPr sz="1800" dirty="0">
                <a:latin typeface="Arial MT"/>
                <a:cs typeface="Arial MT"/>
              </a:rPr>
              <a:t>publication</a:t>
            </a:r>
            <a:r>
              <a:rPr sz="1800" spc="-15" dirty="0">
                <a:latin typeface="Arial MT"/>
                <a:cs typeface="Arial MT"/>
              </a:rPr>
              <a:t> </a:t>
            </a:r>
            <a:r>
              <a:rPr sz="1800" dirty="0">
                <a:latin typeface="Arial MT"/>
                <a:cs typeface="Arial MT"/>
              </a:rPr>
              <a:t>will</a:t>
            </a:r>
            <a:r>
              <a:rPr sz="1800" spc="5" dirty="0">
                <a:latin typeface="Arial MT"/>
                <a:cs typeface="Arial MT"/>
              </a:rPr>
              <a:t> </a:t>
            </a:r>
            <a:r>
              <a:rPr sz="1800" dirty="0">
                <a:latin typeface="Arial MT"/>
                <a:cs typeface="Arial MT"/>
              </a:rPr>
              <a:t>only</a:t>
            </a:r>
            <a:r>
              <a:rPr sz="1800" spc="-15" dirty="0">
                <a:latin typeface="Arial MT"/>
                <a:cs typeface="Arial MT"/>
              </a:rPr>
              <a:t> </a:t>
            </a:r>
            <a:r>
              <a:rPr sz="1800" dirty="0">
                <a:latin typeface="Arial MT"/>
                <a:cs typeface="Arial MT"/>
              </a:rPr>
              <a:t>be</a:t>
            </a:r>
            <a:r>
              <a:rPr sz="1800" spc="-40" dirty="0">
                <a:latin typeface="Arial MT"/>
                <a:cs typeface="Arial MT"/>
              </a:rPr>
              <a:t> </a:t>
            </a:r>
            <a:r>
              <a:rPr sz="1800" dirty="0">
                <a:latin typeface="Arial MT"/>
                <a:cs typeface="Arial MT"/>
              </a:rPr>
              <a:t>visible</a:t>
            </a:r>
            <a:r>
              <a:rPr sz="1800" spc="-15" dirty="0">
                <a:latin typeface="Arial MT"/>
                <a:cs typeface="Arial MT"/>
              </a:rPr>
              <a:t> </a:t>
            </a:r>
            <a:r>
              <a:rPr sz="1800" dirty="0">
                <a:latin typeface="Arial MT"/>
                <a:cs typeface="Arial MT"/>
              </a:rPr>
              <a:t>to</a:t>
            </a:r>
            <a:r>
              <a:rPr sz="1800" spc="-45" dirty="0">
                <a:latin typeface="Arial MT"/>
                <a:cs typeface="Arial MT"/>
              </a:rPr>
              <a:t> </a:t>
            </a:r>
            <a:r>
              <a:rPr sz="1800" spc="-20" dirty="0">
                <a:latin typeface="Arial MT"/>
                <a:cs typeface="Arial MT"/>
              </a:rPr>
              <a:t>you.</a:t>
            </a:r>
            <a:endParaRPr sz="1800">
              <a:latin typeface="Arial MT"/>
              <a:cs typeface="Arial MT"/>
            </a:endParaRPr>
          </a:p>
        </p:txBody>
      </p:sp>
      <p:pic>
        <p:nvPicPr>
          <p:cNvPr id="4" name="object 4" descr="Graphical user interface. Publication Privacy Controls."/>
          <p:cNvPicPr/>
          <p:nvPr/>
        </p:nvPicPr>
        <p:blipFill>
          <a:blip r:embed="rId2" cstate="print"/>
          <a:stretch>
            <a:fillRect/>
          </a:stretch>
        </p:blipFill>
        <p:spPr>
          <a:xfrm>
            <a:off x="548640" y="1185672"/>
            <a:ext cx="3368039" cy="5050726"/>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13</a:t>
            </a:fld>
            <a:endParaRPr spc="-2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215389" y="967147"/>
            <a:ext cx="5695315" cy="2287270"/>
          </a:xfrm>
          <a:prstGeom prst="rect">
            <a:avLst/>
          </a:prstGeom>
        </p:spPr>
        <p:txBody>
          <a:bodyPr vert="horz" wrap="square" lIns="0" tIns="287655" rIns="0" bIns="0" rtlCol="0">
            <a:spAutoFit/>
          </a:bodyPr>
          <a:lstStyle/>
          <a:p>
            <a:pPr marL="12700">
              <a:lnSpc>
                <a:spcPct val="100000"/>
              </a:lnSpc>
              <a:spcBef>
                <a:spcPts val="2265"/>
              </a:spcBef>
            </a:pPr>
            <a:r>
              <a:rPr dirty="0"/>
              <a:t>Claim</a:t>
            </a:r>
            <a:r>
              <a:rPr spc="-25" dirty="0"/>
              <a:t> </a:t>
            </a:r>
            <a:r>
              <a:rPr spc="-10" dirty="0"/>
              <a:t>Publications</a:t>
            </a:r>
          </a:p>
          <a:p>
            <a:pPr marL="12700" marR="5080">
              <a:lnSpc>
                <a:spcPct val="130000"/>
              </a:lnSpc>
              <a:spcBef>
                <a:spcPts val="565"/>
              </a:spcBef>
            </a:pPr>
            <a:r>
              <a:rPr sz="1800" spc="-20" dirty="0">
                <a:latin typeface="Arial MT"/>
                <a:cs typeface="Arial MT"/>
              </a:rPr>
              <a:t>Your </a:t>
            </a:r>
            <a:r>
              <a:rPr sz="1800" dirty="0">
                <a:latin typeface="Arial MT"/>
                <a:cs typeface="Arial MT"/>
              </a:rPr>
              <a:t>publications</a:t>
            </a:r>
            <a:r>
              <a:rPr sz="1800" spc="-15" dirty="0">
                <a:latin typeface="Arial MT"/>
                <a:cs typeface="Arial MT"/>
              </a:rPr>
              <a:t> </a:t>
            </a:r>
            <a:r>
              <a:rPr sz="1800" dirty="0">
                <a:latin typeface="Arial MT"/>
                <a:cs typeface="Arial MT"/>
              </a:rPr>
              <a:t>list</a:t>
            </a:r>
            <a:r>
              <a:rPr sz="1800" spc="-25" dirty="0">
                <a:latin typeface="Arial MT"/>
                <a:cs typeface="Arial MT"/>
              </a:rPr>
              <a:t> </a:t>
            </a:r>
            <a:r>
              <a:rPr sz="1800" dirty="0">
                <a:latin typeface="Arial MT"/>
                <a:cs typeface="Arial MT"/>
              </a:rPr>
              <a:t>is</a:t>
            </a:r>
            <a:r>
              <a:rPr sz="1800" spc="-35" dirty="0">
                <a:latin typeface="Arial MT"/>
                <a:cs typeface="Arial MT"/>
              </a:rPr>
              <a:t> </a:t>
            </a:r>
            <a:r>
              <a:rPr sz="1800" dirty="0">
                <a:latin typeface="Arial MT"/>
                <a:cs typeface="Arial MT"/>
              </a:rPr>
              <a:t>built</a:t>
            </a:r>
            <a:r>
              <a:rPr sz="1800" spc="-20" dirty="0">
                <a:latin typeface="Arial MT"/>
                <a:cs typeface="Arial MT"/>
              </a:rPr>
              <a:t> </a:t>
            </a:r>
            <a:r>
              <a:rPr sz="1800" dirty="0">
                <a:latin typeface="Arial MT"/>
                <a:cs typeface="Arial MT"/>
              </a:rPr>
              <a:t>from</a:t>
            </a:r>
            <a:r>
              <a:rPr sz="1800" spc="-45" dirty="0">
                <a:latin typeface="Arial MT"/>
                <a:cs typeface="Arial MT"/>
              </a:rPr>
              <a:t> </a:t>
            </a:r>
            <a:r>
              <a:rPr sz="1800" dirty="0">
                <a:latin typeface="Arial MT"/>
                <a:cs typeface="Arial MT"/>
              </a:rPr>
              <a:t>a</a:t>
            </a:r>
            <a:r>
              <a:rPr sz="1800" spc="-40" dirty="0">
                <a:latin typeface="Arial MT"/>
                <a:cs typeface="Arial MT"/>
              </a:rPr>
              <a:t> </a:t>
            </a:r>
            <a:r>
              <a:rPr sz="1800" dirty="0">
                <a:latin typeface="Arial MT"/>
                <a:cs typeface="Arial MT"/>
              </a:rPr>
              <a:t>variety</a:t>
            </a:r>
            <a:r>
              <a:rPr sz="1800" spc="-20" dirty="0">
                <a:latin typeface="Arial MT"/>
                <a:cs typeface="Arial MT"/>
              </a:rPr>
              <a:t> </a:t>
            </a:r>
            <a:r>
              <a:rPr sz="1800" dirty="0">
                <a:latin typeface="Arial MT"/>
                <a:cs typeface="Arial MT"/>
              </a:rPr>
              <a:t>of</a:t>
            </a:r>
            <a:r>
              <a:rPr sz="1800" spc="-35" dirty="0">
                <a:latin typeface="Arial MT"/>
                <a:cs typeface="Arial MT"/>
              </a:rPr>
              <a:t> </a:t>
            </a:r>
            <a:r>
              <a:rPr sz="1800" spc="-10" dirty="0">
                <a:latin typeface="Arial MT"/>
                <a:cs typeface="Arial MT"/>
              </a:rPr>
              <a:t>external </a:t>
            </a:r>
            <a:r>
              <a:rPr sz="1800" dirty="0">
                <a:latin typeface="Arial MT"/>
                <a:cs typeface="Arial MT"/>
              </a:rPr>
              <a:t>sources</a:t>
            </a:r>
            <a:r>
              <a:rPr sz="1800" spc="-25" dirty="0">
                <a:latin typeface="Arial MT"/>
                <a:cs typeface="Arial MT"/>
              </a:rPr>
              <a:t> </a:t>
            </a:r>
            <a:r>
              <a:rPr sz="1800" dirty="0">
                <a:latin typeface="Arial MT"/>
                <a:cs typeface="Arial MT"/>
              </a:rPr>
              <a:t>including</a:t>
            </a:r>
            <a:r>
              <a:rPr sz="1800" spc="-20" dirty="0">
                <a:latin typeface="Arial MT"/>
                <a:cs typeface="Arial MT"/>
              </a:rPr>
              <a:t> </a:t>
            </a:r>
            <a:r>
              <a:rPr sz="1800" dirty="0">
                <a:latin typeface="Arial MT"/>
                <a:cs typeface="Arial MT"/>
              </a:rPr>
              <a:t>Web</a:t>
            </a:r>
            <a:r>
              <a:rPr sz="1800" spc="-40" dirty="0">
                <a:latin typeface="Arial MT"/>
                <a:cs typeface="Arial MT"/>
              </a:rPr>
              <a:t> </a:t>
            </a:r>
            <a:r>
              <a:rPr sz="1800" dirty="0">
                <a:latin typeface="Arial MT"/>
                <a:cs typeface="Arial MT"/>
              </a:rPr>
              <a:t>of</a:t>
            </a:r>
            <a:r>
              <a:rPr sz="1800" spc="-35" dirty="0">
                <a:latin typeface="Arial MT"/>
                <a:cs typeface="Arial MT"/>
              </a:rPr>
              <a:t> </a:t>
            </a:r>
            <a:r>
              <a:rPr sz="1800" dirty="0">
                <a:latin typeface="Arial MT"/>
                <a:cs typeface="Arial MT"/>
              </a:rPr>
              <a:t>Science,</a:t>
            </a:r>
            <a:r>
              <a:rPr sz="1800" spc="-20" dirty="0">
                <a:latin typeface="Arial MT"/>
                <a:cs typeface="Arial MT"/>
              </a:rPr>
              <a:t> </a:t>
            </a:r>
            <a:r>
              <a:rPr sz="1800" dirty="0">
                <a:latin typeface="Arial MT"/>
                <a:cs typeface="Arial MT"/>
              </a:rPr>
              <a:t>Scopus</a:t>
            </a:r>
            <a:r>
              <a:rPr sz="1800" spc="-40" dirty="0">
                <a:latin typeface="Arial MT"/>
                <a:cs typeface="Arial MT"/>
              </a:rPr>
              <a:t> </a:t>
            </a:r>
            <a:r>
              <a:rPr sz="1800" dirty="0">
                <a:latin typeface="Arial MT"/>
                <a:cs typeface="Arial MT"/>
              </a:rPr>
              <a:t>and</a:t>
            </a:r>
            <a:r>
              <a:rPr sz="1800" spc="-25" dirty="0">
                <a:latin typeface="Arial MT"/>
                <a:cs typeface="Arial MT"/>
              </a:rPr>
              <a:t> </a:t>
            </a:r>
            <a:r>
              <a:rPr sz="1800" spc="-10" dirty="0">
                <a:latin typeface="Arial MT"/>
                <a:cs typeface="Arial MT"/>
              </a:rPr>
              <a:t>PubMed </a:t>
            </a:r>
            <a:r>
              <a:rPr sz="1800" dirty="0">
                <a:latin typeface="Arial MT"/>
                <a:cs typeface="Arial MT"/>
              </a:rPr>
              <a:t>as</a:t>
            </a:r>
            <a:r>
              <a:rPr sz="1800" spc="-50" dirty="0">
                <a:latin typeface="Arial MT"/>
                <a:cs typeface="Arial MT"/>
              </a:rPr>
              <a:t> </a:t>
            </a:r>
            <a:r>
              <a:rPr sz="1800" dirty="0">
                <a:latin typeface="Arial MT"/>
                <a:cs typeface="Arial MT"/>
              </a:rPr>
              <a:t>well</a:t>
            </a:r>
            <a:r>
              <a:rPr sz="1800" spc="5" dirty="0">
                <a:latin typeface="Arial MT"/>
                <a:cs typeface="Arial MT"/>
              </a:rPr>
              <a:t> </a:t>
            </a:r>
            <a:r>
              <a:rPr sz="1800" dirty="0">
                <a:latin typeface="Arial MT"/>
                <a:cs typeface="Arial MT"/>
              </a:rPr>
              <a:t>as</a:t>
            </a:r>
            <a:r>
              <a:rPr sz="1800" spc="-40" dirty="0">
                <a:latin typeface="Arial MT"/>
                <a:cs typeface="Arial MT"/>
              </a:rPr>
              <a:t> </a:t>
            </a:r>
            <a:r>
              <a:rPr sz="1800" dirty="0">
                <a:latin typeface="Arial MT"/>
                <a:cs typeface="Arial MT"/>
              </a:rPr>
              <a:t>discipline</a:t>
            </a:r>
            <a:r>
              <a:rPr sz="1800" spc="-15" dirty="0">
                <a:latin typeface="Arial MT"/>
                <a:cs typeface="Arial MT"/>
              </a:rPr>
              <a:t> </a:t>
            </a:r>
            <a:r>
              <a:rPr sz="1800" dirty="0">
                <a:latin typeface="Arial MT"/>
                <a:cs typeface="Arial MT"/>
              </a:rPr>
              <a:t>specific</a:t>
            </a:r>
            <a:r>
              <a:rPr sz="1800" spc="-25" dirty="0">
                <a:latin typeface="Arial MT"/>
                <a:cs typeface="Arial MT"/>
              </a:rPr>
              <a:t> </a:t>
            </a:r>
            <a:r>
              <a:rPr sz="1800" dirty="0">
                <a:latin typeface="Arial MT"/>
                <a:cs typeface="Arial MT"/>
              </a:rPr>
              <a:t>sources</a:t>
            </a:r>
            <a:r>
              <a:rPr sz="1800" spc="-25" dirty="0">
                <a:latin typeface="Arial MT"/>
                <a:cs typeface="Arial MT"/>
              </a:rPr>
              <a:t> </a:t>
            </a:r>
            <a:r>
              <a:rPr sz="1800" dirty="0">
                <a:latin typeface="Arial MT"/>
                <a:cs typeface="Arial MT"/>
              </a:rPr>
              <a:t>like</a:t>
            </a:r>
            <a:r>
              <a:rPr sz="1800" spc="-40" dirty="0">
                <a:latin typeface="Arial MT"/>
                <a:cs typeface="Arial MT"/>
              </a:rPr>
              <a:t> </a:t>
            </a:r>
            <a:r>
              <a:rPr sz="1800" dirty="0">
                <a:latin typeface="Arial MT"/>
                <a:cs typeface="Arial MT"/>
              </a:rPr>
              <a:t>REPEC,</a:t>
            </a:r>
            <a:r>
              <a:rPr sz="1800" spc="-30" dirty="0">
                <a:latin typeface="Arial MT"/>
                <a:cs typeface="Arial MT"/>
              </a:rPr>
              <a:t> </a:t>
            </a:r>
            <a:r>
              <a:rPr sz="1800" spc="-25" dirty="0">
                <a:latin typeface="Arial MT"/>
                <a:cs typeface="Arial MT"/>
              </a:rPr>
              <a:t>MLA </a:t>
            </a:r>
            <a:r>
              <a:rPr sz="1800" dirty="0">
                <a:latin typeface="Arial MT"/>
                <a:cs typeface="Arial MT"/>
              </a:rPr>
              <a:t>and</a:t>
            </a:r>
            <a:r>
              <a:rPr sz="1800" spc="-10" dirty="0">
                <a:latin typeface="Arial MT"/>
                <a:cs typeface="Arial MT"/>
              </a:rPr>
              <a:t> SSRN.</a:t>
            </a:r>
            <a:endParaRPr sz="1800">
              <a:latin typeface="Arial MT"/>
              <a:cs typeface="Arial MT"/>
            </a:endParaRPr>
          </a:p>
        </p:txBody>
      </p:sp>
      <p:sp>
        <p:nvSpPr>
          <p:cNvPr id="3" name="object 3"/>
          <p:cNvSpPr txBox="1"/>
          <p:nvPr/>
        </p:nvSpPr>
        <p:spPr>
          <a:xfrm>
            <a:off x="6215389" y="3585083"/>
            <a:ext cx="5607050" cy="2878455"/>
          </a:xfrm>
          <a:prstGeom prst="rect">
            <a:avLst/>
          </a:prstGeom>
        </p:spPr>
        <p:txBody>
          <a:bodyPr vert="horz" wrap="square" lIns="0" tIns="12700" rIns="0" bIns="0" rtlCol="0">
            <a:spAutoFit/>
          </a:bodyPr>
          <a:lstStyle/>
          <a:p>
            <a:pPr marL="12700" marR="5080">
              <a:lnSpc>
                <a:spcPct val="130000"/>
              </a:lnSpc>
              <a:spcBef>
                <a:spcPts val="100"/>
              </a:spcBef>
            </a:pPr>
            <a:r>
              <a:rPr sz="1800" dirty="0">
                <a:latin typeface="Arial MT"/>
                <a:cs typeface="Arial MT"/>
              </a:rPr>
              <a:t>On</a:t>
            </a:r>
            <a:r>
              <a:rPr sz="1800" spc="-40" dirty="0">
                <a:latin typeface="Arial MT"/>
                <a:cs typeface="Arial MT"/>
              </a:rPr>
              <a:t> </a:t>
            </a:r>
            <a:r>
              <a:rPr sz="1800" dirty="0">
                <a:latin typeface="Arial MT"/>
                <a:cs typeface="Arial MT"/>
              </a:rPr>
              <a:t>the</a:t>
            </a:r>
            <a:r>
              <a:rPr sz="1800" spc="-25" dirty="0">
                <a:latin typeface="Arial MT"/>
                <a:cs typeface="Arial MT"/>
              </a:rPr>
              <a:t> </a:t>
            </a:r>
            <a:r>
              <a:rPr sz="1800" dirty="0">
                <a:latin typeface="Arial MT"/>
                <a:cs typeface="Arial MT"/>
              </a:rPr>
              <a:t>Pending</a:t>
            </a:r>
            <a:r>
              <a:rPr sz="1800" spc="-10" dirty="0">
                <a:latin typeface="Arial MT"/>
                <a:cs typeface="Arial MT"/>
              </a:rPr>
              <a:t> </a:t>
            </a:r>
            <a:r>
              <a:rPr sz="1800" dirty="0">
                <a:latin typeface="Arial MT"/>
                <a:cs typeface="Arial MT"/>
              </a:rPr>
              <a:t>tab</a:t>
            </a:r>
            <a:r>
              <a:rPr sz="1800" spc="-30" dirty="0">
                <a:latin typeface="Arial MT"/>
                <a:cs typeface="Arial MT"/>
              </a:rPr>
              <a:t> </a:t>
            </a:r>
            <a:r>
              <a:rPr sz="1800" dirty="0">
                <a:latin typeface="Arial MT"/>
                <a:cs typeface="Arial MT"/>
              </a:rPr>
              <a:t>you</a:t>
            </a:r>
            <a:r>
              <a:rPr sz="1800" spc="10" dirty="0">
                <a:latin typeface="Arial MT"/>
                <a:cs typeface="Arial MT"/>
              </a:rPr>
              <a:t> </a:t>
            </a:r>
            <a:r>
              <a:rPr sz="1800" dirty="0">
                <a:latin typeface="Arial MT"/>
                <a:cs typeface="Arial MT"/>
              </a:rPr>
              <a:t>can</a:t>
            </a:r>
            <a:r>
              <a:rPr sz="1800" spc="-25" dirty="0">
                <a:latin typeface="Arial MT"/>
                <a:cs typeface="Arial MT"/>
              </a:rPr>
              <a:t> </a:t>
            </a:r>
            <a:r>
              <a:rPr sz="1800" dirty="0">
                <a:latin typeface="Arial MT"/>
                <a:cs typeface="Arial MT"/>
              </a:rPr>
              <a:t>claim</a:t>
            </a:r>
            <a:r>
              <a:rPr sz="1800" spc="-10" dirty="0">
                <a:latin typeface="Arial MT"/>
                <a:cs typeface="Arial MT"/>
              </a:rPr>
              <a:t> </a:t>
            </a:r>
            <a:r>
              <a:rPr sz="1800" dirty="0">
                <a:latin typeface="Arial MT"/>
                <a:cs typeface="Arial MT"/>
              </a:rPr>
              <a:t>or</a:t>
            </a:r>
            <a:r>
              <a:rPr sz="1800" spc="-20" dirty="0">
                <a:latin typeface="Arial MT"/>
                <a:cs typeface="Arial MT"/>
              </a:rPr>
              <a:t> </a:t>
            </a:r>
            <a:r>
              <a:rPr sz="1800" dirty="0">
                <a:latin typeface="Arial MT"/>
                <a:cs typeface="Arial MT"/>
              </a:rPr>
              <a:t>reject</a:t>
            </a:r>
            <a:r>
              <a:rPr sz="1800" spc="-15" dirty="0">
                <a:latin typeface="Arial MT"/>
                <a:cs typeface="Arial MT"/>
              </a:rPr>
              <a:t> </a:t>
            </a:r>
            <a:r>
              <a:rPr sz="1800" spc="-10" dirty="0">
                <a:latin typeface="Arial MT"/>
                <a:cs typeface="Arial MT"/>
              </a:rPr>
              <a:t>publications </a:t>
            </a:r>
            <a:r>
              <a:rPr sz="1800" dirty="0">
                <a:latin typeface="Arial MT"/>
                <a:cs typeface="Arial MT"/>
              </a:rPr>
              <a:t>that</a:t>
            </a:r>
            <a:r>
              <a:rPr sz="1800" spc="-30" dirty="0">
                <a:latin typeface="Arial MT"/>
                <a:cs typeface="Arial MT"/>
              </a:rPr>
              <a:t> </a:t>
            </a:r>
            <a:r>
              <a:rPr sz="1800" dirty="0">
                <a:latin typeface="Arial MT"/>
                <a:cs typeface="Arial MT"/>
              </a:rPr>
              <a:t>have</a:t>
            </a:r>
            <a:r>
              <a:rPr sz="1800" spc="-35" dirty="0">
                <a:latin typeface="Arial MT"/>
                <a:cs typeface="Arial MT"/>
              </a:rPr>
              <a:t> </a:t>
            </a:r>
            <a:r>
              <a:rPr sz="1800" dirty="0">
                <a:latin typeface="Arial MT"/>
                <a:cs typeface="Arial MT"/>
              </a:rPr>
              <a:t>been</a:t>
            </a:r>
            <a:r>
              <a:rPr sz="1800" spc="-25" dirty="0">
                <a:latin typeface="Arial MT"/>
                <a:cs typeface="Arial MT"/>
              </a:rPr>
              <a:t> </a:t>
            </a:r>
            <a:r>
              <a:rPr sz="1800" dirty="0">
                <a:latin typeface="Arial MT"/>
                <a:cs typeface="Arial MT"/>
              </a:rPr>
              <a:t>identified</a:t>
            </a:r>
            <a:r>
              <a:rPr sz="1800" spc="-15" dirty="0">
                <a:latin typeface="Arial MT"/>
                <a:cs typeface="Arial MT"/>
              </a:rPr>
              <a:t> </a:t>
            </a:r>
            <a:r>
              <a:rPr sz="1800" dirty="0">
                <a:latin typeface="Arial MT"/>
                <a:cs typeface="Arial MT"/>
              </a:rPr>
              <a:t>as</a:t>
            </a:r>
            <a:r>
              <a:rPr sz="1800" spc="-30" dirty="0">
                <a:latin typeface="Arial MT"/>
                <a:cs typeface="Arial MT"/>
              </a:rPr>
              <a:t> </a:t>
            </a:r>
            <a:r>
              <a:rPr sz="1800" dirty="0">
                <a:latin typeface="Arial MT"/>
                <a:cs typeface="Arial MT"/>
              </a:rPr>
              <a:t>yours</a:t>
            </a:r>
            <a:r>
              <a:rPr sz="1800" spc="-10" dirty="0">
                <a:latin typeface="Arial MT"/>
                <a:cs typeface="Arial MT"/>
              </a:rPr>
              <a:t> </a:t>
            </a:r>
            <a:r>
              <a:rPr sz="1800" dirty="0">
                <a:latin typeface="Arial MT"/>
                <a:cs typeface="Arial MT"/>
              </a:rPr>
              <a:t>from</a:t>
            </a:r>
            <a:r>
              <a:rPr sz="1800" spc="-30" dirty="0">
                <a:latin typeface="Arial MT"/>
                <a:cs typeface="Arial MT"/>
              </a:rPr>
              <a:t> </a:t>
            </a:r>
            <a:r>
              <a:rPr sz="1800" dirty="0">
                <a:latin typeface="Arial MT"/>
                <a:cs typeface="Arial MT"/>
              </a:rPr>
              <a:t>external</a:t>
            </a:r>
            <a:r>
              <a:rPr sz="1800" spc="-15" dirty="0">
                <a:latin typeface="Arial MT"/>
                <a:cs typeface="Arial MT"/>
              </a:rPr>
              <a:t> </a:t>
            </a:r>
            <a:r>
              <a:rPr sz="1800" spc="-20" dirty="0">
                <a:latin typeface="Arial MT"/>
                <a:cs typeface="Arial MT"/>
              </a:rPr>
              <a:t>data </a:t>
            </a:r>
            <a:r>
              <a:rPr sz="1800" spc="-10" dirty="0">
                <a:latin typeface="Arial MT"/>
                <a:cs typeface="Arial MT"/>
              </a:rPr>
              <a:t>sources.</a:t>
            </a:r>
            <a:endParaRPr sz="1800">
              <a:latin typeface="Arial MT"/>
              <a:cs typeface="Arial MT"/>
            </a:endParaRPr>
          </a:p>
          <a:p>
            <a:pPr>
              <a:lnSpc>
                <a:spcPct val="100000"/>
              </a:lnSpc>
              <a:spcBef>
                <a:spcPts val="1385"/>
              </a:spcBef>
            </a:pPr>
            <a:endParaRPr sz="1800">
              <a:latin typeface="Arial MT"/>
              <a:cs typeface="Arial MT"/>
            </a:endParaRPr>
          </a:p>
          <a:p>
            <a:pPr marL="12700">
              <a:lnSpc>
                <a:spcPct val="100000"/>
              </a:lnSpc>
            </a:pPr>
            <a:r>
              <a:rPr sz="1800" dirty="0">
                <a:latin typeface="Arial MT"/>
                <a:cs typeface="Arial MT"/>
              </a:rPr>
              <a:t>Simply</a:t>
            </a:r>
            <a:r>
              <a:rPr sz="1800" spc="-15" dirty="0">
                <a:latin typeface="Arial MT"/>
                <a:cs typeface="Arial MT"/>
              </a:rPr>
              <a:t> </a:t>
            </a:r>
            <a:r>
              <a:rPr sz="1800" dirty="0">
                <a:latin typeface="Arial MT"/>
                <a:cs typeface="Arial MT"/>
              </a:rPr>
              <a:t>click</a:t>
            </a:r>
            <a:r>
              <a:rPr sz="1800" spc="-25" dirty="0">
                <a:latin typeface="Arial MT"/>
                <a:cs typeface="Arial MT"/>
              </a:rPr>
              <a:t> </a:t>
            </a:r>
            <a:r>
              <a:rPr sz="1800" dirty="0">
                <a:solidFill>
                  <a:srgbClr val="CD202C"/>
                </a:solidFill>
                <a:latin typeface="Arial MT"/>
                <a:cs typeface="Arial MT"/>
              </a:rPr>
              <a:t>Claim</a:t>
            </a:r>
            <a:r>
              <a:rPr sz="1800" spc="-15" dirty="0">
                <a:solidFill>
                  <a:srgbClr val="CD202C"/>
                </a:solidFill>
                <a:latin typeface="Arial MT"/>
                <a:cs typeface="Arial MT"/>
              </a:rPr>
              <a:t> </a:t>
            </a:r>
            <a:r>
              <a:rPr sz="1800" dirty="0">
                <a:latin typeface="Arial MT"/>
                <a:cs typeface="Arial MT"/>
              </a:rPr>
              <a:t>or</a:t>
            </a:r>
            <a:r>
              <a:rPr sz="1800" spc="-20" dirty="0">
                <a:latin typeface="Arial MT"/>
                <a:cs typeface="Arial MT"/>
              </a:rPr>
              <a:t> </a:t>
            </a:r>
            <a:r>
              <a:rPr sz="1800" spc="-10" dirty="0">
                <a:solidFill>
                  <a:srgbClr val="CD202C"/>
                </a:solidFill>
                <a:latin typeface="Arial MT"/>
                <a:cs typeface="Arial MT"/>
              </a:rPr>
              <a:t>Reject</a:t>
            </a:r>
            <a:endParaRPr sz="1800">
              <a:latin typeface="Arial MT"/>
              <a:cs typeface="Arial MT"/>
            </a:endParaRPr>
          </a:p>
          <a:p>
            <a:pPr>
              <a:lnSpc>
                <a:spcPct val="100000"/>
              </a:lnSpc>
              <a:spcBef>
                <a:spcPts val="735"/>
              </a:spcBef>
            </a:pPr>
            <a:endParaRPr sz="1800">
              <a:latin typeface="Arial MT"/>
              <a:cs typeface="Arial MT"/>
            </a:endParaRPr>
          </a:p>
          <a:p>
            <a:pPr marL="12700" marR="64135">
              <a:lnSpc>
                <a:spcPct val="130000"/>
              </a:lnSpc>
              <a:spcBef>
                <a:spcPts val="5"/>
              </a:spcBef>
            </a:pPr>
            <a:r>
              <a:rPr sz="1800" dirty="0">
                <a:latin typeface="Arial MT"/>
                <a:cs typeface="Arial MT"/>
              </a:rPr>
              <a:t>Publications</a:t>
            </a:r>
            <a:r>
              <a:rPr sz="1800" spc="-5" dirty="0">
                <a:latin typeface="Arial MT"/>
                <a:cs typeface="Arial MT"/>
              </a:rPr>
              <a:t> </a:t>
            </a:r>
            <a:r>
              <a:rPr sz="1800" dirty="0">
                <a:latin typeface="Arial MT"/>
                <a:cs typeface="Arial MT"/>
              </a:rPr>
              <a:t>that</a:t>
            </a:r>
            <a:r>
              <a:rPr sz="1800" spc="-20" dirty="0">
                <a:latin typeface="Arial MT"/>
                <a:cs typeface="Arial MT"/>
              </a:rPr>
              <a:t> </a:t>
            </a:r>
            <a:r>
              <a:rPr sz="1800" dirty="0">
                <a:latin typeface="Arial MT"/>
                <a:cs typeface="Arial MT"/>
              </a:rPr>
              <a:t>are</a:t>
            </a:r>
            <a:r>
              <a:rPr sz="1800" spc="-30" dirty="0">
                <a:latin typeface="Arial MT"/>
                <a:cs typeface="Arial MT"/>
              </a:rPr>
              <a:t> </a:t>
            </a:r>
            <a:r>
              <a:rPr sz="1800" dirty="0">
                <a:latin typeface="Arial MT"/>
                <a:cs typeface="Arial MT"/>
              </a:rPr>
              <a:t>rejected</a:t>
            </a:r>
            <a:r>
              <a:rPr sz="1800" spc="-15" dirty="0">
                <a:latin typeface="Arial MT"/>
                <a:cs typeface="Arial MT"/>
              </a:rPr>
              <a:t> </a:t>
            </a:r>
            <a:r>
              <a:rPr sz="1800" dirty="0">
                <a:latin typeface="Arial MT"/>
                <a:cs typeface="Arial MT"/>
              </a:rPr>
              <a:t>go</a:t>
            </a:r>
            <a:r>
              <a:rPr sz="1800" spc="-30" dirty="0">
                <a:latin typeface="Arial MT"/>
                <a:cs typeface="Arial MT"/>
              </a:rPr>
              <a:t> </a:t>
            </a:r>
            <a:r>
              <a:rPr sz="1800" dirty="0">
                <a:latin typeface="Arial MT"/>
                <a:cs typeface="Arial MT"/>
              </a:rPr>
              <a:t>on</a:t>
            </a:r>
            <a:r>
              <a:rPr sz="1800" spc="-20" dirty="0">
                <a:latin typeface="Arial MT"/>
                <a:cs typeface="Arial MT"/>
              </a:rPr>
              <a:t> </a:t>
            </a:r>
            <a:r>
              <a:rPr sz="1800" dirty="0">
                <a:latin typeface="Arial MT"/>
                <a:cs typeface="Arial MT"/>
              </a:rPr>
              <a:t>to</a:t>
            </a:r>
            <a:r>
              <a:rPr sz="1800" spc="-40" dirty="0">
                <a:latin typeface="Arial MT"/>
                <a:cs typeface="Arial MT"/>
              </a:rPr>
              <a:t> </a:t>
            </a:r>
            <a:r>
              <a:rPr sz="1800" dirty="0">
                <a:latin typeface="Arial MT"/>
                <a:cs typeface="Arial MT"/>
              </a:rPr>
              <a:t>the</a:t>
            </a:r>
            <a:r>
              <a:rPr sz="1800" spc="-30" dirty="0">
                <a:latin typeface="Arial MT"/>
                <a:cs typeface="Arial MT"/>
              </a:rPr>
              <a:t> </a:t>
            </a:r>
            <a:r>
              <a:rPr sz="1800" dirty="0">
                <a:latin typeface="Arial MT"/>
                <a:cs typeface="Arial MT"/>
              </a:rPr>
              <a:t>Rejected</a:t>
            </a:r>
            <a:r>
              <a:rPr sz="1800" spc="-5" dirty="0">
                <a:latin typeface="Arial MT"/>
                <a:cs typeface="Arial MT"/>
              </a:rPr>
              <a:t> </a:t>
            </a:r>
            <a:r>
              <a:rPr sz="1800" spc="-20" dirty="0">
                <a:latin typeface="Arial MT"/>
                <a:cs typeface="Arial MT"/>
              </a:rPr>
              <a:t>list </a:t>
            </a:r>
            <a:r>
              <a:rPr sz="1800" dirty="0">
                <a:latin typeface="Arial MT"/>
                <a:cs typeface="Arial MT"/>
              </a:rPr>
              <a:t>but</a:t>
            </a:r>
            <a:r>
              <a:rPr sz="1800" spc="-25" dirty="0">
                <a:latin typeface="Arial MT"/>
                <a:cs typeface="Arial MT"/>
              </a:rPr>
              <a:t> </a:t>
            </a:r>
            <a:r>
              <a:rPr sz="1800" dirty="0">
                <a:latin typeface="Arial MT"/>
                <a:cs typeface="Arial MT"/>
              </a:rPr>
              <a:t>can</a:t>
            </a:r>
            <a:r>
              <a:rPr sz="1800" spc="-25" dirty="0">
                <a:latin typeface="Arial MT"/>
                <a:cs typeface="Arial MT"/>
              </a:rPr>
              <a:t> </a:t>
            </a:r>
            <a:r>
              <a:rPr sz="1800" dirty="0">
                <a:latin typeface="Arial MT"/>
                <a:cs typeface="Arial MT"/>
              </a:rPr>
              <a:t>still</a:t>
            </a:r>
            <a:r>
              <a:rPr sz="1800" spc="-10" dirty="0">
                <a:latin typeface="Arial MT"/>
                <a:cs typeface="Arial MT"/>
              </a:rPr>
              <a:t> </a:t>
            </a:r>
            <a:r>
              <a:rPr sz="1800" dirty="0">
                <a:latin typeface="Arial MT"/>
                <a:cs typeface="Arial MT"/>
              </a:rPr>
              <a:t>be</a:t>
            </a:r>
            <a:r>
              <a:rPr sz="1800" spc="-20" dirty="0">
                <a:latin typeface="Arial MT"/>
                <a:cs typeface="Arial MT"/>
              </a:rPr>
              <a:t> </a:t>
            </a:r>
            <a:r>
              <a:rPr sz="1800" dirty="0">
                <a:latin typeface="Arial MT"/>
                <a:cs typeface="Arial MT"/>
              </a:rPr>
              <a:t>claimed</a:t>
            </a:r>
            <a:r>
              <a:rPr sz="1800" spc="-10" dirty="0">
                <a:latin typeface="Arial MT"/>
                <a:cs typeface="Arial MT"/>
              </a:rPr>
              <a:t> </a:t>
            </a:r>
            <a:r>
              <a:rPr sz="1800" dirty="0">
                <a:latin typeface="Arial MT"/>
                <a:cs typeface="Arial MT"/>
              </a:rPr>
              <a:t>in</a:t>
            </a:r>
            <a:r>
              <a:rPr sz="1800" spc="-10" dirty="0">
                <a:latin typeface="Arial MT"/>
                <a:cs typeface="Arial MT"/>
              </a:rPr>
              <a:t> </a:t>
            </a:r>
            <a:r>
              <a:rPr sz="1800" dirty="0">
                <a:latin typeface="Arial MT"/>
                <a:cs typeface="Arial MT"/>
              </a:rPr>
              <a:t>the</a:t>
            </a:r>
            <a:r>
              <a:rPr sz="1800" spc="-20" dirty="0">
                <a:latin typeface="Arial MT"/>
                <a:cs typeface="Arial MT"/>
              </a:rPr>
              <a:t> </a:t>
            </a:r>
            <a:r>
              <a:rPr sz="1800" spc="-10" dirty="0">
                <a:latin typeface="Arial MT"/>
                <a:cs typeface="Arial MT"/>
              </a:rPr>
              <a:t>future.</a:t>
            </a:r>
            <a:endParaRPr sz="1800">
              <a:latin typeface="Arial MT"/>
              <a:cs typeface="Arial MT"/>
            </a:endParaRPr>
          </a:p>
        </p:txBody>
      </p:sp>
      <p:pic>
        <p:nvPicPr>
          <p:cNvPr id="4" name="object 4" descr="Graphical user interface. My Publication Screen."/>
          <p:cNvPicPr/>
          <p:nvPr/>
        </p:nvPicPr>
        <p:blipFill>
          <a:blip r:embed="rId2" cstate="print"/>
          <a:stretch>
            <a:fillRect/>
          </a:stretch>
        </p:blipFill>
        <p:spPr>
          <a:xfrm>
            <a:off x="254508" y="1185672"/>
            <a:ext cx="5439143" cy="4000499"/>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14</a:t>
            </a:fld>
            <a:endParaRPr spc="-2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ctrTitle"/>
          </p:nvPr>
        </p:nvSpPr>
        <p:spPr>
          <a:prstGeom prst="rect">
            <a:avLst/>
          </a:prstGeom>
        </p:spPr>
        <p:txBody>
          <a:bodyPr vert="horz" wrap="square" lIns="0" tIns="234950" rIns="0" bIns="0" rtlCol="0">
            <a:spAutoFit/>
          </a:bodyPr>
          <a:lstStyle/>
          <a:p>
            <a:pPr marL="12700">
              <a:lnSpc>
                <a:spcPct val="100000"/>
              </a:lnSpc>
              <a:spcBef>
                <a:spcPts val="1850"/>
              </a:spcBef>
            </a:pPr>
            <a:r>
              <a:rPr dirty="0"/>
              <a:t>Create</a:t>
            </a:r>
            <a:r>
              <a:rPr spc="-105" dirty="0"/>
              <a:t> </a:t>
            </a:r>
            <a:r>
              <a:rPr dirty="0"/>
              <a:t>new</a:t>
            </a:r>
            <a:r>
              <a:rPr spc="-90" dirty="0"/>
              <a:t> </a:t>
            </a:r>
            <a:r>
              <a:rPr spc="-10" dirty="0"/>
              <a:t>items</a:t>
            </a:r>
          </a:p>
          <a:p>
            <a:pPr marL="12700" marR="5080">
              <a:lnSpc>
                <a:spcPct val="130000"/>
              </a:lnSpc>
              <a:spcBef>
                <a:spcPts val="450"/>
              </a:spcBef>
            </a:pPr>
            <a:r>
              <a:rPr sz="2400" dirty="0">
                <a:latin typeface="Arial MT"/>
                <a:cs typeface="Arial MT"/>
              </a:rPr>
              <a:t>If</a:t>
            </a:r>
            <a:r>
              <a:rPr sz="2400" spc="-60" dirty="0">
                <a:latin typeface="Arial MT"/>
                <a:cs typeface="Arial MT"/>
              </a:rPr>
              <a:t> </a:t>
            </a:r>
            <a:r>
              <a:rPr sz="2400" dirty="0">
                <a:latin typeface="Arial MT"/>
                <a:cs typeface="Arial MT"/>
              </a:rPr>
              <a:t>the</a:t>
            </a:r>
            <a:r>
              <a:rPr sz="2400" spc="-60" dirty="0">
                <a:latin typeface="Arial MT"/>
                <a:cs typeface="Arial MT"/>
              </a:rPr>
              <a:t> </a:t>
            </a:r>
            <a:r>
              <a:rPr sz="2400" dirty="0">
                <a:latin typeface="Arial MT"/>
                <a:cs typeface="Arial MT"/>
              </a:rPr>
              <a:t>publication</a:t>
            </a:r>
            <a:r>
              <a:rPr sz="2400" spc="5" dirty="0">
                <a:latin typeface="Arial MT"/>
                <a:cs typeface="Arial MT"/>
              </a:rPr>
              <a:t> </a:t>
            </a:r>
            <a:r>
              <a:rPr sz="2400" dirty="0">
                <a:latin typeface="Arial MT"/>
                <a:cs typeface="Arial MT"/>
              </a:rPr>
              <a:t>is</a:t>
            </a:r>
            <a:r>
              <a:rPr sz="2400" spc="-45" dirty="0">
                <a:latin typeface="Arial MT"/>
                <a:cs typeface="Arial MT"/>
              </a:rPr>
              <a:t> </a:t>
            </a:r>
            <a:r>
              <a:rPr sz="2400" dirty="0">
                <a:latin typeface="Arial MT"/>
                <a:cs typeface="Arial MT"/>
              </a:rPr>
              <a:t>new</a:t>
            </a:r>
            <a:r>
              <a:rPr sz="2400" spc="-45" dirty="0">
                <a:latin typeface="Arial MT"/>
                <a:cs typeface="Arial MT"/>
              </a:rPr>
              <a:t> </a:t>
            </a:r>
            <a:r>
              <a:rPr sz="2400" dirty="0">
                <a:latin typeface="Arial MT"/>
                <a:cs typeface="Arial MT"/>
              </a:rPr>
              <a:t>and</a:t>
            </a:r>
            <a:r>
              <a:rPr sz="2400" spc="-35" dirty="0">
                <a:latin typeface="Arial MT"/>
                <a:cs typeface="Arial MT"/>
              </a:rPr>
              <a:t> </a:t>
            </a:r>
            <a:r>
              <a:rPr sz="2400" dirty="0">
                <a:latin typeface="Arial MT"/>
                <a:cs typeface="Arial MT"/>
              </a:rPr>
              <a:t>has</a:t>
            </a:r>
            <a:r>
              <a:rPr sz="2400" spc="-45" dirty="0">
                <a:latin typeface="Arial MT"/>
                <a:cs typeface="Arial MT"/>
              </a:rPr>
              <a:t> </a:t>
            </a:r>
            <a:r>
              <a:rPr sz="2400" dirty="0">
                <a:latin typeface="Arial MT"/>
                <a:cs typeface="Arial MT"/>
              </a:rPr>
              <a:t>not</a:t>
            </a:r>
            <a:r>
              <a:rPr sz="2400" spc="-50" dirty="0">
                <a:latin typeface="Arial MT"/>
                <a:cs typeface="Arial MT"/>
              </a:rPr>
              <a:t> </a:t>
            </a:r>
            <a:r>
              <a:rPr sz="2400" spc="-20" dirty="0">
                <a:latin typeface="Arial MT"/>
                <a:cs typeface="Arial MT"/>
              </a:rPr>
              <a:t>been </a:t>
            </a:r>
            <a:r>
              <a:rPr sz="2400" dirty="0">
                <a:latin typeface="Arial MT"/>
                <a:cs typeface="Arial MT"/>
              </a:rPr>
              <a:t>indexed</a:t>
            </a:r>
            <a:r>
              <a:rPr sz="2400" spc="-45" dirty="0">
                <a:latin typeface="Arial MT"/>
                <a:cs typeface="Arial MT"/>
              </a:rPr>
              <a:t> </a:t>
            </a:r>
            <a:r>
              <a:rPr sz="2400" dirty="0">
                <a:latin typeface="Arial MT"/>
                <a:cs typeface="Arial MT"/>
              </a:rPr>
              <a:t>from</a:t>
            </a:r>
            <a:r>
              <a:rPr sz="2400" spc="-75" dirty="0">
                <a:latin typeface="Arial MT"/>
                <a:cs typeface="Arial MT"/>
              </a:rPr>
              <a:t> </a:t>
            </a:r>
            <a:r>
              <a:rPr sz="2400" dirty="0">
                <a:latin typeface="Arial MT"/>
                <a:cs typeface="Arial MT"/>
              </a:rPr>
              <a:t>an</a:t>
            </a:r>
            <a:r>
              <a:rPr sz="2400" spc="-70" dirty="0">
                <a:latin typeface="Arial MT"/>
                <a:cs typeface="Arial MT"/>
              </a:rPr>
              <a:t> </a:t>
            </a:r>
            <a:r>
              <a:rPr sz="2400" dirty="0">
                <a:latin typeface="Arial MT"/>
                <a:cs typeface="Arial MT"/>
              </a:rPr>
              <a:t>external</a:t>
            </a:r>
            <a:r>
              <a:rPr sz="2400" spc="-65" dirty="0">
                <a:latin typeface="Arial MT"/>
                <a:cs typeface="Arial MT"/>
              </a:rPr>
              <a:t> </a:t>
            </a:r>
            <a:r>
              <a:rPr sz="2400" dirty="0">
                <a:latin typeface="Arial MT"/>
                <a:cs typeface="Arial MT"/>
              </a:rPr>
              <a:t>data</a:t>
            </a:r>
            <a:r>
              <a:rPr sz="2400" spc="-70" dirty="0">
                <a:latin typeface="Arial MT"/>
                <a:cs typeface="Arial MT"/>
              </a:rPr>
              <a:t> </a:t>
            </a:r>
            <a:r>
              <a:rPr sz="2400" spc="-10" dirty="0">
                <a:latin typeface="Arial MT"/>
                <a:cs typeface="Arial MT"/>
              </a:rPr>
              <a:t>source </a:t>
            </a:r>
            <a:r>
              <a:rPr sz="2400" dirty="0">
                <a:latin typeface="Arial MT"/>
                <a:cs typeface="Arial MT"/>
              </a:rPr>
              <a:t>you’ll</a:t>
            </a:r>
            <a:r>
              <a:rPr sz="2400" spc="-15" dirty="0">
                <a:latin typeface="Arial MT"/>
                <a:cs typeface="Arial MT"/>
              </a:rPr>
              <a:t> </a:t>
            </a:r>
            <a:r>
              <a:rPr sz="2400" dirty="0">
                <a:latin typeface="Arial MT"/>
                <a:cs typeface="Arial MT"/>
              </a:rPr>
              <a:t>need</a:t>
            </a:r>
            <a:r>
              <a:rPr sz="2400" spc="-10" dirty="0">
                <a:latin typeface="Arial MT"/>
                <a:cs typeface="Arial MT"/>
              </a:rPr>
              <a:t> </a:t>
            </a:r>
            <a:r>
              <a:rPr sz="2400" dirty="0">
                <a:latin typeface="Arial MT"/>
                <a:cs typeface="Arial MT"/>
              </a:rPr>
              <a:t>to</a:t>
            </a:r>
            <a:r>
              <a:rPr sz="2400" spc="-60" dirty="0">
                <a:latin typeface="Arial MT"/>
                <a:cs typeface="Arial MT"/>
              </a:rPr>
              <a:t> </a:t>
            </a:r>
            <a:r>
              <a:rPr sz="2400" dirty="0">
                <a:latin typeface="Arial MT"/>
                <a:cs typeface="Arial MT"/>
              </a:rPr>
              <a:t>add</a:t>
            </a:r>
            <a:r>
              <a:rPr sz="2400" spc="-25" dirty="0">
                <a:latin typeface="Arial MT"/>
                <a:cs typeface="Arial MT"/>
              </a:rPr>
              <a:t> </a:t>
            </a:r>
            <a:r>
              <a:rPr sz="2400" dirty="0">
                <a:latin typeface="Arial MT"/>
                <a:cs typeface="Arial MT"/>
              </a:rPr>
              <a:t>it</a:t>
            </a:r>
            <a:r>
              <a:rPr sz="2400" spc="-35" dirty="0">
                <a:latin typeface="Arial MT"/>
                <a:cs typeface="Arial MT"/>
              </a:rPr>
              <a:t> </a:t>
            </a:r>
            <a:r>
              <a:rPr sz="2400" dirty="0">
                <a:latin typeface="Arial MT"/>
                <a:cs typeface="Arial MT"/>
              </a:rPr>
              <a:t>to</a:t>
            </a:r>
            <a:r>
              <a:rPr sz="2400" spc="-45" dirty="0">
                <a:latin typeface="Arial MT"/>
                <a:cs typeface="Arial MT"/>
              </a:rPr>
              <a:t> </a:t>
            </a:r>
            <a:r>
              <a:rPr sz="2400" dirty="0">
                <a:latin typeface="Arial MT"/>
                <a:cs typeface="Arial MT"/>
              </a:rPr>
              <a:t>the</a:t>
            </a:r>
            <a:r>
              <a:rPr sz="2400" spc="-40" dirty="0">
                <a:latin typeface="Arial MT"/>
                <a:cs typeface="Arial MT"/>
              </a:rPr>
              <a:t> </a:t>
            </a:r>
            <a:r>
              <a:rPr sz="2400" dirty="0">
                <a:latin typeface="Arial MT"/>
                <a:cs typeface="Arial MT"/>
              </a:rPr>
              <a:t>RIS</a:t>
            </a:r>
            <a:r>
              <a:rPr sz="2400" spc="-35" dirty="0">
                <a:latin typeface="Arial MT"/>
                <a:cs typeface="Arial MT"/>
              </a:rPr>
              <a:t> </a:t>
            </a:r>
            <a:r>
              <a:rPr sz="2400" spc="-10" dirty="0">
                <a:latin typeface="Arial MT"/>
                <a:cs typeface="Arial MT"/>
              </a:rPr>
              <a:t>first.</a:t>
            </a:r>
            <a:endParaRPr sz="2400">
              <a:latin typeface="Arial MT"/>
              <a:cs typeface="Arial MT"/>
            </a:endParaRPr>
          </a:p>
        </p:txBody>
      </p:sp>
      <p:sp>
        <p:nvSpPr>
          <p:cNvPr id="3" name="object 3"/>
          <p:cNvSpPr txBox="1">
            <a:spLocks noGrp="1"/>
          </p:cNvSpPr>
          <p:nvPr>
            <p:ph type="subTitle" idx="4"/>
          </p:nvPr>
        </p:nvSpPr>
        <p:spPr>
          <a:prstGeom prst="rect">
            <a:avLst/>
          </a:prstGeom>
        </p:spPr>
        <p:txBody>
          <a:bodyPr vert="horz" wrap="square" lIns="0" tIns="12700" rIns="0" bIns="0" rtlCol="0">
            <a:spAutoFit/>
          </a:bodyPr>
          <a:lstStyle/>
          <a:p>
            <a:pPr marL="12700" marR="5080">
              <a:lnSpc>
                <a:spcPct val="130000"/>
              </a:lnSpc>
              <a:spcBef>
                <a:spcPts val="100"/>
              </a:spcBef>
            </a:pPr>
            <a:r>
              <a:rPr dirty="0"/>
              <a:t>Click</a:t>
            </a:r>
            <a:r>
              <a:rPr spc="-145" dirty="0"/>
              <a:t> </a:t>
            </a:r>
            <a:r>
              <a:rPr dirty="0"/>
              <a:t>Add</a:t>
            </a:r>
            <a:r>
              <a:rPr spc="-45" dirty="0"/>
              <a:t> </a:t>
            </a:r>
            <a:r>
              <a:rPr dirty="0"/>
              <a:t>a</a:t>
            </a:r>
            <a:r>
              <a:rPr spc="-50" dirty="0"/>
              <a:t> </a:t>
            </a:r>
            <a:r>
              <a:rPr dirty="0"/>
              <a:t>New</a:t>
            </a:r>
            <a:r>
              <a:rPr spc="-35" dirty="0"/>
              <a:t> </a:t>
            </a:r>
            <a:r>
              <a:rPr dirty="0"/>
              <a:t>Publication</a:t>
            </a:r>
            <a:r>
              <a:rPr spc="-15" dirty="0"/>
              <a:t> </a:t>
            </a:r>
            <a:r>
              <a:rPr dirty="0"/>
              <a:t>(+</a:t>
            </a:r>
            <a:r>
              <a:rPr spc="-50" dirty="0"/>
              <a:t> </a:t>
            </a:r>
            <a:r>
              <a:rPr dirty="0"/>
              <a:t>top</a:t>
            </a:r>
            <a:r>
              <a:rPr spc="-55" dirty="0"/>
              <a:t> </a:t>
            </a:r>
            <a:r>
              <a:rPr spc="-10" dirty="0"/>
              <a:t>right) </a:t>
            </a:r>
            <a:r>
              <a:rPr dirty="0"/>
              <a:t>and</a:t>
            </a:r>
            <a:r>
              <a:rPr spc="-60" dirty="0"/>
              <a:t> </a:t>
            </a:r>
            <a:r>
              <a:rPr dirty="0"/>
              <a:t>choose</a:t>
            </a:r>
            <a:r>
              <a:rPr spc="-60" dirty="0"/>
              <a:t> </a:t>
            </a:r>
            <a:r>
              <a:rPr dirty="0"/>
              <a:t>a</a:t>
            </a:r>
            <a:r>
              <a:rPr spc="-75" dirty="0"/>
              <a:t> </a:t>
            </a:r>
            <a:r>
              <a:rPr dirty="0"/>
              <a:t>publication</a:t>
            </a:r>
            <a:r>
              <a:rPr spc="-25" dirty="0"/>
              <a:t> </a:t>
            </a:r>
            <a:r>
              <a:rPr spc="-20" dirty="0"/>
              <a:t>type</a:t>
            </a:r>
          </a:p>
        </p:txBody>
      </p:sp>
      <p:pic>
        <p:nvPicPr>
          <p:cNvPr id="4" name="object 4" descr="Graphical user interface. Add new Publication screen."/>
          <p:cNvPicPr/>
          <p:nvPr/>
        </p:nvPicPr>
        <p:blipFill>
          <a:blip r:embed="rId2" cstate="print"/>
          <a:stretch>
            <a:fillRect/>
          </a:stretch>
        </p:blipFill>
        <p:spPr>
          <a:xfrm>
            <a:off x="76200" y="1185672"/>
            <a:ext cx="5500115" cy="3441191"/>
          </a:xfrm>
          <a:prstGeom prst="rect">
            <a:avLst/>
          </a:prstGeom>
        </p:spPr>
      </p:pic>
      <p:sp>
        <p:nvSpPr>
          <p:cNvPr id="5" name="object 5"/>
          <p:cNvSpPr/>
          <p:nvPr/>
        </p:nvSpPr>
        <p:spPr>
          <a:xfrm>
            <a:off x="5105400" y="1382267"/>
            <a:ext cx="342900" cy="304800"/>
          </a:xfrm>
          <a:custGeom>
            <a:avLst/>
            <a:gdLst/>
            <a:ahLst/>
            <a:cxnLst/>
            <a:rect l="l" t="t" r="r" b="b"/>
            <a:pathLst>
              <a:path w="342900" h="304800">
                <a:moveTo>
                  <a:pt x="0" y="0"/>
                </a:moveTo>
                <a:lnTo>
                  <a:pt x="342900" y="0"/>
                </a:lnTo>
                <a:lnTo>
                  <a:pt x="342900" y="304800"/>
                </a:lnTo>
                <a:lnTo>
                  <a:pt x="0" y="304800"/>
                </a:lnTo>
                <a:lnTo>
                  <a:pt x="0" y="0"/>
                </a:lnTo>
                <a:close/>
              </a:path>
            </a:pathLst>
          </a:custGeom>
          <a:ln w="12700">
            <a:solidFill>
              <a:srgbClr val="96141D"/>
            </a:solidFill>
          </a:ln>
        </p:spPr>
        <p:txBody>
          <a:bodyPr wrap="square" lIns="0" tIns="0" rIns="0" bIns="0" rtlCol="0"/>
          <a:lstStyle/>
          <a:p>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15</a:t>
            </a:fld>
            <a:endParaRPr spc="-2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87322" rIns="0" bIns="0" rtlCol="0">
            <a:spAutoFit/>
          </a:bodyPr>
          <a:lstStyle/>
          <a:p>
            <a:pPr marL="561975">
              <a:lnSpc>
                <a:spcPct val="100000"/>
              </a:lnSpc>
              <a:spcBef>
                <a:spcPts val="1850"/>
              </a:spcBef>
            </a:pPr>
            <a:r>
              <a:rPr dirty="0"/>
              <a:t>Create</a:t>
            </a:r>
            <a:r>
              <a:rPr spc="-105" dirty="0"/>
              <a:t> </a:t>
            </a:r>
            <a:r>
              <a:rPr dirty="0"/>
              <a:t>new</a:t>
            </a:r>
            <a:r>
              <a:rPr spc="-90" dirty="0"/>
              <a:t> </a:t>
            </a:r>
            <a:r>
              <a:rPr spc="-10" dirty="0"/>
              <a:t>items</a:t>
            </a:r>
          </a:p>
          <a:p>
            <a:pPr marL="561975" marR="5080">
              <a:lnSpc>
                <a:spcPct val="130000"/>
              </a:lnSpc>
              <a:spcBef>
                <a:spcPts val="450"/>
              </a:spcBef>
            </a:pPr>
            <a:r>
              <a:rPr sz="2400" spc="-25" dirty="0">
                <a:latin typeface="Arial MT"/>
                <a:cs typeface="Arial MT"/>
              </a:rPr>
              <a:t>You’ll</a:t>
            </a:r>
            <a:r>
              <a:rPr sz="2400" spc="-45" dirty="0">
                <a:latin typeface="Arial MT"/>
                <a:cs typeface="Arial MT"/>
              </a:rPr>
              <a:t> </a:t>
            </a:r>
            <a:r>
              <a:rPr sz="2400" dirty="0">
                <a:latin typeface="Arial MT"/>
                <a:cs typeface="Arial MT"/>
              </a:rPr>
              <a:t>be</a:t>
            </a:r>
            <a:r>
              <a:rPr sz="2400" spc="-55" dirty="0">
                <a:latin typeface="Arial MT"/>
                <a:cs typeface="Arial MT"/>
              </a:rPr>
              <a:t> </a:t>
            </a:r>
            <a:r>
              <a:rPr sz="2400" dirty="0">
                <a:latin typeface="Arial MT"/>
                <a:cs typeface="Arial MT"/>
              </a:rPr>
              <a:t>asked</a:t>
            </a:r>
            <a:r>
              <a:rPr sz="2400" spc="-60" dirty="0">
                <a:latin typeface="Arial MT"/>
                <a:cs typeface="Arial MT"/>
              </a:rPr>
              <a:t> </a:t>
            </a:r>
            <a:r>
              <a:rPr sz="2400" dirty="0">
                <a:latin typeface="Arial MT"/>
                <a:cs typeface="Arial MT"/>
              </a:rPr>
              <a:t>first</a:t>
            </a:r>
            <a:r>
              <a:rPr sz="2400" spc="-75" dirty="0">
                <a:latin typeface="Arial MT"/>
                <a:cs typeface="Arial MT"/>
              </a:rPr>
              <a:t> </a:t>
            </a:r>
            <a:r>
              <a:rPr sz="2400" dirty="0">
                <a:latin typeface="Arial MT"/>
                <a:cs typeface="Arial MT"/>
              </a:rPr>
              <a:t>for</a:t>
            </a:r>
            <a:r>
              <a:rPr sz="2400" spc="-65" dirty="0">
                <a:latin typeface="Arial MT"/>
                <a:cs typeface="Arial MT"/>
              </a:rPr>
              <a:t> </a:t>
            </a:r>
            <a:r>
              <a:rPr sz="2400" dirty="0">
                <a:latin typeface="Arial MT"/>
                <a:cs typeface="Arial MT"/>
              </a:rPr>
              <a:t>the</a:t>
            </a:r>
            <a:r>
              <a:rPr sz="2400" spc="-70" dirty="0">
                <a:latin typeface="Arial MT"/>
                <a:cs typeface="Arial MT"/>
              </a:rPr>
              <a:t> </a:t>
            </a:r>
            <a:r>
              <a:rPr sz="2400" dirty="0">
                <a:latin typeface="Arial MT"/>
                <a:cs typeface="Arial MT"/>
              </a:rPr>
              <a:t>publication</a:t>
            </a:r>
            <a:r>
              <a:rPr sz="2400" spc="-20" dirty="0">
                <a:latin typeface="Arial MT"/>
                <a:cs typeface="Arial MT"/>
              </a:rPr>
              <a:t> </a:t>
            </a:r>
            <a:r>
              <a:rPr sz="2400" spc="-10" dirty="0">
                <a:latin typeface="Arial MT"/>
                <a:cs typeface="Arial MT"/>
              </a:rPr>
              <a:t>title, </a:t>
            </a:r>
            <a:r>
              <a:rPr sz="2400" dirty="0">
                <a:latin typeface="Arial MT"/>
                <a:cs typeface="Arial MT"/>
              </a:rPr>
              <a:t>DOI</a:t>
            </a:r>
            <a:r>
              <a:rPr sz="2400" spc="-40" dirty="0">
                <a:latin typeface="Arial MT"/>
                <a:cs typeface="Arial MT"/>
              </a:rPr>
              <a:t> </a:t>
            </a:r>
            <a:r>
              <a:rPr sz="2400" dirty="0">
                <a:latin typeface="Arial MT"/>
                <a:cs typeface="Arial MT"/>
              </a:rPr>
              <a:t>or</a:t>
            </a:r>
            <a:r>
              <a:rPr sz="2400" spc="-15" dirty="0">
                <a:latin typeface="Arial MT"/>
                <a:cs typeface="Arial MT"/>
              </a:rPr>
              <a:t> </a:t>
            </a:r>
            <a:r>
              <a:rPr sz="2400" spc="-10" dirty="0">
                <a:latin typeface="Arial MT"/>
                <a:cs typeface="Arial MT"/>
              </a:rPr>
              <a:t>ISBN.</a:t>
            </a:r>
            <a:endParaRPr sz="2400">
              <a:latin typeface="Arial MT"/>
              <a:cs typeface="Arial MT"/>
            </a:endParaRPr>
          </a:p>
        </p:txBody>
      </p:sp>
      <p:sp>
        <p:nvSpPr>
          <p:cNvPr id="3" name="object 3"/>
          <p:cNvSpPr txBox="1">
            <a:spLocks noGrp="1"/>
          </p:cNvSpPr>
          <p:nvPr>
            <p:ph type="body" idx="1"/>
          </p:nvPr>
        </p:nvSpPr>
        <p:spPr>
          <a:prstGeom prst="rect">
            <a:avLst/>
          </a:prstGeom>
        </p:spPr>
        <p:txBody>
          <a:bodyPr vert="horz" wrap="square" lIns="0" tIns="354076" rIns="0" bIns="0" rtlCol="0">
            <a:spAutoFit/>
          </a:bodyPr>
          <a:lstStyle/>
          <a:p>
            <a:pPr marL="12700" marR="5080">
              <a:lnSpc>
                <a:spcPct val="130000"/>
              </a:lnSpc>
              <a:spcBef>
                <a:spcPts val="100"/>
              </a:spcBef>
            </a:pPr>
            <a:r>
              <a:rPr dirty="0"/>
              <a:t>The</a:t>
            </a:r>
            <a:r>
              <a:rPr spc="-55" dirty="0"/>
              <a:t> </a:t>
            </a:r>
            <a:r>
              <a:rPr dirty="0"/>
              <a:t>RIS</a:t>
            </a:r>
            <a:r>
              <a:rPr spc="-50" dirty="0"/>
              <a:t> </a:t>
            </a:r>
            <a:r>
              <a:rPr dirty="0"/>
              <a:t>will</a:t>
            </a:r>
            <a:r>
              <a:rPr spc="-30" dirty="0"/>
              <a:t> </a:t>
            </a:r>
            <a:r>
              <a:rPr dirty="0"/>
              <a:t>check</a:t>
            </a:r>
            <a:r>
              <a:rPr spc="-45" dirty="0"/>
              <a:t> </a:t>
            </a:r>
            <a:r>
              <a:rPr dirty="0"/>
              <a:t>it’s</a:t>
            </a:r>
            <a:r>
              <a:rPr spc="-45" dirty="0"/>
              <a:t> </a:t>
            </a:r>
            <a:r>
              <a:rPr dirty="0"/>
              <a:t>not</a:t>
            </a:r>
            <a:r>
              <a:rPr spc="-45" dirty="0"/>
              <a:t> </a:t>
            </a:r>
            <a:r>
              <a:rPr dirty="0"/>
              <a:t>a</a:t>
            </a:r>
            <a:r>
              <a:rPr spc="-55" dirty="0"/>
              <a:t> </a:t>
            </a:r>
            <a:r>
              <a:rPr dirty="0"/>
              <a:t>duplicate</a:t>
            </a:r>
            <a:r>
              <a:rPr spc="-20" dirty="0"/>
              <a:t> </a:t>
            </a:r>
            <a:r>
              <a:rPr spc="-25" dirty="0"/>
              <a:t>and </a:t>
            </a:r>
            <a:r>
              <a:rPr dirty="0"/>
              <a:t>that</a:t>
            </a:r>
            <a:r>
              <a:rPr spc="-60" dirty="0"/>
              <a:t> </a:t>
            </a:r>
            <a:r>
              <a:rPr dirty="0"/>
              <a:t>it</a:t>
            </a:r>
            <a:r>
              <a:rPr spc="-55" dirty="0"/>
              <a:t> </a:t>
            </a:r>
            <a:r>
              <a:rPr dirty="0"/>
              <a:t>is</a:t>
            </a:r>
            <a:r>
              <a:rPr spc="-50" dirty="0"/>
              <a:t> </a:t>
            </a:r>
            <a:r>
              <a:rPr dirty="0"/>
              <a:t>not</a:t>
            </a:r>
            <a:r>
              <a:rPr spc="-55" dirty="0"/>
              <a:t> </a:t>
            </a:r>
            <a:r>
              <a:rPr dirty="0"/>
              <a:t>already</a:t>
            </a:r>
            <a:r>
              <a:rPr spc="-30" dirty="0"/>
              <a:t> </a:t>
            </a:r>
            <a:r>
              <a:rPr spc="-10" dirty="0"/>
              <a:t>deposited.</a:t>
            </a:r>
            <a:r>
              <a:rPr spc="-80" dirty="0"/>
              <a:t> </a:t>
            </a:r>
            <a:r>
              <a:rPr spc="-50" dirty="0"/>
              <a:t>You</a:t>
            </a:r>
            <a:r>
              <a:rPr spc="-55" dirty="0"/>
              <a:t> </a:t>
            </a:r>
            <a:r>
              <a:rPr spc="-25" dirty="0"/>
              <a:t>can </a:t>
            </a:r>
            <a:r>
              <a:rPr dirty="0">
                <a:solidFill>
                  <a:srgbClr val="CD202C"/>
                </a:solidFill>
              </a:rPr>
              <a:t>Claim</a:t>
            </a:r>
            <a:r>
              <a:rPr spc="-30" dirty="0">
                <a:solidFill>
                  <a:srgbClr val="CD202C"/>
                </a:solidFill>
              </a:rPr>
              <a:t> </a:t>
            </a:r>
            <a:r>
              <a:rPr dirty="0"/>
              <a:t>it</a:t>
            </a:r>
            <a:r>
              <a:rPr spc="-60" dirty="0"/>
              <a:t> </a:t>
            </a:r>
            <a:r>
              <a:rPr dirty="0"/>
              <a:t>if</a:t>
            </a:r>
            <a:r>
              <a:rPr spc="-60" dirty="0"/>
              <a:t> </a:t>
            </a:r>
            <a:r>
              <a:rPr dirty="0"/>
              <a:t>an</a:t>
            </a:r>
            <a:r>
              <a:rPr spc="-55" dirty="0"/>
              <a:t> </a:t>
            </a:r>
            <a:r>
              <a:rPr dirty="0"/>
              <a:t>existing</a:t>
            </a:r>
            <a:r>
              <a:rPr spc="-25" dirty="0"/>
              <a:t> </a:t>
            </a:r>
            <a:r>
              <a:rPr dirty="0"/>
              <a:t>record</a:t>
            </a:r>
            <a:r>
              <a:rPr spc="-55" dirty="0"/>
              <a:t> </a:t>
            </a:r>
            <a:r>
              <a:rPr dirty="0"/>
              <a:t>matches</a:t>
            </a:r>
            <a:r>
              <a:rPr spc="-65" dirty="0"/>
              <a:t> </a:t>
            </a:r>
            <a:r>
              <a:rPr spc="-25" dirty="0"/>
              <a:t>(it </a:t>
            </a:r>
            <a:r>
              <a:rPr dirty="0"/>
              <a:t>may</a:t>
            </a:r>
            <a:r>
              <a:rPr spc="-65" dirty="0"/>
              <a:t> </a:t>
            </a:r>
            <a:r>
              <a:rPr dirty="0"/>
              <a:t>have</a:t>
            </a:r>
            <a:r>
              <a:rPr spc="-50" dirty="0"/>
              <a:t> </a:t>
            </a:r>
            <a:r>
              <a:rPr dirty="0"/>
              <a:t>been</a:t>
            </a:r>
            <a:r>
              <a:rPr spc="-45" dirty="0"/>
              <a:t> </a:t>
            </a:r>
            <a:r>
              <a:rPr dirty="0"/>
              <a:t>added</a:t>
            </a:r>
            <a:r>
              <a:rPr spc="-45" dirty="0"/>
              <a:t> </a:t>
            </a:r>
            <a:r>
              <a:rPr dirty="0"/>
              <a:t>by</a:t>
            </a:r>
            <a:r>
              <a:rPr spc="-50" dirty="0"/>
              <a:t> </a:t>
            </a:r>
            <a:r>
              <a:rPr dirty="0"/>
              <a:t>a</a:t>
            </a:r>
            <a:r>
              <a:rPr spc="-55" dirty="0"/>
              <a:t> </a:t>
            </a:r>
            <a:r>
              <a:rPr spc="-10" dirty="0"/>
              <a:t>co-</a:t>
            </a:r>
            <a:r>
              <a:rPr dirty="0"/>
              <a:t>author</a:t>
            </a:r>
            <a:r>
              <a:rPr spc="-50" dirty="0"/>
              <a:t> </a:t>
            </a:r>
            <a:r>
              <a:rPr spc="-25" dirty="0"/>
              <a:t>or </a:t>
            </a:r>
            <a:r>
              <a:rPr dirty="0"/>
              <a:t>already</a:t>
            </a:r>
            <a:r>
              <a:rPr spc="-55" dirty="0"/>
              <a:t> </a:t>
            </a:r>
            <a:r>
              <a:rPr dirty="0"/>
              <a:t>exist</a:t>
            </a:r>
            <a:r>
              <a:rPr spc="-50" dirty="0"/>
              <a:t> </a:t>
            </a:r>
            <a:r>
              <a:rPr dirty="0"/>
              <a:t>in</a:t>
            </a:r>
            <a:r>
              <a:rPr spc="-55" dirty="0"/>
              <a:t> </a:t>
            </a:r>
            <a:r>
              <a:rPr dirty="0"/>
              <a:t>an</a:t>
            </a:r>
            <a:r>
              <a:rPr spc="-70" dirty="0"/>
              <a:t> </a:t>
            </a:r>
            <a:r>
              <a:rPr dirty="0"/>
              <a:t>external</a:t>
            </a:r>
            <a:r>
              <a:rPr spc="-55" dirty="0"/>
              <a:t> </a:t>
            </a:r>
            <a:r>
              <a:rPr spc="-10" dirty="0"/>
              <a:t>database), </a:t>
            </a:r>
            <a:r>
              <a:rPr dirty="0"/>
              <a:t>otherwise</a:t>
            </a:r>
            <a:r>
              <a:rPr spc="-40" dirty="0"/>
              <a:t> </a:t>
            </a:r>
            <a:r>
              <a:rPr dirty="0">
                <a:solidFill>
                  <a:srgbClr val="CD202C"/>
                </a:solidFill>
              </a:rPr>
              <a:t>Skip</a:t>
            </a:r>
            <a:r>
              <a:rPr spc="-35" dirty="0">
                <a:solidFill>
                  <a:srgbClr val="CD202C"/>
                </a:solidFill>
              </a:rPr>
              <a:t> </a:t>
            </a:r>
            <a:r>
              <a:rPr dirty="0"/>
              <a:t>to</a:t>
            </a:r>
            <a:r>
              <a:rPr spc="-55" dirty="0"/>
              <a:t> </a:t>
            </a:r>
            <a:r>
              <a:rPr dirty="0"/>
              <a:t>the</a:t>
            </a:r>
            <a:r>
              <a:rPr spc="-50" dirty="0"/>
              <a:t> </a:t>
            </a:r>
            <a:r>
              <a:rPr dirty="0"/>
              <a:t>next</a:t>
            </a:r>
            <a:r>
              <a:rPr spc="-35" dirty="0"/>
              <a:t> </a:t>
            </a:r>
            <a:r>
              <a:rPr spc="-10" dirty="0"/>
              <a:t>screen</a:t>
            </a:r>
            <a:r>
              <a:rPr spc="-10" dirty="0">
                <a:solidFill>
                  <a:srgbClr val="CD202C"/>
                </a:solidFill>
              </a:rPr>
              <a:t>.</a:t>
            </a:r>
          </a:p>
        </p:txBody>
      </p:sp>
      <p:pic>
        <p:nvPicPr>
          <p:cNvPr id="4" name="object 4" descr="Graphical user interface. Publication add a new record screen. "/>
          <p:cNvPicPr/>
          <p:nvPr/>
        </p:nvPicPr>
        <p:blipFill>
          <a:blip r:embed="rId2" cstate="print"/>
          <a:stretch>
            <a:fillRect/>
          </a:stretch>
        </p:blipFill>
        <p:spPr>
          <a:xfrm>
            <a:off x="100584" y="1185672"/>
            <a:ext cx="5321808" cy="5157215"/>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16</a:t>
            </a:fld>
            <a:endParaRPr spc="-25"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089396" y="1241742"/>
            <a:ext cx="3957954" cy="513715"/>
          </a:xfrm>
          <a:prstGeom prst="rect">
            <a:avLst/>
          </a:prstGeom>
        </p:spPr>
        <p:txBody>
          <a:bodyPr vert="horz" wrap="square" lIns="0" tIns="13335" rIns="0" bIns="0" rtlCol="0">
            <a:spAutoFit/>
          </a:bodyPr>
          <a:lstStyle/>
          <a:p>
            <a:pPr marL="12700">
              <a:lnSpc>
                <a:spcPct val="100000"/>
              </a:lnSpc>
              <a:spcBef>
                <a:spcPts val="105"/>
              </a:spcBef>
            </a:pPr>
            <a:r>
              <a:rPr dirty="0"/>
              <a:t>Create</a:t>
            </a:r>
            <a:r>
              <a:rPr spc="-105" dirty="0"/>
              <a:t> </a:t>
            </a:r>
            <a:r>
              <a:rPr dirty="0"/>
              <a:t>new</a:t>
            </a:r>
            <a:r>
              <a:rPr spc="-90" dirty="0"/>
              <a:t> </a:t>
            </a:r>
            <a:r>
              <a:rPr spc="-10" dirty="0"/>
              <a:t>items</a:t>
            </a:r>
          </a:p>
        </p:txBody>
      </p:sp>
      <p:sp>
        <p:nvSpPr>
          <p:cNvPr id="3" name="object 3"/>
          <p:cNvSpPr txBox="1"/>
          <p:nvPr/>
        </p:nvSpPr>
        <p:spPr>
          <a:xfrm>
            <a:off x="6089396" y="1887347"/>
            <a:ext cx="5858510" cy="3897629"/>
          </a:xfrm>
          <a:prstGeom prst="rect">
            <a:avLst/>
          </a:prstGeom>
        </p:spPr>
        <p:txBody>
          <a:bodyPr vert="horz" wrap="square" lIns="0" tIns="13335" rIns="0" bIns="0" rtlCol="0">
            <a:spAutoFit/>
          </a:bodyPr>
          <a:lstStyle/>
          <a:p>
            <a:pPr marL="12700">
              <a:lnSpc>
                <a:spcPct val="100000"/>
              </a:lnSpc>
              <a:spcBef>
                <a:spcPts val="105"/>
              </a:spcBef>
            </a:pPr>
            <a:r>
              <a:rPr sz="2000" spc="-45" dirty="0">
                <a:latin typeface="Arial MT"/>
                <a:cs typeface="Arial MT"/>
              </a:rPr>
              <a:t>You</a:t>
            </a:r>
            <a:r>
              <a:rPr sz="2000" spc="-35" dirty="0">
                <a:latin typeface="Arial MT"/>
                <a:cs typeface="Arial MT"/>
              </a:rPr>
              <a:t> </a:t>
            </a:r>
            <a:r>
              <a:rPr sz="2000" dirty="0">
                <a:latin typeface="Arial MT"/>
                <a:cs typeface="Arial MT"/>
              </a:rPr>
              <a:t>can</a:t>
            </a:r>
            <a:r>
              <a:rPr sz="2000" spc="-30" dirty="0">
                <a:latin typeface="Arial MT"/>
                <a:cs typeface="Arial MT"/>
              </a:rPr>
              <a:t> </a:t>
            </a:r>
            <a:r>
              <a:rPr sz="2000" dirty="0">
                <a:latin typeface="Arial MT"/>
                <a:cs typeface="Arial MT"/>
              </a:rPr>
              <a:t>then</a:t>
            </a:r>
            <a:r>
              <a:rPr sz="2000" spc="-30" dirty="0">
                <a:latin typeface="Arial MT"/>
                <a:cs typeface="Arial MT"/>
              </a:rPr>
              <a:t> </a:t>
            </a:r>
            <a:r>
              <a:rPr sz="2000" dirty="0">
                <a:latin typeface="Arial MT"/>
                <a:cs typeface="Arial MT"/>
              </a:rPr>
              <a:t>give</a:t>
            </a:r>
            <a:r>
              <a:rPr sz="2000" spc="-20" dirty="0">
                <a:latin typeface="Arial MT"/>
                <a:cs typeface="Arial MT"/>
              </a:rPr>
              <a:t> </a:t>
            </a:r>
            <a:r>
              <a:rPr sz="2000" dirty="0">
                <a:latin typeface="Arial MT"/>
                <a:cs typeface="Arial MT"/>
              </a:rPr>
              <a:t>more</a:t>
            </a:r>
            <a:r>
              <a:rPr sz="2000" spc="-45" dirty="0">
                <a:latin typeface="Arial MT"/>
                <a:cs typeface="Arial MT"/>
              </a:rPr>
              <a:t> </a:t>
            </a:r>
            <a:r>
              <a:rPr sz="2000" dirty="0">
                <a:latin typeface="Arial MT"/>
                <a:cs typeface="Arial MT"/>
              </a:rPr>
              <a:t>detail</a:t>
            </a:r>
            <a:r>
              <a:rPr sz="2000" spc="-30" dirty="0">
                <a:latin typeface="Arial MT"/>
                <a:cs typeface="Arial MT"/>
              </a:rPr>
              <a:t> </a:t>
            </a:r>
            <a:r>
              <a:rPr sz="2000" dirty="0">
                <a:latin typeface="Arial MT"/>
                <a:cs typeface="Arial MT"/>
              </a:rPr>
              <a:t>about</a:t>
            </a:r>
            <a:r>
              <a:rPr sz="2000" spc="-50" dirty="0">
                <a:latin typeface="Arial MT"/>
                <a:cs typeface="Arial MT"/>
              </a:rPr>
              <a:t> </a:t>
            </a:r>
            <a:r>
              <a:rPr sz="2000" dirty="0">
                <a:latin typeface="Arial MT"/>
                <a:cs typeface="Arial MT"/>
              </a:rPr>
              <a:t>the</a:t>
            </a:r>
            <a:r>
              <a:rPr sz="2000" spc="-30" dirty="0">
                <a:latin typeface="Arial MT"/>
                <a:cs typeface="Arial MT"/>
              </a:rPr>
              <a:t> </a:t>
            </a:r>
            <a:r>
              <a:rPr sz="2000" spc="-10" dirty="0">
                <a:latin typeface="Arial MT"/>
                <a:cs typeface="Arial MT"/>
              </a:rPr>
              <a:t>publication</a:t>
            </a:r>
            <a:endParaRPr sz="2000">
              <a:latin typeface="Arial MT"/>
              <a:cs typeface="Arial MT"/>
            </a:endParaRPr>
          </a:p>
          <a:p>
            <a:pPr>
              <a:lnSpc>
                <a:spcPct val="100000"/>
              </a:lnSpc>
              <a:spcBef>
                <a:spcPts val="815"/>
              </a:spcBef>
            </a:pPr>
            <a:endParaRPr sz="2000">
              <a:latin typeface="Arial MT"/>
              <a:cs typeface="Arial MT"/>
            </a:endParaRPr>
          </a:p>
          <a:p>
            <a:pPr marL="12700" marR="5080">
              <a:lnSpc>
                <a:spcPct val="130000"/>
              </a:lnSpc>
              <a:spcBef>
                <a:spcPts val="5"/>
              </a:spcBef>
            </a:pPr>
            <a:r>
              <a:rPr sz="2000" dirty="0">
                <a:latin typeface="Arial MT"/>
                <a:cs typeface="Arial MT"/>
              </a:rPr>
              <a:t>There</a:t>
            </a:r>
            <a:r>
              <a:rPr sz="2000" spc="-45" dirty="0">
                <a:latin typeface="Arial MT"/>
                <a:cs typeface="Arial MT"/>
              </a:rPr>
              <a:t> </a:t>
            </a:r>
            <a:r>
              <a:rPr sz="2000" dirty="0">
                <a:latin typeface="Arial MT"/>
                <a:cs typeface="Arial MT"/>
              </a:rPr>
              <a:t>are</a:t>
            </a:r>
            <a:r>
              <a:rPr sz="2000" spc="-30" dirty="0">
                <a:latin typeface="Arial MT"/>
                <a:cs typeface="Arial MT"/>
              </a:rPr>
              <a:t> </a:t>
            </a:r>
            <a:r>
              <a:rPr sz="2000" dirty="0">
                <a:latin typeface="Arial MT"/>
                <a:cs typeface="Arial MT"/>
              </a:rPr>
              <a:t>different</a:t>
            </a:r>
            <a:r>
              <a:rPr sz="2000" spc="-50" dirty="0">
                <a:latin typeface="Arial MT"/>
                <a:cs typeface="Arial MT"/>
              </a:rPr>
              <a:t> </a:t>
            </a:r>
            <a:r>
              <a:rPr sz="2000" dirty="0">
                <a:latin typeface="Arial MT"/>
                <a:cs typeface="Arial MT"/>
              </a:rPr>
              <a:t>forms</a:t>
            </a:r>
            <a:r>
              <a:rPr sz="2000" spc="-50" dirty="0">
                <a:latin typeface="Arial MT"/>
                <a:cs typeface="Arial MT"/>
              </a:rPr>
              <a:t> </a:t>
            </a:r>
            <a:r>
              <a:rPr sz="2000" dirty="0">
                <a:latin typeface="Arial MT"/>
                <a:cs typeface="Arial MT"/>
              </a:rPr>
              <a:t>depending</a:t>
            </a:r>
            <a:r>
              <a:rPr sz="2000" spc="-45" dirty="0">
                <a:latin typeface="Arial MT"/>
                <a:cs typeface="Arial MT"/>
              </a:rPr>
              <a:t> </a:t>
            </a:r>
            <a:r>
              <a:rPr sz="2000" dirty="0">
                <a:latin typeface="Arial MT"/>
                <a:cs typeface="Arial MT"/>
              </a:rPr>
              <a:t>on</a:t>
            </a:r>
            <a:r>
              <a:rPr sz="2000" spc="-30" dirty="0">
                <a:latin typeface="Arial MT"/>
                <a:cs typeface="Arial MT"/>
              </a:rPr>
              <a:t> </a:t>
            </a:r>
            <a:r>
              <a:rPr sz="2000" spc="-25" dirty="0">
                <a:latin typeface="Arial MT"/>
                <a:cs typeface="Arial MT"/>
              </a:rPr>
              <a:t>the </a:t>
            </a:r>
            <a:r>
              <a:rPr sz="2000" dirty="0">
                <a:latin typeface="Arial MT"/>
                <a:cs typeface="Arial MT"/>
              </a:rPr>
              <a:t>publication</a:t>
            </a:r>
            <a:r>
              <a:rPr sz="2000" spc="-35" dirty="0">
                <a:latin typeface="Arial MT"/>
                <a:cs typeface="Arial MT"/>
              </a:rPr>
              <a:t> </a:t>
            </a:r>
            <a:r>
              <a:rPr sz="2000" dirty="0">
                <a:latin typeface="Arial MT"/>
                <a:cs typeface="Arial MT"/>
              </a:rPr>
              <a:t>type</a:t>
            </a:r>
            <a:r>
              <a:rPr sz="2000" spc="-30" dirty="0">
                <a:latin typeface="Arial MT"/>
                <a:cs typeface="Arial MT"/>
              </a:rPr>
              <a:t> </a:t>
            </a:r>
            <a:r>
              <a:rPr sz="2000" dirty="0">
                <a:latin typeface="Arial MT"/>
                <a:cs typeface="Arial MT"/>
              </a:rPr>
              <a:t>you</a:t>
            </a:r>
            <a:r>
              <a:rPr sz="2000" spc="-20" dirty="0">
                <a:latin typeface="Arial MT"/>
                <a:cs typeface="Arial MT"/>
              </a:rPr>
              <a:t> </a:t>
            </a:r>
            <a:r>
              <a:rPr sz="2000" dirty="0">
                <a:latin typeface="Arial MT"/>
                <a:cs typeface="Arial MT"/>
              </a:rPr>
              <a:t>are</a:t>
            </a:r>
            <a:r>
              <a:rPr sz="2000" spc="-50" dirty="0">
                <a:latin typeface="Arial MT"/>
                <a:cs typeface="Arial MT"/>
              </a:rPr>
              <a:t> </a:t>
            </a:r>
            <a:r>
              <a:rPr sz="2000" dirty="0">
                <a:latin typeface="Arial MT"/>
                <a:cs typeface="Arial MT"/>
              </a:rPr>
              <a:t>adding</a:t>
            </a:r>
            <a:r>
              <a:rPr sz="2000" spc="-30" dirty="0">
                <a:latin typeface="Arial MT"/>
                <a:cs typeface="Arial MT"/>
              </a:rPr>
              <a:t> </a:t>
            </a:r>
            <a:r>
              <a:rPr sz="2000" dirty="0">
                <a:latin typeface="Arial MT"/>
                <a:cs typeface="Arial MT"/>
              </a:rPr>
              <a:t>(Article,</a:t>
            </a:r>
            <a:r>
              <a:rPr sz="2000" spc="-40" dirty="0">
                <a:latin typeface="Arial MT"/>
                <a:cs typeface="Arial MT"/>
              </a:rPr>
              <a:t> </a:t>
            </a:r>
            <a:r>
              <a:rPr sz="2000" spc="-10" dirty="0">
                <a:latin typeface="Arial MT"/>
                <a:cs typeface="Arial MT"/>
              </a:rPr>
              <a:t>Conference Paper,</a:t>
            </a:r>
            <a:r>
              <a:rPr sz="2000" spc="-65" dirty="0">
                <a:latin typeface="Arial MT"/>
                <a:cs typeface="Arial MT"/>
              </a:rPr>
              <a:t> </a:t>
            </a:r>
            <a:r>
              <a:rPr sz="2000" dirty="0">
                <a:latin typeface="Arial MT"/>
                <a:cs typeface="Arial MT"/>
              </a:rPr>
              <a:t>Book</a:t>
            </a:r>
            <a:r>
              <a:rPr sz="2000" spc="-30" dirty="0">
                <a:latin typeface="Arial MT"/>
                <a:cs typeface="Arial MT"/>
              </a:rPr>
              <a:t> </a:t>
            </a:r>
            <a:r>
              <a:rPr sz="2000" dirty="0">
                <a:latin typeface="Arial MT"/>
                <a:cs typeface="Arial MT"/>
              </a:rPr>
              <a:t>etc.)</a:t>
            </a:r>
            <a:r>
              <a:rPr sz="2000" spc="385" dirty="0">
                <a:latin typeface="Arial MT"/>
                <a:cs typeface="Arial MT"/>
              </a:rPr>
              <a:t> </a:t>
            </a:r>
            <a:r>
              <a:rPr sz="2000" dirty="0">
                <a:latin typeface="Arial MT"/>
                <a:cs typeface="Arial MT"/>
              </a:rPr>
              <a:t>As</a:t>
            </a:r>
            <a:r>
              <a:rPr sz="2000" spc="-30" dirty="0">
                <a:latin typeface="Arial MT"/>
                <a:cs typeface="Arial MT"/>
              </a:rPr>
              <a:t> </a:t>
            </a:r>
            <a:r>
              <a:rPr sz="2000" dirty="0">
                <a:latin typeface="Arial MT"/>
                <a:cs typeface="Arial MT"/>
              </a:rPr>
              <a:t>a</a:t>
            </a:r>
            <a:r>
              <a:rPr sz="2000" spc="-25" dirty="0">
                <a:latin typeface="Arial MT"/>
                <a:cs typeface="Arial MT"/>
              </a:rPr>
              <a:t> </a:t>
            </a:r>
            <a:r>
              <a:rPr sz="2000" dirty="0">
                <a:latin typeface="Arial MT"/>
                <a:cs typeface="Arial MT"/>
              </a:rPr>
              <a:t>minimum</a:t>
            </a:r>
            <a:r>
              <a:rPr sz="2000" spc="-35" dirty="0">
                <a:latin typeface="Arial MT"/>
                <a:cs typeface="Arial MT"/>
              </a:rPr>
              <a:t> </a:t>
            </a:r>
            <a:r>
              <a:rPr sz="2000" dirty="0">
                <a:latin typeface="Arial MT"/>
                <a:cs typeface="Arial MT"/>
              </a:rPr>
              <a:t>complete</a:t>
            </a:r>
            <a:r>
              <a:rPr sz="2000" spc="-45" dirty="0">
                <a:latin typeface="Arial MT"/>
                <a:cs typeface="Arial MT"/>
              </a:rPr>
              <a:t> </a:t>
            </a:r>
            <a:r>
              <a:rPr sz="2000" dirty="0">
                <a:latin typeface="Arial MT"/>
                <a:cs typeface="Arial MT"/>
              </a:rPr>
              <a:t>the</a:t>
            </a:r>
            <a:r>
              <a:rPr sz="2000" spc="-30" dirty="0">
                <a:latin typeface="Arial MT"/>
                <a:cs typeface="Arial MT"/>
              </a:rPr>
              <a:t> </a:t>
            </a:r>
            <a:r>
              <a:rPr sz="2000" spc="-25" dirty="0">
                <a:latin typeface="Arial MT"/>
                <a:cs typeface="Arial MT"/>
              </a:rPr>
              <a:t>red </a:t>
            </a:r>
            <a:r>
              <a:rPr sz="2000" dirty="0">
                <a:latin typeface="Arial MT"/>
                <a:cs typeface="Arial MT"/>
              </a:rPr>
              <a:t>starred</a:t>
            </a:r>
            <a:r>
              <a:rPr sz="2000" spc="-50" dirty="0">
                <a:latin typeface="Arial MT"/>
                <a:cs typeface="Arial MT"/>
              </a:rPr>
              <a:t> </a:t>
            </a:r>
            <a:r>
              <a:rPr sz="2000" dirty="0">
                <a:latin typeface="Arial MT"/>
                <a:cs typeface="Arial MT"/>
              </a:rPr>
              <a:t>mandatory</a:t>
            </a:r>
            <a:r>
              <a:rPr sz="2000" spc="-55" dirty="0">
                <a:latin typeface="Arial MT"/>
                <a:cs typeface="Arial MT"/>
              </a:rPr>
              <a:t> </a:t>
            </a:r>
            <a:r>
              <a:rPr sz="2000" dirty="0">
                <a:latin typeface="Arial MT"/>
                <a:cs typeface="Arial MT"/>
              </a:rPr>
              <a:t>fields</a:t>
            </a:r>
            <a:r>
              <a:rPr sz="2000" spc="-20" dirty="0">
                <a:latin typeface="Arial MT"/>
                <a:cs typeface="Arial MT"/>
              </a:rPr>
              <a:t> </a:t>
            </a:r>
            <a:r>
              <a:rPr sz="2000" dirty="0">
                <a:latin typeface="Arial MT"/>
                <a:cs typeface="Arial MT"/>
              </a:rPr>
              <a:t>but</a:t>
            </a:r>
            <a:r>
              <a:rPr sz="2000" spc="-35" dirty="0">
                <a:latin typeface="Arial MT"/>
                <a:cs typeface="Arial MT"/>
              </a:rPr>
              <a:t> </a:t>
            </a:r>
            <a:r>
              <a:rPr sz="2000" dirty="0">
                <a:latin typeface="Arial MT"/>
                <a:cs typeface="Arial MT"/>
              </a:rPr>
              <a:t>please</a:t>
            </a:r>
            <a:r>
              <a:rPr sz="2000" spc="-20" dirty="0">
                <a:latin typeface="Arial MT"/>
                <a:cs typeface="Arial MT"/>
              </a:rPr>
              <a:t> </a:t>
            </a:r>
            <a:r>
              <a:rPr sz="2000" dirty="0">
                <a:latin typeface="Arial MT"/>
                <a:cs typeface="Arial MT"/>
              </a:rPr>
              <a:t>add</a:t>
            </a:r>
            <a:r>
              <a:rPr sz="2000" spc="-25" dirty="0">
                <a:latin typeface="Arial MT"/>
                <a:cs typeface="Arial MT"/>
              </a:rPr>
              <a:t> </a:t>
            </a:r>
            <a:r>
              <a:rPr sz="2000" dirty="0">
                <a:latin typeface="Arial MT"/>
                <a:cs typeface="Arial MT"/>
              </a:rPr>
              <a:t>as</a:t>
            </a:r>
            <a:r>
              <a:rPr sz="2000" spc="-15" dirty="0">
                <a:latin typeface="Arial MT"/>
                <a:cs typeface="Arial MT"/>
              </a:rPr>
              <a:t> </a:t>
            </a:r>
            <a:r>
              <a:rPr sz="2000" spc="-20" dirty="0">
                <a:latin typeface="Arial MT"/>
                <a:cs typeface="Arial MT"/>
              </a:rPr>
              <a:t>much </a:t>
            </a:r>
            <a:r>
              <a:rPr sz="2000" dirty="0">
                <a:latin typeface="Arial MT"/>
                <a:cs typeface="Arial MT"/>
              </a:rPr>
              <a:t>detail</a:t>
            </a:r>
            <a:r>
              <a:rPr sz="2000" spc="-20" dirty="0">
                <a:latin typeface="Arial MT"/>
                <a:cs typeface="Arial MT"/>
              </a:rPr>
              <a:t> </a:t>
            </a:r>
            <a:r>
              <a:rPr sz="2000" dirty="0">
                <a:latin typeface="Arial MT"/>
                <a:cs typeface="Arial MT"/>
              </a:rPr>
              <a:t>as</a:t>
            </a:r>
            <a:r>
              <a:rPr sz="2000" spc="-20" dirty="0">
                <a:latin typeface="Arial MT"/>
                <a:cs typeface="Arial MT"/>
              </a:rPr>
              <a:t> </a:t>
            </a:r>
            <a:r>
              <a:rPr sz="2000" dirty="0">
                <a:latin typeface="Arial MT"/>
                <a:cs typeface="Arial MT"/>
              </a:rPr>
              <a:t>possible</a:t>
            </a:r>
            <a:r>
              <a:rPr sz="2000" spc="-45" dirty="0">
                <a:latin typeface="Arial MT"/>
                <a:cs typeface="Arial MT"/>
              </a:rPr>
              <a:t> </a:t>
            </a:r>
            <a:r>
              <a:rPr sz="2000" dirty="0">
                <a:latin typeface="Arial MT"/>
                <a:cs typeface="Arial MT"/>
              </a:rPr>
              <a:t>to</a:t>
            </a:r>
            <a:r>
              <a:rPr sz="2000" spc="-25" dirty="0">
                <a:latin typeface="Arial MT"/>
                <a:cs typeface="Arial MT"/>
              </a:rPr>
              <a:t> </a:t>
            </a:r>
            <a:r>
              <a:rPr sz="2000" dirty="0">
                <a:latin typeface="Arial MT"/>
                <a:cs typeface="Arial MT"/>
              </a:rPr>
              <a:t>create</a:t>
            </a:r>
            <a:r>
              <a:rPr sz="2000" spc="-45" dirty="0">
                <a:latin typeface="Arial MT"/>
                <a:cs typeface="Arial MT"/>
              </a:rPr>
              <a:t> </a:t>
            </a:r>
            <a:r>
              <a:rPr sz="2000" dirty="0">
                <a:latin typeface="Arial MT"/>
                <a:cs typeface="Arial MT"/>
              </a:rPr>
              <a:t>a</a:t>
            </a:r>
            <a:r>
              <a:rPr sz="2000" spc="-25" dirty="0">
                <a:latin typeface="Arial MT"/>
                <a:cs typeface="Arial MT"/>
              </a:rPr>
              <a:t> </a:t>
            </a:r>
            <a:r>
              <a:rPr sz="2000" dirty="0">
                <a:latin typeface="Arial MT"/>
                <a:cs typeface="Arial MT"/>
              </a:rPr>
              <a:t>complete</a:t>
            </a:r>
            <a:r>
              <a:rPr sz="2000" spc="-40" dirty="0">
                <a:latin typeface="Arial MT"/>
                <a:cs typeface="Arial MT"/>
              </a:rPr>
              <a:t> </a:t>
            </a:r>
            <a:r>
              <a:rPr sz="2000" spc="-10" dirty="0">
                <a:latin typeface="Arial MT"/>
                <a:cs typeface="Arial MT"/>
              </a:rPr>
              <a:t>reference.</a:t>
            </a:r>
            <a:endParaRPr sz="2000">
              <a:latin typeface="Arial MT"/>
              <a:cs typeface="Arial MT"/>
            </a:endParaRPr>
          </a:p>
          <a:p>
            <a:pPr>
              <a:lnSpc>
                <a:spcPct val="100000"/>
              </a:lnSpc>
              <a:spcBef>
                <a:spcPts val="819"/>
              </a:spcBef>
            </a:pPr>
            <a:endParaRPr sz="2000">
              <a:latin typeface="Arial MT"/>
              <a:cs typeface="Arial MT"/>
            </a:endParaRPr>
          </a:p>
          <a:p>
            <a:pPr marL="12700" marR="535940">
              <a:lnSpc>
                <a:spcPct val="130000"/>
              </a:lnSpc>
            </a:pPr>
            <a:r>
              <a:rPr sz="2000" dirty="0">
                <a:latin typeface="Arial MT"/>
                <a:cs typeface="Arial MT"/>
              </a:rPr>
              <a:t>When</a:t>
            </a:r>
            <a:r>
              <a:rPr sz="2000" spc="-40" dirty="0">
                <a:latin typeface="Arial MT"/>
                <a:cs typeface="Arial MT"/>
              </a:rPr>
              <a:t> </a:t>
            </a:r>
            <a:r>
              <a:rPr sz="2000" dirty="0">
                <a:latin typeface="Arial MT"/>
                <a:cs typeface="Arial MT"/>
              </a:rPr>
              <a:t>complete,</a:t>
            </a:r>
            <a:r>
              <a:rPr sz="2000" spc="-45" dirty="0">
                <a:latin typeface="Arial MT"/>
                <a:cs typeface="Arial MT"/>
              </a:rPr>
              <a:t> </a:t>
            </a:r>
            <a:r>
              <a:rPr sz="2000" dirty="0">
                <a:latin typeface="Arial MT"/>
                <a:cs typeface="Arial MT"/>
              </a:rPr>
              <a:t>click</a:t>
            </a:r>
            <a:r>
              <a:rPr sz="2000" spc="-25" dirty="0">
                <a:latin typeface="Arial MT"/>
                <a:cs typeface="Arial MT"/>
              </a:rPr>
              <a:t> </a:t>
            </a:r>
            <a:r>
              <a:rPr sz="2000" dirty="0">
                <a:solidFill>
                  <a:srgbClr val="CD202C"/>
                </a:solidFill>
                <a:latin typeface="Arial MT"/>
                <a:cs typeface="Arial MT"/>
              </a:rPr>
              <a:t>Save</a:t>
            </a:r>
            <a:r>
              <a:rPr sz="2000" spc="-15" dirty="0">
                <a:solidFill>
                  <a:srgbClr val="CD202C"/>
                </a:solidFill>
                <a:latin typeface="Arial MT"/>
                <a:cs typeface="Arial MT"/>
              </a:rPr>
              <a:t> </a:t>
            </a:r>
            <a:r>
              <a:rPr sz="2000" dirty="0">
                <a:latin typeface="Arial MT"/>
                <a:cs typeface="Arial MT"/>
              </a:rPr>
              <a:t>at</a:t>
            </a:r>
            <a:r>
              <a:rPr sz="2000" spc="-35" dirty="0">
                <a:latin typeface="Arial MT"/>
                <a:cs typeface="Arial MT"/>
              </a:rPr>
              <a:t> </a:t>
            </a:r>
            <a:r>
              <a:rPr sz="2000" dirty="0">
                <a:latin typeface="Arial MT"/>
                <a:cs typeface="Arial MT"/>
              </a:rPr>
              <a:t>the</a:t>
            </a:r>
            <a:r>
              <a:rPr sz="2000" spc="-25" dirty="0">
                <a:latin typeface="Arial MT"/>
                <a:cs typeface="Arial MT"/>
              </a:rPr>
              <a:t> </a:t>
            </a:r>
            <a:r>
              <a:rPr sz="2000" dirty="0">
                <a:latin typeface="Arial MT"/>
                <a:cs typeface="Arial MT"/>
              </a:rPr>
              <a:t>bottom</a:t>
            </a:r>
            <a:r>
              <a:rPr sz="2000" spc="-40" dirty="0">
                <a:latin typeface="Arial MT"/>
                <a:cs typeface="Arial MT"/>
              </a:rPr>
              <a:t> </a:t>
            </a:r>
            <a:r>
              <a:rPr sz="2000" dirty="0">
                <a:latin typeface="Arial MT"/>
                <a:cs typeface="Arial MT"/>
              </a:rPr>
              <a:t>of</a:t>
            </a:r>
            <a:r>
              <a:rPr sz="2000" spc="-20" dirty="0">
                <a:latin typeface="Arial MT"/>
                <a:cs typeface="Arial MT"/>
              </a:rPr>
              <a:t> </a:t>
            </a:r>
            <a:r>
              <a:rPr sz="2000" spc="-25" dirty="0">
                <a:latin typeface="Arial MT"/>
                <a:cs typeface="Arial MT"/>
              </a:rPr>
              <a:t>the </a:t>
            </a:r>
            <a:r>
              <a:rPr sz="2000" spc="-10" dirty="0">
                <a:latin typeface="Arial MT"/>
                <a:cs typeface="Arial MT"/>
              </a:rPr>
              <a:t>page.</a:t>
            </a:r>
            <a:endParaRPr sz="2000">
              <a:latin typeface="Arial MT"/>
              <a:cs typeface="Arial MT"/>
            </a:endParaRPr>
          </a:p>
        </p:txBody>
      </p:sp>
      <p:pic>
        <p:nvPicPr>
          <p:cNvPr id="4" name="object 4" descr="Graphical user interface. Publication add a new record detail screen. "/>
          <p:cNvPicPr/>
          <p:nvPr/>
        </p:nvPicPr>
        <p:blipFill>
          <a:blip r:embed="rId2" cstate="print"/>
          <a:stretch>
            <a:fillRect/>
          </a:stretch>
        </p:blipFill>
        <p:spPr>
          <a:xfrm>
            <a:off x="310895" y="890016"/>
            <a:ext cx="5311140" cy="5333987"/>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17</a:t>
            </a:fld>
            <a:endParaRPr spc="-25"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215389" y="1241742"/>
            <a:ext cx="3957954" cy="513715"/>
          </a:xfrm>
          <a:prstGeom prst="rect">
            <a:avLst/>
          </a:prstGeom>
        </p:spPr>
        <p:txBody>
          <a:bodyPr vert="horz" wrap="square" lIns="0" tIns="13335" rIns="0" bIns="0" rtlCol="0">
            <a:spAutoFit/>
          </a:bodyPr>
          <a:lstStyle/>
          <a:p>
            <a:pPr marL="12700">
              <a:lnSpc>
                <a:spcPct val="100000"/>
              </a:lnSpc>
              <a:spcBef>
                <a:spcPts val="105"/>
              </a:spcBef>
            </a:pPr>
            <a:r>
              <a:rPr dirty="0"/>
              <a:t>Create</a:t>
            </a:r>
            <a:r>
              <a:rPr spc="-105" dirty="0"/>
              <a:t> </a:t>
            </a:r>
            <a:r>
              <a:rPr dirty="0"/>
              <a:t>new</a:t>
            </a:r>
            <a:r>
              <a:rPr spc="-90" dirty="0"/>
              <a:t> </a:t>
            </a:r>
            <a:r>
              <a:rPr spc="-10" dirty="0"/>
              <a:t>items</a:t>
            </a:r>
          </a:p>
        </p:txBody>
      </p:sp>
      <p:sp>
        <p:nvSpPr>
          <p:cNvPr id="3" name="object 3"/>
          <p:cNvSpPr txBox="1"/>
          <p:nvPr/>
        </p:nvSpPr>
        <p:spPr>
          <a:xfrm>
            <a:off x="6215389" y="1887347"/>
            <a:ext cx="5481955" cy="3501390"/>
          </a:xfrm>
          <a:prstGeom prst="rect">
            <a:avLst/>
          </a:prstGeom>
        </p:spPr>
        <p:txBody>
          <a:bodyPr vert="horz" wrap="square" lIns="0" tIns="13335" rIns="0" bIns="0" rtlCol="0">
            <a:spAutoFit/>
          </a:bodyPr>
          <a:lstStyle/>
          <a:p>
            <a:pPr marL="12700">
              <a:lnSpc>
                <a:spcPct val="100000"/>
              </a:lnSpc>
              <a:spcBef>
                <a:spcPts val="105"/>
              </a:spcBef>
            </a:pPr>
            <a:r>
              <a:rPr sz="2000" dirty="0">
                <a:latin typeface="Arial MT"/>
                <a:cs typeface="Arial MT"/>
              </a:rPr>
              <a:t>The</a:t>
            </a:r>
            <a:r>
              <a:rPr sz="2000" spc="-30" dirty="0">
                <a:latin typeface="Arial MT"/>
                <a:cs typeface="Arial MT"/>
              </a:rPr>
              <a:t> </a:t>
            </a:r>
            <a:r>
              <a:rPr sz="2000" dirty="0">
                <a:latin typeface="Arial MT"/>
                <a:cs typeface="Arial MT"/>
              </a:rPr>
              <a:t>option</a:t>
            </a:r>
            <a:r>
              <a:rPr sz="2000" spc="-25" dirty="0">
                <a:latin typeface="Arial MT"/>
                <a:cs typeface="Arial MT"/>
              </a:rPr>
              <a:t> </a:t>
            </a:r>
            <a:r>
              <a:rPr sz="2000" dirty="0">
                <a:latin typeface="Arial MT"/>
                <a:cs typeface="Arial MT"/>
              </a:rPr>
              <a:t>to</a:t>
            </a:r>
            <a:r>
              <a:rPr sz="2000" spc="-15" dirty="0">
                <a:latin typeface="Arial MT"/>
                <a:cs typeface="Arial MT"/>
              </a:rPr>
              <a:t> </a:t>
            </a:r>
            <a:r>
              <a:rPr sz="2000" dirty="0">
                <a:latin typeface="Arial MT"/>
                <a:cs typeface="Arial MT"/>
              </a:rPr>
              <a:t>link</a:t>
            </a:r>
            <a:r>
              <a:rPr sz="2000" spc="-15" dirty="0">
                <a:latin typeface="Arial MT"/>
                <a:cs typeface="Arial MT"/>
              </a:rPr>
              <a:t> </a:t>
            </a:r>
            <a:r>
              <a:rPr sz="2000" dirty="0">
                <a:latin typeface="Arial MT"/>
                <a:cs typeface="Arial MT"/>
              </a:rPr>
              <a:t>to</a:t>
            </a:r>
            <a:r>
              <a:rPr sz="2000" spc="-25" dirty="0">
                <a:latin typeface="Arial MT"/>
                <a:cs typeface="Arial MT"/>
              </a:rPr>
              <a:t> </a:t>
            </a:r>
            <a:r>
              <a:rPr sz="2000" dirty="0">
                <a:latin typeface="Arial MT"/>
                <a:cs typeface="Arial MT"/>
              </a:rPr>
              <a:t>funding</a:t>
            </a:r>
            <a:r>
              <a:rPr sz="2000" spc="-30" dirty="0">
                <a:latin typeface="Arial MT"/>
                <a:cs typeface="Arial MT"/>
              </a:rPr>
              <a:t> </a:t>
            </a:r>
            <a:r>
              <a:rPr sz="2000" dirty="0">
                <a:latin typeface="Arial MT"/>
                <a:cs typeface="Arial MT"/>
              </a:rPr>
              <a:t>is</a:t>
            </a:r>
            <a:r>
              <a:rPr sz="2000" spc="-20" dirty="0">
                <a:latin typeface="Arial MT"/>
                <a:cs typeface="Arial MT"/>
              </a:rPr>
              <a:t> </a:t>
            </a:r>
            <a:r>
              <a:rPr sz="2000" spc="-10" dirty="0">
                <a:latin typeface="Arial MT"/>
                <a:cs typeface="Arial MT"/>
              </a:rPr>
              <a:t>available.</a:t>
            </a:r>
            <a:endParaRPr sz="2000">
              <a:latin typeface="Arial MT"/>
              <a:cs typeface="Arial MT"/>
            </a:endParaRPr>
          </a:p>
          <a:p>
            <a:pPr>
              <a:lnSpc>
                <a:spcPct val="100000"/>
              </a:lnSpc>
              <a:spcBef>
                <a:spcPts val="815"/>
              </a:spcBef>
            </a:pPr>
            <a:endParaRPr sz="2000">
              <a:latin typeface="Arial MT"/>
              <a:cs typeface="Arial MT"/>
            </a:endParaRPr>
          </a:p>
          <a:p>
            <a:pPr marL="12700" marR="5080">
              <a:lnSpc>
                <a:spcPct val="130000"/>
              </a:lnSpc>
              <a:spcBef>
                <a:spcPts val="5"/>
              </a:spcBef>
            </a:pPr>
            <a:r>
              <a:rPr sz="2000" dirty="0">
                <a:latin typeface="Arial MT"/>
                <a:cs typeface="Arial MT"/>
              </a:rPr>
              <a:t>Award</a:t>
            </a:r>
            <a:r>
              <a:rPr sz="2000" spc="-40" dirty="0">
                <a:latin typeface="Arial MT"/>
                <a:cs typeface="Arial MT"/>
              </a:rPr>
              <a:t> </a:t>
            </a:r>
            <a:r>
              <a:rPr sz="2000" dirty="0">
                <a:latin typeface="Arial MT"/>
                <a:cs typeface="Arial MT"/>
              </a:rPr>
              <a:t>data</a:t>
            </a:r>
            <a:r>
              <a:rPr sz="2000" spc="-35" dirty="0">
                <a:latin typeface="Arial MT"/>
                <a:cs typeface="Arial MT"/>
              </a:rPr>
              <a:t> </a:t>
            </a:r>
            <a:r>
              <a:rPr sz="2000" dirty="0">
                <a:latin typeface="Arial MT"/>
                <a:cs typeface="Arial MT"/>
              </a:rPr>
              <a:t>is</a:t>
            </a:r>
            <a:r>
              <a:rPr sz="2000" spc="-35" dirty="0">
                <a:latin typeface="Arial MT"/>
                <a:cs typeface="Arial MT"/>
              </a:rPr>
              <a:t> </a:t>
            </a:r>
            <a:r>
              <a:rPr sz="2000" dirty="0">
                <a:latin typeface="Arial MT"/>
                <a:cs typeface="Arial MT"/>
              </a:rPr>
              <a:t>automatically</a:t>
            </a:r>
            <a:r>
              <a:rPr sz="2000" spc="-45" dirty="0">
                <a:latin typeface="Arial MT"/>
                <a:cs typeface="Arial MT"/>
              </a:rPr>
              <a:t> </a:t>
            </a:r>
            <a:r>
              <a:rPr sz="2000" dirty="0">
                <a:latin typeface="Arial MT"/>
                <a:cs typeface="Arial MT"/>
              </a:rPr>
              <a:t>loaded</a:t>
            </a:r>
            <a:r>
              <a:rPr sz="2000" spc="-40" dirty="0">
                <a:latin typeface="Arial MT"/>
                <a:cs typeface="Arial MT"/>
              </a:rPr>
              <a:t> </a:t>
            </a:r>
            <a:r>
              <a:rPr sz="2000" dirty="0">
                <a:latin typeface="Arial MT"/>
                <a:cs typeface="Arial MT"/>
              </a:rPr>
              <a:t>in</a:t>
            </a:r>
            <a:r>
              <a:rPr sz="2000" spc="-25" dirty="0">
                <a:latin typeface="Arial MT"/>
                <a:cs typeface="Arial MT"/>
              </a:rPr>
              <a:t> </a:t>
            </a:r>
            <a:r>
              <a:rPr sz="2000" dirty="0">
                <a:latin typeface="Arial MT"/>
                <a:cs typeface="Arial MT"/>
              </a:rPr>
              <a:t>to</a:t>
            </a:r>
            <a:r>
              <a:rPr sz="2000" spc="-40" dirty="0">
                <a:latin typeface="Arial MT"/>
                <a:cs typeface="Arial MT"/>
              </a:rPr>
              <a:t> </a:t>
            </a:r>
            <a:r>
              <a:rPr sz="2000" dirty="0">
                <a:latin typeface="Arial MT"/>
                <a:cs typeface="Arial MT"/>
              </a:rPr>
              <a:t>the</a:t>
            </a:r>
            <a:r>
              <a:rPr sz="2000" spc="-35" dirty="0">
                <a:latin typeface="Arial MT"/>
                <a:cs typeface="Arial MT"/>
              </a:rPr>
              <a:t> </a:t>
            </a:r>
            <a:r>
              <a:rPr sz="2000" spc="-20" dirty="0">
                <a:latin typeface="Arial MT"/>
                <a:cs typeface="Arial MT"/>
              </a:rPr>
              <a:t>RIS, </a:t>
            </a:r>
            <a:r>
              <a:rPr sz="2000" dirty="0">
                <a:latin typeface="Arial MT"/>
                <a:cs typeface="Arial MT"/>
              </a:rPr>
              <a:t>so</a:t>
            </a:r>
            <a:r>
              <a:rPr sz="2000" spc="-20" dirty="0">
                <a:latin typeface="Arial MT"/>
                <a:cs typeface="Arial MT"/>
              </a:rPr>
              <a:t> </a:t>
            </a:r>
            <a:r>
              <a:rPr sz="2000" dirty="0">
                <a:latin typeface="Arial MT"/>
                <a:cs typeface="Arial MT"/>
              </a:rPr>
              <a:t>your</a:t>
            </a:r>
            <a:r>
              <a:rPr sz="2000" spc="-15" dirty="0">
                <a:latin typeface="Arial MT"/>
                <a:cs typeface="Arial MT"/>
              </a:rPr>
              <a:t> </a:t>
            </a:r>
            <a:r>
              <a:rPr sz="2000" dirty="0">
                <a:latin typeface="Arial MT"/>
                <a:cs typeface="Arial MT"/>
              </a:rPr>
              <a:t>supporting</a:t>
            </a:r>
            <a:r>
              <a:rPr sz="2000" spc="-45" dirty="0">
                <a:latin typeface="Arial MT"/>
                <a:cs typeface="Arial MT"/>
              </a:rPr>
              <a:t> </a:t>
            </a:r>
            <a:r>
              <a:rPr sz="2000" dirty="0">
                <a:latin typeface="Arial MT"/>
                <a:cs typeface="Arial MT"/>
              </a:rPr>
              <a:t>grant</a:t>
            </a:r>
            <a:r>
              <a:rPr sz="2000" spc="-35" dirty="0">
                <a:latin typeface="Arial MT"/>
                <a:cs typeface="Arial MT"/>
              </a:rPr>
              <a:t> </a:t>
            </a:r>
            <a:r>
              <a:rPr sz="2000" dirty="0">
                <a:latin typeface="Arial MT"/>
                <a:cs typeface="Arial MT"/>
              </a:rPr>
              <a:t>should</a:t>
            </a:r>
            <a:r>
              <a:rPr sz="2000" spc="-35" dirty="0">
                <a:latin typeface="Arial MT"/>
                <a:cs typeface="Arial MT"/>
              </a:rPr>
              <a:t> </a:t>
            </a:r>
            <a:r>
              <a:rPr sz="2000" dirty="0">
                <a:latin typeface="Arial MT"/>
                <a:cs typeface="Arial MT"/>
              </a:rPr>
              <a:t>be</a:t>
            </a:r>
            <a:r>
              <a:rPr sz="2000" spc="-15" dirty="0">
                <a:latin typeface="Arial MT"/>
                <a:cs typeface="Arial MT"/>
              </a:rPr>
              <a:t> </a:t>
            </a:r>
            <a:r>
              <a:rPr sz="2000" spc="-10" dirty="0">
                <a:latin typeface="Arial MT"/>
                <a:cs typeface="Arial MT"/>
              </a:rPr>
              <a:t>available.</a:t>
            </a:r>
            <a:endParaRPr sz="2000">
              <a:latin typeface="Arial MT"/>
              <a:cs typeface="Arial MT"/>
            </a:endParaRPr>
          </a:p>
          <a:p>
            <a:pPr>
              <a:lnSpc>
                <a:spcPct val="100000"/>
              </a:lnSpc>
              <a:spcBef>
                <a:spcPts val="819"/>
              </a:spcBef>
            </a:pPr>
            <a:endParaRPr sz="2000">
              <a:latin typeface="Arial MT"/>
              <a:cs typeface="Arial MT"/>
            </a:endParaRPr>
          </a:p>
          <a:p>
            <a:pPr marL="12700" marR="137160" indent="-635">
              <a:lnSpc>
                <a:spcPct val="130000"/>
              </a:lnSpc>
            </a:pPr>
            <a:r>
              <a:rPr sz="2000" dirty="0">
                <a:latin typeface="Arial MT"/>
                <a:cs typeface="Arial MT"/>
              </a:rPr>
              <a:t>Tick</a:t>
            </a:r>
            <a:r>
              <a:rPr sz="2000" spc="-30" dirty="0">
                <a:latin typeface="Arial MT"/>
                <a:cs typeface="Arial MT"/>
              </a:rPr>
              <a:t> </a:t>
            </a:r>
            <a:r>
              <a:rPr sz="2000" dirty="0">
                <a:latin typeface="Arial MT"/>
                <a:cs typeface="Arial MT"/>
              </a:rPr>
              <a:t>the</a:t>
            </a:r>
            <a:r>
              <a:rPr sz="2000" spc="-35" dirty="0">
                <a:latin typeface="Arial MT"/>
                <a:cs typeface="Arial MT"/>
              </a:rPr>
              <a:t> </a:t>
            </a:r>
            <a:r>
              <a:rPr sz="2000" dirty="0">
                <a:latin typeface="Arial MT"/>
                <a:cs typeface="Arial MT"/>
              </a:rPr>
              <a:t>correct</a:t>
            </a:r>
            <a:r>
              <a:rPr sz="2000" spc="-75" dirty="0">
                <a:latin typeface="Arial MT"/>
                <a:cs typeface="Arial MT"/>
              </a:rPr>
              <a:t> </a:t>
            </a:r>
            <a:r>
              <a:rPr sz="2000" dirty="0">
                <a:latin typeface="Arial MT"/>
                <a:cs typeface="Arial MT"/>
              </a:rPr>
              <a:t>grant(s)</a:t>
            </a:r>
            <a:r>
              <a:rPr sz="2000" spc="-65" dirty="0">
                <a:latin typeface="Arial MT"/>
                <a:cs typeface="Arial MT"/>
              </a:rPr>
              <a:t> </a:t>
            </a:r>
            <a:r>
              <a:rPr sz="2000" dirty="0">
                <a:latin typeface="Arial MT"/>
                <a:cs typeface="Arial MT"/>
              </a:rPr>
              <a:t>and</a:t>
            </a:r>
            <a:r>
              <a:rPr sz="2000" spc="-40" dirty="0">
                <a:latin typeface="Arial MT"/>
                <a:cs typeface="Arial MT"/>
              </a:rPr>
              <a:t> </a:t>
            </a:r>
            <a:r>
              <a:rPr sz="2000" dirty="0">
                <a:latin typeface="Arial MT"/>
                <a:cs typeface="Arial MT"/>
              </a:rPr>
              <a:t>click</a:t>
            </a:r>
            <a:r>
              <a:rPr sz="2000" spc="-30" dirty="0">
                <a:latin typeface="Arial MT"/>
                <a:cs typeface="Arial MT"/>
              </a:rPr>
              <a:t> </a:t>
            </a:r>
            <a:r>
              <a:rPr sz="2000" dirty="0">
                <a:solidFill>
                  <a:srgbClr val="CD202C"/>
                </a:solidFill>
                <a:latin typeface="Arial MT"/>
                <a:cs typeface="Arial MT"/>
              </a:rPr>
              <a:t>Link</a:t>
            </a:r>
            <a:r>
              <a:rPr sz="2000" spc="-25" dirty="0">
                <a:solidFill>
                  <a:srgbClr val="CD202C"/>
                </a:solidFill>
                <a:latin typeface="Arial MT"/>
                <a:cs typeface="Arial MT"/>
              </a:rPr>
              <a:t> </a:t>
            </a:r>
            <a:r>
              <a:rPr sz="2000" spc="-10" dirty="0">
                <a:solidFill>
                  <a:srgbClr val="CD202C"/>
                </a:solidFill>
                <a:latin typeface="Arial MT"/>
                <a:cs typeface="Arial MT"/>
              </a:rPr>
              <a:t>Selected </a:t>
            </a:r>
            <a:r>
              <a:rPr sz="2000" dirty="0">
                <a:latin typeface="Arial MT"/>
                <a:cs typeface="Arial MT"/>
              </a:rPr>
              <a:t>then</a:t>
            </a:r>
            <a:r>
              <a:rPr sz="2000" spc="-35" dirty="0">
                <a:latin typeface="Arial MT"/>
                <a:cs typeface="Arial MT"/>
              </a:rPr>
              <a:t> </a:t>
            </a:r>
            <a:r>
              <a:rPr sz="2000" dirty="0">
                <a:latin typeface="Arial MT"/>
                <a:cs typeface="Arial MT"/>
              </a:rPr>
              <a:t>click</a:t>
            </a:r>
            <a:r>
              <a:rPr sz="2000" spc="-30" dirty="0">
                <a:latin typeface="Arial MT"/>
                <a:cs typeface="Arial MT"/>
              </a:rPr>
              <a:t> </a:t>
            </a:r>
            <a:r>
              <a:rPr sz="2000" dirty="0">
                <a:solidFill>
                  <a:srgbClr val="CD202C"/>
                </a:solidFill>
                <a:latin typeface="Arial MT"/>
                <a:cs typeface="Arial MT"/>
              </a:rPr>
              <a:t>Done.</a:t>
            </a:r>
            <a:r>
              <a:rPr sz="2000" spc="-90" dirty="0">
                <a:solidFill>
                  <a:srgbClr val="CD202C"/>
                </a:solidFill>
                <a:latin typeface="Arial MT"/>
                <a:cs typeface="Arial MT"/>
              </a:rPr>
              <a:t> </a:t>
            </a:r>
            <a:r>
              <a:rPr sz="2000" spc="-40" dirty="0">
                <a:latin typeface="Arial MT"/>
                <a:cs typeface="Arial MT"/>
              </a:rPr>
              <a:t>You</a:t>
            </a:r>
            <a:r>
              <a:rPr sz="2000" spc="-25" dirty="0">
                <a:latin typeface="Arial MT"/>
                <a:cs typeface="Arial MT"/>
              </a:rPr>
              <a:t> </a:t>
            </a:r>
            <a:r>
              <a:rPr sz="2000" dirty="0">
                <a:latin typeface="Arial MT"/>
                <a:cs typeface="Arial MT"/>
              </a:rPr>
              <a:t>may</a:t>
            </a:r>
            <a:r>
              <a:rPr sz="2000" spc="-40" dirty="0">
                <a:latin typeface="Arial MT"/>
                <a:cs typeface="Arial MT"/>
              </a:rPr>
              <a:t> </a:t>
            </a:r>
            <a:r>
              <a:rPr sz="2000" dirty="0">
                <a:latin typeface="Arial MT"/>
                <a:cs typeface="Arial MT"/>
              </a:rPr>
              <a:t>also</a:t>
            </a:r>
            <a:r>
              <a:rPr sz="2000" spc="-30" dirty="0">
                <a:latin typeface="Arial MT"/>
                <a:cs typeface="Arial MT"/>
              </a:rPr>
              <a:t> </a:t>
            </a:r>
            <a:r>
              <a:rPr sz="2000" dirty="0">
                <a:latin typeface="Arial MT"/>
                <a:cs typeface="Arial MT"/>
              </a:rPr>
              <a:t>choose</a:t>
            </a:r>
            <a:r>
              <a:rPr sz="2000" spc="-50" dirty="0">
                <a:latin typeface="Arial MT"/>
                <a:cs typeface="Arial MT"/>
              </a:rPr>
              <a:t> </a:t>
            </a:r>
            <a:r>
              <a:rPr sz="2000" spc="-25" dirty="0">
                <a:solidFill>
                  <a:srgbClr val="CD202C"/>
                </a:solidFill>
                <a:latin typeface="Arial MT"/>
                <a:cs typeface="Arial MT"/>
              </a:rPr>
              <a:t>Not </a:t>
            </a:r>
            <a:r>
              <a:rPr sz="2000" dirty="0">
                <a:solidFill>
                  <a:srgbClr val="CD202C"/>
                </a:solidFill>
                <a:latin typeface="Arial MT"/>
                <a:cs typeface="Arial MT"/>
              </a:rPr>
              <a:t>Externally</a:t>
            </a:r>
            <a:r>
              <a:rPr sz="2000" spc="-30" dirty="0">
                <a:solidFill>
                  <a:srgbClr val="CD202C"/>
                </a:solidFill>
                <a:latin typeface="Arial MT"/>
                <a:cs typeface="Arial MT"/>
              </a:rPr>
              <a:t> </a:t>
            </a:r>
            <a:r>
              <a:rPr sz="2000" dirty="0">
                <a:solidFill>
                  <a:srgbClr val="CD202C"/>
                </a:solidFill>
                <a:latin typeface="Arial MT"/>
                <a:cs typeface="Arial MT"/>
              </a:rPr>
              <a:t>Funded</a:t>
            </a:r>
            <a:r>
              <a:rPr sz="2000" spc="-40" dirty="0">
                <a:solidFill>
                  <a:srgbClr val="CD202C"/>
                </a:solidFill>
                <a:latin typeface="Arial MT"/>
                <a:cs typeface="Arial MT"/>
              </a:rPr>
              <a:t> </a:t>
            </a:r>
            <a:r>
              <a:rPr sz="2000" dirty="0">
                <a:latin typeface="Arial MT"/>
                <a:cs typeface="Arial MT"/>
              </a:rPr>
              <a:t>or</a:t>
            </a:r>
            <a:r>
              <a:rPr sz="2000" spc="-40" dirty="0">
                <a:latin typeface="Arial MT"/>
                <a:cs typeface="Arial MT"/>
              </a:rPr>
              <a:t> </a:t>
            </a:r>
            <a:r>
              <a:rPr sz="2000" dirty="0">
                <a:solidFill>
                  <a:srgbClr val="CD202C"/>
                </a:solidFill>
                <a:latin typeface="Arial MT"/>
                <a:cs typeface="Arial MT"/>
              </a:rPr>
              <a:t>Grant</a:t>
            </a:r>
            <a:r>
              <a:rPr sz="2000" spc="-50" dirty="0">
                <a:solidFill>
                  <a:srgbClr val="CD202C"/>
                </a:solidFill>
                <a:latin typeface="Arial MT"/>
                <a:cs typeface="Arial MT"/>
              </a:rPr>
              <a:t> </a:t>
            </a:r>
            <a:r>
              <a:rPr sz="2000" dirty="0">
                <a:solidFill>
                  <a:srgbClr val="CD202C"/>
                </a:solidFill>
                <a:latin typeface="Arial MT"/>
                <a:cs typeface="Arial MT"/>
              </a:rPr>
              <a:t>not</a:t>
            </a:r>
            <a:r>
              <a:rPr sz="2000" spc="-45" dirty="0">
                <a:solidFill>
                  <a:srgbClr val="CD202C"/>
                </a:solidFill>
                <a:latin typeface="Arial MT"/>
                <a:cs typeface="Arial MT"/>
              </a:rPr>
              <a:t> </a:t>
            </a:r>
            <a:r>
              <a:rPr sz="2000" dirty="0">
                <a:solidFill>
                  <a:srgbClr val="CD202C"/>
                </a:solidFill>
                <a:latin typeface="Arial MT"/>
                <a:cs typeface="Arial MT"/>
              </a:rPr>
              <a:t>listed</a:t>
            </a:r>
            <a:r>
              <a:rPr sz="2000" spc="-35" dirty="0">
                <a:solidFill>
                  <a:srgbClr val="CD202C"/>
                </a:solidFill>
                <a:latin typeface="Arial MT"/>
                <a:cs typeface="Arial MT"/>
              </a:rPr>
              <a:t> </a:t>
            </a:r>
            <a:r>
              <a:rPr sz="2000" dirty="0">
                <a:latin typeface="Arial MT"/>
                <a:cs typeface="Arial MT"/>
              </a:rPr>
              <a:t>if</a:t>
            </a:r>
            <a:r>
              <a:rPr sz="2000" spc="-30" dirty="0">
                <a:latin typeface="Arial MT"/>
                <a:cs typeface="Arial MT"/>
              </a:rPr>
              <a:t> </a:t>
            </a:r>
            <a:r>
              <a:rPr sz="2000" spc="-20" dirty="0">
                <a:latin typeface="Arial MT"/>
                <a:cs typeface="Arial MT"/>
              </a:rPr>
              <a:t>this </a:t>
            </a:r>
            <a:r>
              <a:rPr sz="2000" spc="-10" dirty="0">
                <a:latin typeface="Arial MT"/>
                <a:cs typeface="Arial MT"/>
              </a:rPr>
              <a:t>applies.</a:t>
            </a:r>
            <a:endParaRPr sz="2000">
              <a:latin typeface="Arial MT"/>
              <a:cs typeface="Arial MT"/>
            </a:endParaRPr>
          </a:p>
        </p:txBody>
      </p:sp>
      <p:pic>
        <p:nvPicPr>
          <p:cNvPr id="4" name="object 4" descr="Graphical user interface. Publication link funding screen."/>
          <p:cNvPicPr/>
          <p:nvPr/>
        </p:nvPicPr>
        <p:blipFill>
          <a:blip r:embed="rId2" cstate="print"/>
          <a:stretch>
            <a:fillRect/>
          </a:stretch>
        </p:blipFill>
        <p:spPr>
          <a:xfrm>
            <a:off x="252984" y="1367027"/>
            <a:ext cx="5564123" cy="4486643"/>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18</a:t>
            </a:fld>
            <a:endParaRPr spc="-2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215389" y="990227"/>
            <a:ext cx="5575300" cy="2020570"/>
          </a:xfrm>
          <a:prstGeom prst="rect">
            <a:avLst/>
          </a:prstGeom>
        </p:spPr>
        <p:txBody>
          <a:bodyPr vert="horz" wrap="square" lIns="0" tIns="264795" rIns="0" bIns="0" rtlCol="0">
            <a:spAutoFit/>
          </a:bodyPr>
          <a:lstStyle/>
          <a:p>
            <a:pPr marL="12700">
              <a:lnSpc>
                <a:spcPct val="100000"/>
              </a:lnSpc>
              <a:spcBef>
                <a:spcPts val="2085"/>
              </a:spcBef>
            </a:pPr>
            <a:r>
              <a:rPr dirty="0"/>
              <a:t>Automatic</a:t>
            </a:r>
            <a:r>
              <a:rPr spc="-155" dirty="0"/>
              <a:t> </a:t>
            </a:r>
            <a:r>
              <a:rPr spc="-10" dirty="0"/>
              <a:t>Claiming</a:t>
            </a:r>
          </a:p>
          <a:p>
            <a:pPr marL="12700" marR="5080">
              <a:lnSpc>
                <a:spcPct val="130000"/>
              </a:lnSpc>
              <a:spcBef>
                <a:spcPts val="520"/>
              </a:spcBef>
            </a:pPr>
            <a:r>
              <a:rPr sz="2000" dirty="0">
                <a:latin typeface="Arial MT"/>
                <a:cs typeface="Arial MT"/>
              </a:rPr>
              <a:t>Automatic</a:t>
            </a:r>
            <a:r>
              <a:rPr sz="2000" spc="-40" dirty="0">
                <a:latin typeface="Arial MT"/>
                <a:cs typeface="Arial MT"/>
              </a:rPr>
              <a:t> </a:t>
            </a:r>
            <a:r>
              <a:rPr sz="2000" dirty="0">
                <a:latin typeface="Arial MT"/>
                <a:cs typeface="Arial MT"/>
              </a:rPr>
              <a:t>claiming</a:t>
            </a:r>
            <a:r>
              <a:rPr sz="2000" spc="-20" dirty="0">
                <a:latin typeface="Arial MT"/>
                <a:cs typeface="Arial MT"/>
              </a:rPr>
              <a:t> </a:t>
            </a:r>
            <a:r>
              <a:rPr sz="2000" dirty="0">
                <a:latin typeface="Arial MT"/>
                <a:cs typeface="Arial MT"/>
              </a:rPr>
              <a:t>speeds</a:t>
            </a:r>
            <a:r>
              <a:rPr sz="2000" spc="-50" dirty="0">
                <a:latin typeface="Arial MT"/>
                <a:cs typeface="Arial MT"/>
              </a:rPr>
              <a:t> </a:t>
            </a:r>
            <a:r>
              <a:rPr sz="2000" dirty="0">
                <a:latin typeface="Arial MT"/>
                <a:cs typeface="Arial MT"/>
              </a:rPr>
              <a:t>up</a:t>
            </a:r>
            <a:r>
              <a:rPr sz="2000" spc="-25" dirty="0">
                <a:latin typeface="Arial MT"/>
                <a:cs typeface="Arial MT"/>
              </a:rPr>
              <a:t> </a:t>
            </a:r>
            <a:r>
              <a:rPr sz="2000" dirty="0">
                <a:latin typeface="Arial MT"/>
                <a:cs typeface="Arial MT"/>
              </a:rPr>
              <a:t>the</a:t>
            </a:r>
            <a:r>
              <a:rPr sz="2000" spc="-30" dirty="0">
                <a:latin typeface="Arial MT"/>
                <a:cs typeface="Arial MT"/>
              </a:rPr>
              <a:t> </a:t>
            </a:r>
            <a:r>
              <a:rPr sz="2000" dirty="0">
                <a:latin typeface="Arial MT"/>
                <a:cs typeface="Arial MT"/>
              </a:rPr>
              <a:t>process</a:t>
            </a:r>
            <a:r>
              <a:rPr sz="2000" spc="-50" dirty="0">
                <a:latin typeface="Arial MT"/>
                <a:cs typeface="Arial MT"/>
              </a:rPr>
              <a:t> </a:t>
            </a:r>
            <a:r>
              <a:rPr sz="2000" spc="-25" dirty="0">
                <a:latin typeface="Arial MT"/>
                <a:cs typeface="Arial MT"/>
              </a:rPr>
              <a:t>of </a:t>
            </a:r>
            <a:r>
              <a:rPr sz="2000" dirty="0">
                <a:latin typeface="Arial MT"/>
                <a:cs typeface="Arial MT"/>
              </a:rPr>
              <a:t>clearing</a:t>
            </a:r>
            <a:r>
              <a:rPr sz="2000" spc="-45" dirty="0">
                <a:latin typeface="Arial MT"/>
                <a:cs typeface="Arial MT"/>
              </a:rPr>
              <a:t> </a:t>
            </a:r>
            <a:r>
              <a:rPr sz="2000" dirty="0">
                <a:latin typeface="Arial MT"/>
                <a:cs typeface="Arial MT"/>
              </a:rPr>
              <a:t>your</a:t>
            </a:r>
            <a:r>
              <a:rPr sz="2000" spc="-25" dirty="0">
                <a:latin typeface="Arial MT"/>
                <a:cs typeface="Arial MT"/>
              </a:rPr>
              <a:t> </a:t>
            </a:r>
            <a:r>
              <a:rPr sz="2000" dirty="0">
                <a:latin typeface="Arial MT"/>
                <a:cs typeface="Arial MT"/>
              </a:rPr>
              <a:t>Pending</a:t>
            </a:r>
            <a:r>
              <a:rPr sz="2000" spc="-30" dirty="0">
                <a:latin typeface="Arial MT"/>
                <a:cs typeface="Arial MT"/>
              </a:rPr>
              <a:t> </a:t>
            </a:r>
            <a:r>
              <a:rPr sz="2000" dirty="0">
                <a:latin typeface="Arial MT"/>
                <a:cs typeface="Arial MT"/>
              </a:rPr>
              <a:t>list</a:t>
            </a:r>
            <a:r>
              <a:rPr sz="2000" spc="-20" dirty="0">
                <a:latin typeface="Arial MT"/>
                <a:cs typeface="Arial MT"/>
              </a:rPr>
              <a:t> </a:t>
            </a:r>
            <a:r>
              <a:rPr sz="2000" dirty="0">
                <a:latin typeface="Arial MT"/>
                <a:cs typeface="Arial MT"/>
              </a:rPr>
              <a:t>and</a:t>
            </a:r>
            <a:r>
              <a:rPr sz="2000" spc="-30" dirty="0">
                <a:latin typeface="Arial MT"/>
                <a:cs typeface="Arial MT"/>
              </a:rPr>
              <a:t> </a:t>
            </a:r>
            <a:r>
              <a:rPr sz="2000" dirty="0">
                <a:latin typeface="Arial MT"/>
                <a:cs typeface="Arial MT"/>
              </a:rPr>
              <a:t>of</a:t>
            </a:r>
            <a:r>
              <a:rPr sz="2000" spc="-20" dirty="0">
                <a:latin typeface="Arial MT"/>
                <a:cs typeface="Arial MT"/>
              </a:rPr>
              <a:t> </a:t>
            </a:r>
            <a:r>
              <a:rPr sz="2000" dirty="0">
                <a:latin typeface="Arial MT"/>
                <a:cs typeface="Arial MT"/>
              </a:rPr>
              <a:t>picking</a:t>
            </a:r>
            <a:r>
              <a:rPr sz="2000" spc="-45" dirty="0">
                <a:latin typeface="Arial MT"/>
                <a:cs typeface="Arial MT"/>
              </a:rPr>
              <a:t> </a:t>
            </a:r>
            <a:r>
              <a:rPr sz="2000" dirty="0">
                <a:latin typeface="Arial MT"/>
                <a:cs typeface="Arial MT"/>
              </a:rPr>
              <a:t>up</a:t>
            </a:r>
            <a:r>
              <a:rPr sz="2000" spc="-15" dirty="0">
                <a:latin typeface="Arial MT"/>
                <a:cs typeface="Arial MT"/>
              </a:rPr>
              <a:t> </a:t>
            </a:r>
            <a:r>
              <a:rPr sz="2000" spc="-10" dirty="0">
                <a:latin typeface="Arial MT"/>
                <a:cs typeface="Arial MT"/>
              </a:rPr>
              <a:t>future </a:t>
            </a:r>
            <a:r>
              <a:rPr sz="2000" dirty="0">
                <a:latin typeface="Arial MT"/>
                <a:cs typeface="Arial MT"/>
              </a:rPr>
              <a:t>publication</a:t>
            </a:r>
            <a:r>
              <a:rPr sz="2000" spc="-50" dirty="0">
                <a:latin typeface="Arial MT"/>
                <a:cs typeface="Arial MT"/>
              </a:rPr>
              <a:t> </a:t>
            </a:r>
            <a:r>
              <a:rPr sz="2000" spc="-20" dirty="0">
                <a:latin typeface="Arial MT"/>
                <a:cs typeface="Arial MT"/>
              </a:rPr>
              <a:t>data</a:t>
            </a:r>
            <a:endParaRPr sz="2000">
              <a:latin typeface="Arial MT"/>
              <a:cs typeface="Arial MT"/>
            </a:endParaRPr>
          </a:p>
        </p:txBody>
      </p:sp>
      <p:sp>
        <p:nvSpPr>
          <p:cNvPr id="3" name="object 3"/>
          <p:cNvSpPr txBox="1"/>
          <p:nvPr/>
        </p:nvSpPr>
        <p:spPr>
          <a:xfrm>
            <a:off x="6215389" y="3381563"/>
            <a:ext cx="5575935" cy="2007235"/>
          </a:xfrm>
          <a:prstGeom prst="rect">
            <a:avLst/>
          </a:prstGeom>
        </p:spPr>
        <p:txBody>
          <a:bodyPr vert="horz" wrap="square" lIns="0" tIns="12700" rIns="0" bIns="0" rtlCol="0">
            <a:spAutoFit/>
          </a:bodyPr>
          <a:lstStyle/>
          <a:p>
            <a:pPr marL="12700" marR="5080" algn="just">
              <a:lnSpc>
                <a:spcPct val="130000"/>
              </a:lnSpc>
              <a:spcBef>
                <a:spcPts val="100"/>
              </a:spcBef>
            </a:pPr>
            <a:r>
              <a:rPr sz="2000" spc="-45" dirty="0">
                <a:latin typeface="Arial MT"/>
                <a:cs typeface="Arial MT"/>
              </a:rPr>
              <a:t>You</a:t>
            </a:r>
            <a:r>
              <a:rPr sz="2000" spc="-60" dirty="0">
                <a:latin typeface="Arial MT"/>
                <a:cs typeface="Arial MT"/>
              </a:rPr>
              <a:t> </a:t>
            </a:r>
            <a:r>
              <a:rPr sz="2000" dirty="0">
                <a:latin typeface="Arial MT"/>
                <a:cs typeface="Arial MT"/>
              </a:rPr>
              <a:t>can</a:t>
            </a:r>
            <a:r>
              <a:rPr sz="2000" spc="-35" dirty="0">
                <a:latin typeface="Arial MT"/>
                <a:cs typeface="Arial MT"/>
              </a:rPr>
              <a:t> </a:t>
            </a:r>
            <a:r>
              <a:rPr sz="2000" dirty="0">
                <a:latin typeface="Arial MT"/>
                <a:cs typeface="Arial MT"/>
              </a:rPr>
              <a:t>access</a:t>
            </a:r>
            <a:r>
              <a:rPr sz="2000" spc="-50" dirty="0">
                <a:latin typeface="Arial MT"/>
                <a:cs typeface="Arial MT"/>
              </a:rPr>
              <a:t> </a:t>
            </a:r>
            <a:r>
              <a:rPr sz="2000" spc="-10" dirty="0">
                <a:latin typeface="Arial MT"/>
                <a:cs typeface="Arial MT"/>
              </a:rPr>
              <a:t>your</a:t>
            </a:r>
            <a:r>
              <a:rPr sz="2000" spc="-130" dirty="0">
                <a:latin typeface="Arial MT"/>
                <a:cs typeface="Arial MT"/>
              </a:rPr>
              <a:t> </a:t>
            </a:r>
            <a:r>
              <a:rPr sz="2000" dirty="0">
                <a:latin typeface="Arial MT"/>
                <a:cs typeface="Arial MT"/>
              </a:rPr>
              <a:t>Automatic</a:t>
            </a:r>
            <a:r>
              <a:rPr sz="2000" spc="-30" dirty="0">
                <a:latin typeface="Arial MT"/>
                <a:cs typeface="Arial MT"/>
              </a:rPr>
              <a:t> </a:t>
            </a:r>
            <a:r>
              <a:rPr sz="2000" dirty="0">
                <a:latin typeface="Arial MT"/>
                <a:cs typeface="Arial MT"/>
              </a:rPr>
              <a:t>claiming</a:t>
            </a:r>
            <a:r>
              <a:rPr sz="2000" spc="-30" dirty="0">
                <a:latin typeface="Arial MT"/>
                <a:cs typeface="Arial MT"/>
              </a:rPr>
              <a:t> </a:t>
            </a:r>
            <a:r>
              <a:rPr sz="2000" spc="-10" dirty="0">
                <a:latin typeface="Arial MT"/>
                <a:cs typeface="Arial MT"/>
              </a:rPr>
              <a:t>Settings </a:t>
            </a:r>
            <a:r>
              <a:rPr sz="2000" dirty="0">
                <a:latin typeface="Arial MT"/>
                <a:cs typeface="Arial MT"/>
              </a:rPr>
              <a:t>from</a:t>
            </a:r>
            <a:r>
              <a:rPr sz="2000" spc="-40" dirty="0">
                <a:latin typeface="Arial MT"/>
                <a:cs typeface="Arial MT"/>
              </a:rPr>
              <a:t> </a:t>
            </a:r>
            <a:r>
              <a:rPr sz="2000" b="1" dirty="0">
                <a:latin typeface="Arial"/>
                <a:cs typeface="Arial"/>
              </a:rPr>
              <a:t>Menu</a:t>
            </a:r>
            <a:r>
              <a:rPr sz="2000" b="1" spc="-30" dirty="0">
                <a:latin typeface="Arial"/>
                <a:cs typeface="Arial"/>
              </a:rPr>
              <a:t> </a:t>
            </a:r>
            <a:r>
              <a:rPr sz="2000" b="1" dirty="0">
                <a:latin typeface="Arial"/>
                <a:cs typeface="Arial"/>
              </a:rPr>
              <a:t>&gt;</a:t>
            </a:r>
            <a:r>
              <a:rPr sz="2000" b="1" spc="-25" dirty="0">
                <a:latin typeface="Arial"/>
                <a:cs typeface="Arial"/>
              </a:rPr>
              <a:t> </a:t>
            </a:r>
            <a:r>
              <a:rPr sz="2000" b="1" dirty="0">
                <a:latin typeface="Arial"/>
                <a:cs typeface="Arial"/>
              </a:rPr>
              <a:t>My</a:t>
            </a:r>
            <a:r>
              <a:rPr sz="2000" b="1" spc="-25" dirty="0">
                <a:latin typeface="Arial"/>
                <a:cs typeface="Arial"/>
              </a:rPr>
              <a:t> </a:t>
            </a:r>
            <a:r>
              <a:rPr sz="2000" b="1" dirty="0">
                <a:latin typeface="Arial"/>
                <a:cs typeface="Arial"/>
              </a:rPr>
              <a:t>Profile</a:t>
            </a:r>
            <a:r>
              <a:rPr sz="2000" b="1" spc="-25" dirty="0">
                <a:latin typeface="Arial"/>
                <a:cs typeface="Arial"/>
              </a:rPr>
              <a:t> </a:t>
            </a:r>
            <a:r>
              <a:rPr sz="2000" b="1" dirty="0">
                <a:latin typeface="Arial"/>
                <a:cs typeface="Arial"/>
              </a:rPr>
              <a:t>&gt;</a:t>
            </a:r>
            <a:r>
              <a:rPr sz="2000" b="1" spc="-35" dirty="0">
                <a:latin typeface="Arial"/>
                <a:cs typeface="Arial"/>
              </a:rPr>
              <a:t> </a:t>
            </a:r>
            <a:r>
              <a:rPr sz="2000" b="1" dirty="0">
                <a:latin typeface="Arial"/>
                <a:cs typeface="Arial"/>
              </a:rPr>
              <a:t>Settings</a:t>
            </a:r>
            <a:r>
              <a:rPr sz="2000" b="1" spc="-25" dirty="0">
                <a:latin typeface="Arial"/>
                <a:cs typeface="Arial"/>
              </a:rPr>
              <a:t> </a:t>
            </a:r>
            <a:r>
              <a:rPr sz="2000" b="1" dirty="0">
                <a:latin typeface="Arial"/>
                <a:cs typeface="Arial"/>
              </a:rPr>
              <a:t>&gt;</a:t>
            </a:r>
            <a:r>
              <a:rPr sz="2000" b="1" spc="-100" dirty="0">
                <a:latin typeface="Arial"/>
                <a:cs typeface="Arial"/>
              </a:rPr>
              <a:t> </a:t>
            </a:r>
            <a:r>
              <a:rPr sz="2000" b="1" spc="-10" dirty="0">
                <a:latin typeface="Arial"/>
                <a:cs typeface="Arial"/>
              </a:rPr>
              <a:t>Automatic Claiming</a:t>
            </a:r>
            <a:endParaRPr sz="2000">
              <a:latin typeface="Arial"/>
              <a:cs typeface="Arial"/>
            </a:endParaRPr>
          </a:p>
          <a:p>
            <a:pPr>
              <a:lnSpc>
                <a:spcPct val="100000"/>
              </a:lnSpc>
              <a:spcBef>
                <a:spcPts val="1540"/>
              </a:spcBef>
            </a:pPr>
            <a:endParaRPr sz="2000">
              <a:latin typeface="Arial"/>
              <a:cs typeface="Arial"/>
            </a:endParaRPr>
          </a:p>
          <a:p>
            <a:pPr marL="12700" algn="just">
              <a:lnSpc>
                <a:spcPct val="100000"/>
              </a:lnSpc>
            </a:pPr>
            <a:r>
              <a:rPr sz="2000" spc="-45" dirty="0">
                <a:latin typeface="Arial MT"/>
                <a:cs typeface="Arial MT"/>
              </a:rPr>
              <a:t>You</a:t>
            </a:r>
            <a:r>
              <a:rPr sz="2000" spc="-30" dirty="0">
                <a:latin typeface="Arial MT"/>
                <a:cs typeface="Arial MT"/>
              </a:rPr>
              <a:t> </a:t>
            </a:r>
            <a:r>
              <a:rPr sz="2000" dirty="0">
                <a:latin typeface="Arial MT"/>
                <a:cs typeface="Arial MT"/>
              </a:rPr>
              <a:t>can</a:t>
            </a:r>
            <a:r>
              <a:rPr sz="2000" spc="-25" dirty="0">
                <a:latin typeface="Arial MT"/>
                <a:cs typeface="Arial MT"/>
              </a:rPr>
              <a:t> </a:t>
            </a:r>
            <a:r>
              <a:rPr sz="2000" dirty="0">
                <a:latin typeface="Arial MT"/>
                <a:cs typeface="Arial MT"/>
              </a:rPr>
              <a:t>also</a:t>
            </a:r>
            <a:r>
              <a:rPr sz="2000" spc="-25" dirty="0">
                <a:latin typeface="Arial MT"/>
                <a:cs typeface="Arial MT"/>
              </a:rPr>
              <a:t> </a:t>
            </a:r>
            <a:r>
              <a:rPr sz="2000" dirty="0">
                <a:latin typeface="Arial MT"/>
                <a:cs typeface="Arial MT"/>
              </a:rPr>
              <a:t>access</a:t>
            </a:r>
            <a:r>
              <a:rPr sz="2000" spc="-45" dirty="0">
                <a:latin typeface="Arial MT"/>
                <a:cs typeface="Arial MT"/>
              </a:rPr>
              <a:t> </a:t>
            </a:r>
            <a:r>
              <a:rPr sz="2000" dirty="0">
                <a:latin typeface="Arial MT"/>
                <a:cs typeface="Arial MT"/>
              </a:rPr>
              <a:t>it</a:t>
            </a:r>
            <a:r>
              <a:rPr sz="2000" spc="-25" dirty="0">
                <a:latin typeface="Arial MT"/>
                <a:cs typeface="Arial MT"/>
              </a:rPr>
              <a:t> </a:t>
            </a:r>
            <a:r>
              <a:rPr sz="2000" dirty="0">
                <a:latin typeface="Arial MT"/>
                <a:cs typeface="Arial MT"/>
              </a:rPr>
              <a:t>from</a:t>
            </a:r>
            <a:r>
              <a:rPr sz="2000" spc="-40" dirty="0">
                <a:latin typeface="Arial MT"/>
                <a:cs typeface="Arial MT"/>
              </a:rPr>
              <a:t> </a:t>
            </a:r>
            <a:r>
              <a:rPr sz="2000" dirty="0">
                <a:latin typeface="Arial MT"/>
                <a:cs typeface="Arial MT"/>
              </a:rPr>
              <a:t>the</a:t>
            </a:r>
            <a:r>
              <a:rPr sz="2000" spc="-25" dirty="0">
                <a:latin typeface="Arial MT"/>
                <a:cs typeface="Arial MT"/>
              </a:rPr>
              <a:t> </a:t>
            </a:r>
            <a:r>
              <a:rPr sz="2000" dirty="0">
                <a:latin typeface="Arial MT"/>
                <a:cs typeface="Arial MT"/>
              </a:rPr>
              <a:t>Pending</a:t>
            </a:r>
            <a:r>
              <a:rPr sz="2000" spc="-25" dirty="0">
                <a:latin typeface="Arial MT"/>
                <a:cs typeface="Arial MT"/>
              </a:rPr>
              <a:t> </a:t>
            </a:r>
            <a:r>
              <a:rPr sz="2000" spc="-20" dirty="0">
                <a:latin typeface="Arial MT"/>
                <a:cs typeface="Arial MT"/>
              </a:rPr>
              <a:t>page</a:t>
            </a:r>
            <a:endParaRPr sz="2000">
              <a:latin typeface="Arial MT"/>
              <a:cs typeface="Arial MT"/>
            </a:endParaRPr>
          </a:p>
        </p:txBody>
      </p:sp>
      <p:pic>
        <p:nvPicPr>
          <p:cNvPr id="4" name="object 4" descr="Graphical user interface. Publication automatic claiming screen. "/>
          <p:cNvPicPr/>
          <p:nvPr/>
        </p:nvPicPr>
        <p:blipFill>
          <a:blip r:embed="rId2" cstate="print"/>
          <a:stretch>
            <a:fillRect/>
          </a:stretch>
        </p:blipFill>
        <p:spPr>
          <a:xfrm>
            <a:off x="521208" y="1185672"/>
            <a:ext cx="4555235" cy="5163311"/>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19</a:t>
            </a:fld>
            <a:endParaRPr spc="-25"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215389" y="1206817"/>
            <a:ext cx="4399280" cy="513715"/>
          </a:xfrm>
          <a:prstGeom prst="rect">
            <a:avLst/>
          </a:prstGeom>
        </p:spPr>
        <p:txBody>
          <a:bodyPr vert="horz" wrap="square" lIns="0" tIns="13335" rIns="0" bIns="0" rtlCol="0">
            <a:spAutoFit/>
          </a:bodyPr>
          <a:lstStyle/>
          <a:p>
            <a:pPr marL="12700">
              <a:lnSpc>
                <a:spcPct val="100000"/>
              </a:lnSpc>
              <a:spcBef>
                <a:spcPts val="105"/>
              </a:spcBef>
            </a:pPr>
            <a:r>
              <a:rPr dirty="0"/>
              <a:t>Automatic</a:t>
            </a:r>
            <a:r>
              <a:rPr spc="-155" dirty="0"/>
              <a:t> </a:t>
            </a:r>
            <a:r>
              <a:rPr spc="-10" dirty="0"/>
              <a:t>Claiming</a:t>
            </a:r>
          </a:p>
        </p:txBody>
      </p:sp>
      <p:sp>
        <p:nvSpPr>
          <p:cNvPr id="3" name="object 3"/>
          <p:cNvSpPr txBox="1"/>
          <p:nvPr/>
        </p:nvSpPr>
        <p:spPr>
          <a:xfrm>
            <a:off x="6089396" y="1796487"/>
            <a:ext cx="5792470" cy="4384675"/>
          </a:xfrm>
          <a:prstGeom prst="rect">
            <a:avLst/>
          </a:prstGeom>
        </p:spPr>
        <p:txBody>
          <a:bodyPr vert="horz" wrap="square" lIns="0" tIns="12700" rIns="0" bIns="0" rtlCol="0">
            <a:spAutoFit/>
          </a:bodyPr>
          <a:lstStyle/>
          <a:p>
            <a:pPr marL="12700" marR="5080">
              <a:lnSpc>
                <a:spcPct val="130000"/>
              </a:lnSpc>
              <a:spcBef>
                <a:spcPts val="100"/>
              </a:spcBef>
            </a:pPr>
            <a:r>
              <a:rPr sz="2000" dirty="0">
                <a:latin typeface="Arial MT"/>
                <a:cs typeface="Arial MT"/>
              </a:rPr>
              <a:t>When</a:t>
            </a:r>
            <a:r>
              <a:rPr sz="2000" spc="-40" dirty="0">
                <a:latin typeface="Arial MT"/>
                <a:cs typeface="Arial MT"/>
              </a:rPr>
              <a:t> </a:t>
            </a:r>
            <a:r>
              <a:rPr sz="2000" dirty="0">
                <a:latin typeface="Arial MT"/>
                <a:cs typeface="Arial MT"/>
              </a:rPr>
              <a:t>you</a:t>
            </a:r>
            <a:r>
              <a:rPr sz="2000" spc="-20" dirty="0">
                <a:latin typeface="Arial MT"/>
                <a:cs typeface="Arial MT"/>
              </a:rPr>
              <a:t> </a:t>
            </a:r>
            <a:r>
              <a:rPr sz="2000" dirty="0">
                <a:latin typeface="Arial MT"/>
                <a:cs typeface="Arial MT"/>
              </a:rPr>
              <a:t>go</a:t>
            </a:r>
            <a:r>
              <a:rPr sz="2000" spc="-25" dirty="0">
                <a:latin typeface="Arial MT"/>
                <a:cs typeface="Arial MT"/>
              </a:rPr>
              <a:t> </a:t>
            </a:r>
            <a:r>
              <a:rPr sz="2000" dirty="0">
                <a:latin typeface="Arial MT"/>
                <a:cs typeface="Arial MT"/>
              </a:rPr>
              <a:t>to</a:t>
            </a:r>
            <a:r>
              <a:rPr sz="2000" spc="-25" dirty="0">
                <a:latin typeface="Arial MT"/>
                <a:cs typeface="Arial MT"/>
              </a:rPr>
              <a:t> </a:t>
            </a:r>
            <a:r>
              <a:rPr sz="2000" dirty="0">
                <a:latin typeface="Arial MT"/>
                <a:cs typeface="Arial MT"/>
              </a:rPr>
              <a:t>the</a:t>
            </a:r>
            <a:r>
              <a:rPr sz="2000" spc="-130" dirty="0">
                <a:latin typeface="Arial MT"/>
                <a:cs typeface="Arial MT"/>
              </a:rPr>
              <a:t> </a:t>
            </a:r>
            <a:r>
              <a:rPr sz="2000" dirty="0">
                <a:latin typeface="Arial MT"/>
                <a:cs typeface="Arial MT"/>
              </a:rPr>
              <a:t>Automatic</a:t>
            </a:r>
            <a:r>
              <a:rPr sz="2000" spc="-20" dirty="0">
                <a:latin typeface="Arial MT"/>
                <a:cs typeface="Arial MT"/>
              </a:rPr>
              <a:t> </a:t>
            </a:r>
            <a:r>
              <a:rPr sz="2000" dirty="0">
                <a:latin typeface="Arial MT"/>
                <a:cs typeface="Arial MT"/>
              </a:rPr>
              <a:t>claiming</a:t>
            </a:r>
            <a:r>
              <a:rPr sz="2000" spc="-25" dirty="0">
                <a:latin typeface="Arial MT"/>
                <a:cs typeface="Arial MT"/>
              </a:rPr>
              <a:t> </a:t>
            </a:r>
            <a:r>
              <a:rPr sz="2000" dirty="0">
                <a:latin typeface="Arial MT"/>
                <a:cs typeface="Arial MT"/>
              </a:rPr>
              <a:t>page,</a:t>
            </a:r>
            <a:r>
              <a:rPr sz="2000" spc="-35" dirty="0">
                <a:latin typeface="Arial MT"/>
                <a:cs typeface="Arial MT"/>
              </a:rPr>
              <a:t> </a:t>
            </a:r>
            <a:r>
              <a:rPr sz="2000" spc="-25" dirty="0">
                <a:latin typeface="Arial MT"/>
                <a:cs typeface="Arial MT"/>
              </a:rPr>
              <a:t>you </a:t>
            </a:r>
            <a:r>
              <a:rPr sz="2000" dirty="0">
                <a:latin typeface="Arial MT"/>
                <a:cs typeface="Arial MT"/>
              </a:rPr>
              <a:t>may</a:t>
            </a:r>
            <a:r>
              <a:rPr sz="2000" spc="-30" dirty="0">
                <a:latin typeface="Arial MT"/>
                <a:cs typeface="Arial MT"/>
              </a:rPr>
              <a:t> </a:t>
            </a:r>
            <a:r>
              <a:rPr sz="2000" dirty="0">
                <a:latin typeface="Arial MT"/>
                <a:cs typeface="Arial MT"/>
              </a:rPr>
              <a:t>see</a:t>
            </a:r>
            <a:r>
              <a:rPr sz="2000" spc="-15" dirty="0">
                <a:latin typeface="Arial MT"/>
                <a:cs typeface="Arial MT"/>
              </a:rPr>
              <a:t> </a:t>
            </a:r>
            <a:r>
              <a:rPr sz="2000" dirty="0">
                <a:latin typeface="Arial MT"/>
                <a:cs typeface="Arial MT"/>
              </a:rPr>
              <a:t>a</a:t>
            </a:r>
            <a:r>
              <a:rPr sz="2000" spc="-5" dirty="0">
                <a:latin typeface="Arial MT"/>
                <a:cs typeface="Arial MT"/>
              </a:rPr>
              <a:t> </a:t>
            </a:r>
            <a:r>
              <a:rPr sz="2000" dirty="0">
                <a:latin typeface="Arial MT"/>
                <a:cs typeface="Arial MT"/>
              </a:rPr>
              <a:t>list</a:t>
            </a:r>
            <a:r>
              <a:rPr sz="2000" spc="-15" dirty="0">
                <a:latin typeface="Arial MT"/>
                <a:cs typeface="Arial MT"/>
              </a:rPr>
              <a:t> </a:t>
            </a:r>
            <a:r>
              <a:rPr sz="2000" dirty="0">
                <a:latin typeface="Arial MT"/>
                <a:cs typeface="Arial MT"/>
              </a:rPr>
              <a:t>of</a:t>
            </a:r>
            <a:r>
              <a:rPr sz="2000" spc="-25" dirty="0">
                <a:latin typeface="Arial MT"/>
                <a:cs typeface="Arial MT"/>
              </a:rPr>
              <a:t> </a:t>
            </a:r>
            <a:r>
              <a:rPr sz="2000" dirty="0">
                <a:latin typeface="Arial MT"/>
                <a:cs typeface="Arial MT"/>
              </a:rPr>
              <a:t>data</a:t>
            </a:r>
            <a:r>
              <a:rPr sz="2000" spc="-15" dirty="0">
                <a:latin typeface="Arial MT"/>
                <a:cs typeface="Arial MT"/>
              </a:rPr>
              <a:t> </a:t>
            </a:r>
            <a:r>
              <a:rPr sz="2000" dirty="0">
                <a:latin typeface="Arial MT"/>
                <a:cs typeface="Arial MT"/>
              </a:rPr>
              <a:t>sources</a:t>
            </a:r>
            <a:r>
              <a:rPr sz="2000" spc="-55" dirty="0">
                <a:latin typeface="Arial MT"/>
                <a:cs typeface="Arial MT"/>
              </a:rPr>
              <a:t> </a:t>
            </a:r>
            <a:r>
              <a:rPr sz="2000" dirty="0">
                <a:latin typeface="Arial MT"/>
                <a:cs typeface="Arial MT"/>
              </a:rPr>
              <a:t>under</a:t>
            </a:r>
            <a:r>
              <a:rPr sz="2000" spc="-25" dirty="0">
                <a:latin typeface="Arial MT"/>
                <a:cs typeface="Arial MT"/>
              </a:rPr>
              <a:t> </a:t>
            </a:r>
            <a:r>
              <a:rPr sz="2000" dirty="0">
                <a:latin typeface="Arial MT"/>
                <a:cs typeface="Arial MT"/>
              </a:rPr>
              <a:t>the</a:t>
            </a:r>
            <a:r>
              <a:rPr sz="2000" spc="-15" dirty="0">
                <a:latin typeface="Arial MT"/>
                <a:cs typeface="Arial MT"/>
              </a:rPr>
              <a:t> </a:t>
            </a:r>
            <a:r>
              <a:rPr sz="2000" dirty="0">
                <a:latin typeface="Arial MT"/>
                <a:cs typeface="Arial MT"/>
              </a:rPr>
              <a:t>section</a:t>
            </a:r>
            <a:r>
              <a:rPr sz="2000" spc="-45" dirty="0">
                <a:latin typeface="Arial MT"/>
                <a:cs typeface="Arial MT"/>
              </a:rPr>
              <a:t> </a:t>
            </a:r>
            <a:r>
              <a:rPr sz="2000" spc="-25" dirty="0">
                <a:solidFill>
                  <a:srgbClr val="CD202C"/>
                </a:solidFill>
                <a:latin typeface="Arial MT"/>
                <a:cs typeface="Arial MT"/>
              </a:rPr>
              <a:t>Do </a:t>
            </a:r>
            <a:r>
              <a:rPr sz="2000" dirty="0">
                <a:solidFill>
                  <a:srgbClr val="CD202C"/>
                </a:solidFill>
                <a:latin typeface="Arial MT"/>
                <a:cs typeface="Arial MT"/>
              </a:rPr>
              <a:t>these</a:t>
            </a:r>
            <a:r>
              <a:rPr sz="2000" spc="-45" dirty="0">
                <a:solidFill>
                  <a:srgbClr val="CD202C"/>
                </a:solidFill>
                <a:latin typeface="Arial MT"/>
                <a:cs typeface="Arial MT"/>
              </a:rPr>
              <a:t> </a:t>
            </a:r>
            <a:r>
              <a:rPr sz="2000" dirty="0">
                <a:solidFill>
                  <a:srgbClr val="CD202C"/>
                </a:solidFill>
                <a:latin typeface="Arial MT"/>
                <a:cs typeface="Arial MT"/>
              </a:rPr>
              <a:t>identify</a:t>
            </a:r>
            <a:r>
              <a:rPr sz="2000" spc="-20" dirty="0">
                <a:solidFill>
                  <a:srgbClr val="CD202C"/>
                </a:solidFill>
                <a:latin typeface="Arial MT"/>
                <a:cs typeface="Arial MT"/>
              </a:rPr>
              <a:t> </a:t>
            </a:r>
            <a:r>
              <a:rPr sz="2000" dirty="0">
                <a:solidFill>
                  <a:srgbClr val="CD202C"/>
                </a:solidFill>
                <a:latin typeface="Arial MT"/>
                <a:cs typeface="Arial MT"/>
              </a:rPr>
              <a:t>you?</a:t>
            </a:r>
            <a:r>
              <a:rPr sz="2000" spc="-65" dirty="0">
                <a:solidFill>
                  <a:srgbClr val="CD202C"/>
                </a:solidFill>
                <a:latin typeface="Arial MT"/>
                <a:cs typeface="Arial MT"/>
              </a:rPr>
              <a:t> </a:t>
            </a:r>
            <a:r>
              <a:rPr sz="2000" dirty="0">
                <a:latin typeface="Arial MT"/>
                <a:cs typeface="Arial MT"/>
              </a:rPr>
              <a:t>The</a:t>
            </a:r>
            <a:r>
              <a:rPr sz="2000" spc="-15" dirty="0">
                <a:latin typeface="Arial MT"/>
                <a:cs typeface="Arial MT"/>
              </a:rPr>
              <a:t> </a:t>
            </a:r>
            <a:r>
              <a:rPr sz="2000" dirty="0">
                <a:latin typeface="Arial MT"/>
                <a:cs typeface="Arial MT"/>
              </a:rPr>
              <a:t>RIS</a:t>
            </a:r>
            <a:r>
              <a:rPr sz="2000" spc="-20" dirty="0">
                <a:latin typeface="Arial MT"/>
                <a:cs typeface="Arial MT"/>
              </a:rPr>
              <a:t> </a:t>
            </a:r>
            <a:r>
              <a:rPr sz="2000" dirty="0">
                <a:latin typeface="Arial MT"/>
                <a:cs typeface="Arial MT"/>
              </a:rPr>
              <a:t>has</a:t>
            </a:r>
            <a:r>
              <a:rPr sz="2000" spc="-40" dirty="0">
                <a:latin typeface="Arial MT"/>
                <a:cs typeface="Arial MT"/>
              </a:rPr>
              <a:t> </a:t>
            </a:r>
            <a:r>
              <a:rPr sz="2000" dirty="0">
                <a:latin typeface="Arial MT"/>
                <a:cs typeface="Arial MT"/>
              </a:rPr>
              <a:t>found</a:t>
            </a:r>
            <a:r>
              <a:rPr sz="2000" spc="-25" dirty="0">
                <a:latin typeface="Arial MT"/>
                <a:cs typeface="Arial MT"/>
              </a:rPr>
              <a:t> </a:t>
            </a:r>
            <a:r>
              <a:rPr sz="2000" spc="-10" dirty="0">
                <a:latin typeface="Arial MT"/>
                <a:cs typeface="Arial MT"/>
              </a:rPr>
              <a:t>these </a:t>
            </a:r>
            <a:r>
              <a:rPr sz="2000" dirty="0">
                <a:latin typeface="Arial MT"/>
                <a:cs typeface="Arial MT"/>
              </a:rPr>
              <a:t>identifiers</a:t>
            </a:r>
            <a:r>
              <a:rPr sz="2000" spc="-50" dirty="0">
                <a:latin typeface="Arial MT"/>
                <a:cs typeface="Arial MT"/>
              </a:rPr>
              <a:t> </a:t>
            </a:r>
            <a:r>
              <a:rPr sz="2000" dirty="0">
                <a:latin typeface="Arial MT"/>
                <a:cs typeface="Arial MT"/>
              </a:rPr>
              <a:t>from</a:t>
            </a:r>
            <a:r>
              <a:rPr sz="2000" spc="-40" dirty="0">
                <a:latin typeface="Arial MT"/>
                <a:cs typeface="Arial MT"/>
              </a:rPr>
              <a:t> </a:t>
            </a:r>
            <a:r>
              <a:rPr sz="2000" dirty="0">
                <a:latin typeface="Arial MT"/>
                <a:cs typeface="Arial MT"/>
              </a:rPr>
              <a:t>external</a:t>
            </a:r>
            <a:r>
              <a:rPr sz="2000" spc="-55" dirty="0">
                <a:latin typeface="Arial MT"/>
                <a:cs typeface="Arial MT"/>
              </a:rPr>
              <a:t> </a:t>
            </a:r>
            <a:r>
              <a:rPr sz="2000" dirty="0">
                <a:latin typeface="Arial MT"/>
                <a:cs typeface="Arial MT"/>
              </a:rPr>
              <a:t>data</a:t>
            </a:r>
            <a:r>
              <a:rPr sz="2000" spc="-35" dirty="0">
                <a:latin typeface="Arial MT"/>
                <a:cs typeface="Arial MT"/>
              </a:rPr>
              <a:t> </a:t>
            </a:r>
            <a:r>
              <a:rPr sz="2000" spc="-10" dirty="0">
                <a:latin typeface="Arial MT"/>
                <a:cs typeface="Arial MT"/>
              </a:rPr>
              <a:t>sources.</a:t>
            </a:r>
            <a:endParaRPr sz="2000">
              <a:latin typeface="Arial MT"/>
              <a:cs typeface="Arial MT"/>
            </a:endParaRPr>
          </a:p>
          <a:p>
            <a:pPr>
              <a:lnSpc>
                <a:spcPct val="100000"/>
              </a:lnSpc>
              <a:spcBef>
                <a:spcPts val="819"/>
              </a:spcBef>
            </a:pPr>
            <a:endParaRPr sz="2000">
              <a:latin typeface="Arial MT"/>
              <a:cs typeface="Arial MT"/>
            </a:endParaRPr>
          </a:p>
          <a:p>
            <a:pPr marL="12700" marR="189865">
              <a:lnSpc>
                <a:spcPct val="130000"/>
              </a:lnSpc>
            </a:pPr>
            <a:r>
              <a:rPr sz="2000" dirty="0">
                <a:latin typeface="Arial MT"/>
                <a:cs typeface="Arial MT"/>
              </a:rPr>
              <a:t>Click</a:t>
            </a:r>
            <a:r>
              <a:rPr sz="2000" spc="-25" dirty="0">
                <a:latin typeface="Arial MT"/>
                <a:cs typeface="Arial MT"/>
              </a:rPr>
              <a:t> </a:t>
            </a:r>
            <a:r>
              <a:rPr sz="2000" dirty="0">
                <a:latin typeface="Arial MT"/>
                <a:cs typeface="Arial MT"/>
              </a:rPr>
              <a:t>on</a:t>
            </a:r>
            <a:r>
              <a:rPr sz="2000" spc="-20" dirty="0">
                <a:latin typeface="Arial MT"/>
                <a:cs typeface="Arial MT"/>
              </a:rPr>
              <a:t> </a:t>
            </a:r>
            <a:r>
              <a:rPr sz="2000" dirty="0">
                <a:latin typeface="Arial MT"/>
                <a:cs typeface="Arial MT"/>
              </a:rPr>
              <a:t>the</a:t>
            </a:r>
            <a:r>
              <a:rPr sz="2000" spc="-70" dirty="0">
                <a:latin typeface="Arial MT"/>
                <a:cs typeface="Arial MT"/>
              </a:rPr>
              <a:t> </a:t>
            </a:r>
            <a:r>
              <a:rPr sz="2000" spc="-25" dirty="0">
                <a:solidFill>
                  <a:srgbClr val="CD202C"/>
                </a:solidFill>
                <a:latin typeface="Arial MT"/>
                <a:cs typeface="Arial MT"/>
              </a:rPr>
              <a:t>Yes</a:t>
            </a:r>
            <a:r>
              <a:rPr sz="2000" spc="-25" dirty="0">
                <a:latin typeface="Arial MT"/>
                <a:cs typeface="Arial MT"/>
              </a:rPr>
              <a:t>,</a:t>
            </a:r>
            <a:r>
              <a:rPr sz="2000" spc="-40" dirty="0">
                <a:latin typeface="Arial MT"/>
                <a:cs typeface="Arial MT"/>
              </a:rPr>
              <a:t> </a:t>
            </a:r>
            <a:r>
              <a:rPr sz="2000" dirty="0">
                <a:solidFill>
                  <a:srgbClr val="CD202C"/>
                </a:solidFill>
                <a:latin typeface="Arial MT"/>
                <a:cs typeface="Arial MT"/>
              </a:rPr>
              <a:t>No</a:t>
            </a:r>
            <a:r>
              <a:rPr sz="2000" spc="-30" dirty="0">
                <a:solidFill>
                  <a:srgbClr val="CD202C"/>
                </a:solidFill>
                <a:latin typeface="Arial MT"/>
                <a:cs typeface="Arial MT"/>
              </a:rPr>
              <a:t> </a:t>
            </a:r>
            <a:r>
              <a:rPr sz="2000" dirty="0">
                <a:latin typeface="Arial MT"/>
                <a:cs typeface="Arial MT"/>
              </a:rPr>
              <a:t>or</a:t>
            </a:r>
            <a:r>
              <a:rPr sz="2000" spc="-30" dirty="0">
                <a:latin typeface="Arial MT"/>
                <a:cs typeface="Arial MT"/>
              </a:rPr>
              <a:t> </a:t>
            </a:r>
            <a:r>
              <a:rPr sz="2000" dirty="0">
                <a:solidFill>
                  <a:srgbClr val="CD202C"/>
                </a:solidFill>
                <a:latin typeface="Arial MT"/>
                <a:cs typeface="Arial MT"/>
              </a:rPr>
              <a:t>Ignore</a:t>
            </a:r>
            <a:r>
              <a:rPr sz="2000" spc="480" dirty="0">
                <a:solidFill>
                  <a:srgbClr val="CD202C"/>
                </a:solidFill>
                <a:latin typeface="Arial MT"/>
                <a:cs typeface="Arial MT"/>
              </a:rPr>
              <a:t> </a:t>
            </a:r>
            <a:r>
              <a:rPr sz="2000" dirty="0">
                <a:latin typeface="Arial MT"/>
                <a:cs typeface="Arial MT"/>
              </a:rPr>
              <a:t>beside</a:t>
            </a:r>
            <a:r>
              <a:rPr sz="2000" spc="-30" dirty="0">
                <a:latin typeface="Arial MT"/>
                <a:cs typeface="Arial MT"/>
              </a:rPr>
              <a:t> </a:t>
            </a:r>
            <a:r>
              <a:rPr sz="2000" spc="-20" dirty="0">
                <a:latin typeface="Arial MT"/>
                <a:cs typeface="Arial MT"/>
              </a:rPr>
              <a:t>each </a:t>
            </a:r>
            <a:r>
              <a:rPr sz="2000" dirty="0">
                <a:latin typeface="Arial MT"/>
                <a:cs typeface="Arial MT"/>
              </a:rPr>
              <a:t>identifier</a:t>
            </a:r>
            <a:r>
              <a:rPr sz="2000" spc="-30" dirty="0">
                <a:latin typeface="Arial MT"/>
                <a:cs typeface="Arial MT"/>
              </a:rPr>
              <a:t> </a:t>
            </a:r>
            <a:r>
              <a:rPr sz="2000" dirty="0">
                <a:latin typeface="Arial MT"/>
                <a:cs typeface="Arial MT"/>
              </a:rPr>
              <a:t>to</a:t>
            </a:r>
            <a:r>
              <a:rPr sz="2000" spc="-30" dirty="0">
                <a:latin typeface="Arial MT"/>
                <a:cs typeface="Arial MT"/>
              </a:rPr>
              <a:t> </a:t>
            </a:r>
            <a:r>
              <a:rPr sz="2000" dirty="0">
                <a:latin typeface="Arial MT"/>
                <a:cs typeface="Arial MT"/>
              </a:rPr>
              <a:t>update</a:t>
            </a:r>
            <a:r>
              <a:rPr sz="2000" spc="-30" dirty="0">
                <a:latin typeface="Arial MT"/>
                <a:cs typeface="Arial MT"/>
              </a:rPr>
              <a:t> </a:t>
            </a:r>
            <a:r>
              <a:rPr sz="2000" dirty="0">
                <a:latin typeface="Arial MT"/>
                <a:cs typeface="Arial MT"/>
              </a:rPr>
              <a:t>your</a:t>
            </a:r>
            <a:r>
              <a:rPr sz="2000" spc="-40" dirty="0">
                <a:latin typeface="Arial MT"/>
                <a:cs typeface="Arial MT"/>
              </a:rPr>
              <a:t> </a:t>
            </a:r>
            <a:r>
              <a:rPr sz="2000" dirty="0">
                <a:latin typeface="Arial MT"/>
                <a:cs typeface="Arial MT"/>
              </a:rPr>
              <a:t>search</a:t>
            </a:r>
            <a:r>
              <a:rPr sz="2000" spc="-55" dirty="0">
                <a:latin typeface="Arial MT"/>
                <a:cs typeface="Arial MT"/>
              </a:rPr>
              <a:t> </a:t>
            </a:r>
            <a:r>
              <a:rPr sz="2000" dirty="0">
                <a:latin typeface="Arial MT"/>
                <a:cs typeface="Arial MT"/>
              </a:rPr>
              <a:t>profile.</a:t>
            </a:r>
            <a:r>
              <a:rPr sz="2000" spc="-35" dirty="0">
                <a:latin typeface="Arial MT"/>
                <a:cs typeface="Arial MT"/>
              </a:rPr>
              <a:t> </a:t>
            </a:r>
            <a:r>
              <a:rPr sz="2000" spc="-10" dirty="0">
                <a:latin typeface="Arial MT"/>
                <a:cs typeface="Arial MT"/>
              </a:rPr>
              <a:t>Ignored </a:t>
            </a:r>
            <a:r>
              <a:rPr sz="2000" dirty="0">
                <a:latin typeface="Arial MT"/>
                <a:cs typeface="Arial MT"/>
              </a:rPr>
              <a:t>identifiers</a:t>
            </a:r>
            <a:r>
              <a:rPr sz="2000" spc="-50" dirty="0">
                <a:latin typeface="Arial MT"/>
                <a:cs typeface="Arial MT"/>
              </a:rPr>
              <a:t> </a:t>
            </a:r>
            <a:r>
              <a:rPr sz="2000" dirty="0">
                <a:latin typeface="Arial MT"/>
                <a:cs typeface="Arial MT"/>
              </a:rPr>
              <a:t>will</a:t>
            </a:r>
            <a:r>
              <a:rPr sz="2000" spc="-5" dirty="0">
                <a:latin typeface="Arial MT"/>
                <a:cs typeface="Arial MT"/>
              </a:rPr>
              <a:t> </a:t>
            </a:r>
            <a:r>
              <a:rPr sz="2000" dirty="0">
                <a:latin typeface="Arial MT"/>
                <a:cs typeface="Arial MT"/>
              </a:rPr>
              <a:t>not</a:t>
            </a:r>
            <a:r>
              <a:rPr sz="2000" spc="-45" dirty="0">
                <a:latin typeface="Arial MT"/>
                <a:cs typeface="Arial MT"/>
              </a:rPr>
              <a:t> </a:t>
            </a:r>
            <a:r>
              <a:rPr sz="2000" dirty="0">
                <a:latin typeface="Arial MT"/>
                <a:cs typeface="Arial MT"/>
              </a:rPr>
              <a:t>be</a:t>
            </a:r>
            <a:r>
              <a:rPr sz="2000" spc="-40" dirty="0">
                <a:latin typeface="Arial MT"/>
                <a:cs typeface="Arial MT"/>
              </a:rPr>
              <a:t> </a:t>
            </a:r>
            <a:r>
              <a:rPr sz="2000" dirty="0">
                <a:latin typeface="Arial MT"/>
                <a:cs typeface="Arial MT"/>
              </a:rPr>
              <a:t>offered</a:t>
            </a:r>
            <a:r>
              <a:rPr sz="2000" spc="-60" dirty="0">
                <a:latin typeface="Arial MT"/>
                <a:cs typeface="Arial MT"/>
              </a:rPr>
              <a:t> </a:t>
            </a:r>
            <a:r>
              <a:rPr sz="2000" dirty="0">
                <a:latin typeface="Arial MT"/>
                <a:cs typeface="Arial MT"/>
              </a:rPr>
              <a:t>again,</a:t>
            </a:r>
            <a:r>
              <a:rPr sz="2000" spc="-45" dirty="0">
                <a:latin typeface="Arial MT"/>
                <a:cs typeface="Arial MT"/>
              </a:rPr>
              <a:t> </a:t>
            </a:r>
            <a:r>
              <a:rPr sz="2000" dirty="0">
                <a:latin typeface="Arial MT"/>
                <a:cs typeface="Arial MT"/>
              </a:rPr>
              <a:t>(but</a:t>
            </a:r>
            <a:r>
              <a:rPr sz="2000" spc="-45" dirty="0">
                <a:latin typeface="Arial MT"/>
                <a:cs typeface="Arial MT"/>
              </a:rPr>
              <a:t> </a:t>
            </a:r>
            <a:r>
              <a:rPr sz="2000" spc="-25" dirty="0">
                <a:latin typeface="Arial MT"/>
                <a:cs typeface="Arial MT"/>
              </a:rPr>
              <a:t>the </a:t>
            </a:r>
            <a:r>
              <a:rPr sz="2000" dirty="0">
                <a:latin typeface="Arial MT"/>
                <a:cs typeface="Arial MT"/>
              </a:rPr>
              <a:t>identifier</a:t>
            </a:r>
            <a:r>
              <a:rPr sz="2000" spc="-35" dirty="0">
                <a:latin typeface="Arial MT"/>
                <a:cs typeface="Arial MT"/>
              </a:rPr>
              <a:t> </a:t>
            </a:r>
            <a:r>
              <a:rPr sz="2000" dirty="0">
                <a:latin typeface="Arial MT"/>
                <a:cs typeface="Arial MT"/>
              </a:rPr>
              <a:t>will</a:t>
            </a:r>
            <a:r>
              <a:rPr sz="2000" spc="-10" dirty="0">
                <a:latin typeface="Arial MT"/>
                <a:cs typeface="Arial MT"/>
              </a:rPr>
              <a:t> </a:t>
            </a:r>
            <a:r>
              <a:rPr sz="2000" dirty="0">
                <a:latin typeface="Arial MT"/>
                <a:cs typeface="Arial MT"/>
              </a:rPr>
              <a:t>not</a:t>
            </a:r>
            <a:r>
              <a:rPr sz="2000" spc="-40" dirty="0">
                <a:latin typeface="Arial MT"/>
                <a:cs typeface="Arial MT"/>
              </a:rPr>
              <a:t> </a:t>
            </a:r>
            <a:r>
              <a:rPr sz="2000" dirty="0">
                <a:latin typeface="Arial MT"/>
                <a:cs typeface="Arial MT"/>
              </a:rPr>
              <a:t>be</a:t>
            </a:r>
            <a:r>
              <a:rPr sz="2000" spc="-20" dirty="0">
                <a:latin typeface="Arial MT"/>
                <a:cs typeface="Arial MT"/>
              </a:rPr>
              <a:t> </a:t>
            </a:r>
            <a:r>
              <a:rPr sz="2000" dirty="0">
                <a:latin typeface="Arial MT"/>
                <a:cs typeface="Arial MT"/>
              </a:rPr>
              <a:t>used</a:t>
            </a:r>
            <a:r>
              <a:rPr sz="2000" spc="-45" dirty="0">
                <a:latin typeface="Arial MT"/>
                <a:cs typeface="Arial MT"/>
              </a:rPr>
              <a:t> </a:t>
            </a:r>
            <a:r>
              <a:rPr sz="2000" dirty="0">
                <a:latin typeface="Arial MT"/>
                <a:cs typeface="Arial MT"/>
              </a:rPr>
              <a:t>to</a:t>
            </a:r>
            <a:r>
              <a:rPr sz="2000" spc="-35" dirty="0">
                <a:latin typeface="Arial MT"/>
                <a:cs typeface="Arial MT"/>
              </a:rPr>
              <a:t> </a:t>
            </a:r>
            <a:r>
              <a:rPr sz="2000" dirty="0">
                <a:latin typeface="Arial MT"/>
                <a:cs typeface="Arial MT"/>
              </a:rPr>
              <a:t>exclude</a:t>
            </a:r>
            <a:r>
              <a:rPr sz="2000" spc="-30" dirty="0">
                <a:latin typeface="Arial MT"/>
                <a:cs typeface="Arial MT"/>
              </a:rPr>
              <a:t> </a:t>
            </a:r>
            <a:r>
              <a:rPr sz="2000" spc="-10" dirty="0">
                <a:latin typeface="Arial MT"/>
                <a:cs typeface="Arial MT"/>
              </a:rPr>
              <a:t>publications). </a:t>
            </a:r>
            <a:r>
              <a:rPr sz="2000" dirty="0">
                <a:latin typeface="Arial MT"/>
                <a:cs typeface="Arial MT"/>
              </a:rPr>
              <a:t>Clicking</a:t>
            </a:r>
            <a:r>
              <a:rPr sz="2000" spc="-45" dirty="0">
                <a:latin typeface="Arial MT"/>
                <a:cs typeface="Arial MT"/>
              </a:rPr>
              <a:t> </a:t>
            </a:r>
            <a:r>
              <a:rPr sz="2000" dirty="0">
                <a:solidFill>
                  <a:srgbClr val="CD202C"/>
                </a:solidFill>
                <a:latin typeface="Arial MT"/>
                <a:cs typeface="Arial MT"/>
              </a:rPr>
              <a:t>No</a:t>
            </a:r>
            <a:r>
              <a:rPr sz="2000" spc="-35" dirty="0">
                <a:solidFill>
                  <a:srgbClr val="CD202C"/>
                </a:solidFill>
                <a:latin typeface="Arial MT"/>
                <a:cs typeface="Arial MT"/>
              </a:rPr>
              <a:t> </a:t>
            </a:r>
            <a:r>
              <a:rPr sz="2000" dirty="0">
                <a:latin typeface="Arial MT"/>
                <a:cs typeface="Arial MT"/>
              </a:rPr>
              <a:t>will</a:t>
            </a:r>
            <a:r>
              <a:rPr sz="2000" spc="-20" dirty="0">
                <a:latin typeface="Arial MT"/>
                <a:cs typeface="Arial MT"/>
              </a:rPr>
              <a:t> </a:t>
            </a:r>
            <a:r>
              <a:rPr sz="2000" dirty="0">
                <a:latin typeface="Arial MT"/>
                <a:cs typeface="Arial MT"/>
              </a:rPr>
              <a:t>exclude</a:t>
            </a:r>
            <a:r>
              <a:rPr sz="2000" spc="-45" dirty="0">
                <a:latin typeface="Arial MT"/>
                <a:cs typeface="Arial MT"/>
              </a:rPr>
              <a:t> </a:t>
            </a:r>
            <a:r>
              <a:rPr sz="2000" dirty="0">
                <a:latin typeface="Arial MT"/>
                <a:cs typeface="Arial MT"/>
              </a:rPr>
              <a:t>all</a:t>
            </a:r>
            <a:r>
              <a:rPr sz="2000" spc="-30" dirty="0">
                <a:latin typeface="Arial MT"/>
                <a:cs typeface="Arial MT"/>
              </a:rPr>
              <a:t> </a:t>
            </a:r>
            <a:r>
              <a:rPr sz="2000" dirty="0">
                <a:latin typeface="Arial MT"/>
                <a:cs typeface="Arial MT"/>
              </a:rPr>
              <a:t>publications</a:t>
            </a:r>
            <a:r>
              <a:rPr sz="2000" spc="-55" dirty="0">
                <a:latin typeface="Arial MT"/>
                <a:cs typeface="Arial MT"/>
              </a:rPr>
              <a:t> </a:t>
            </a:r>
            <a:r>
              <a:rPr sz="2000" dirty="0">
                <a:latin typeface="Arial MT"/>
                <a:cs typeface="Arial MT"/>
              </a:rPr>
              <a:t>using</a:t>
            </a:r>
            <a:r>
              <a:rPr sz="2000" spc="-40" dirty="0">
                <a:latin typeface="Arial MT"/>
                <a:cs typeface="Arial MT"/>
              </a:rPr>
              <a:t> </a:t>
            </a:r>
            <a:r>
              <a:rPr sz="2000" spc="-20" dirty="0">
                <a:latin typeface="Arial MT"/>
                <a:cs typeface="Arial MT"/>
              </a:rPr>
              <a:t>that </a:t>
            </a:r>
            <a:r>
              <a:rPr sz="2000" spc="-10" dirty="0">
                <a:latin typeface="Arial MT"/>
                <a:cs typeface="Arial MT"/>
              </a:rPr>
              <a:t>identifier.</a:t>
            </a:r>
            <a:endParaRPr sz="2000">
              <a:latin typeface="Arial MT"/>
              <a:cs typeface="Arial MT"/>
            </a:endParaRPr>
          </a:p>
        </p:txBody>
      </p:sp>
      <p:pic>
        <p:nvPicPr>
          <p:cNvPr id="4" name="object 4" descr="Graphical user interface. Publication automatic claiming screen. "/>
          <p:cNvPicPr/>
          <p:nvPr/>
        </p:nvPicPr>
        <p:blipFill>
          <a:blip r:embed="rId2" cstate="print"/>
          <a:stretch>
            <a:fillRect/>
          </a:stretch>
        </p:blipFill>
        <p:spPr>
          <a:xfrm>
            <a:off x="329184" y="1022603"/>
            <a:ext cx="4802123" cy="5443715"/>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20</a:t>
            </a:fld>
            <a:endParaRPr spc="-25"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215389" y="967147"/>
            <a:ext cx="5383530" cy="1930400"/>
          </a:xfrm>
          <a:prstGeom prst="rect">
            <a:avLst/>
          </a:prstGeom>
        </p:spPr>
        <p:txBody>
          <a:bodyPr vert="horz" wrap="square" lIns="0" tIns="287655" rIns="0" bIns="0" rtlCol="0">
            <a:spAutoFit/>
          </a:bodyPr>
          <a:lstStyle/>
          <a:p>
            <a:pPr marL="12700" algn="just">
              <a:lnSpc>
                <a:spcPct val="100000"/>
              </a:lnSpc>
              <a:spcBef>
                <a:spcPts val="2265"/>
              </a:spcBef>
            </a:pPr>
            <a:r>
              <a:rPr dirty="0"/>
              <a:t>Automatic</a:t>
            </a:r>
            <a:r>
              <a:rPr spc="-155" dirty="0"/>
              <a:t> </a:t>
            </a:r>
            <a:r>
              <a:rPr spc="-10" dirty="0"/>
              <a:t>Claiming</a:t>
            </a:r>
          </a:p>
          <a:p>
            <a:pPr marL="12700" marR="5080" indent="-635" algn="just">
              <a:lnSpc>
                <a:spcPct val="130000"/>
              </a:lnSpc>
              <a:spcBef>
                <a:spcPts val="565"/>
              </a:spcBef>
            </a:pPr>
            <a:r>
              <a:rPr sz="1800" dirty="0">
                <a:latin typeface="Arial MT"/>
                <a:cs typeface="Arial MT"/>
              </a:rPr>
              <a:t>Clicking</a:t>
            </a:r>
            <a:r>
              <a:rPr sz="1800" spc="-25" dirty="0">
                <a:latin typeface="Arial MT"/>
                <a:cs typeface="Arial MT"/>
              </a:rPr>
              <a:t> </a:t>
            </a:r>
            <a:r>
              <a:rPr sz="1800" dirty="0">
                <a:latin typeface="Arial MT"/>
                <a:cs typeface="Arial MT"/>
              </a:rPr>
              <a:t>the</a:t>
            </a:r>
            <a:r>
              <a:rPr sz="1800" spc="-80" dirty="0">
                <a:latin typeface="Arial MT"/>
                <a:cs typeface="Arial MT"/>
              </a:rPr>
              <a:t> </a:t>
            </a:r>
            <a:r>
              <a:rPr sz="1800" spc="-25" dirty="0">
                <a:solidFill>
                  <a:srgbClr val="CD202C"/>
                </a:solidFill>
                <a:latin typeface="Arial MT"/>
                <a:cs typeface="Arial MT"/>
              </a:rPr>
              <a:t>Yes</a:t>
            </a:r>
            <a:r>
              <a:rPr sz="1800" spc="-40" dirty="0">
                <a:solidFill>
                  <a:srgbClr val="CD202C"/>
                </a:solidFill>
                <a:latin typeface="Arial MT"/>
                <a:cs typeface="Arial MT"/>
              </a:rPr>
              <a:t> </a:t>
            </a:r>
            <a:r>
              <a:rPr sz="1800" dirty="0">
                <a:latin typeface="Arial MT"/>
                <a:cs typeface="Arial MT"/>
              </a:rPr>
              <a:t>button</a:t>
            </a:r>
            <a:r>
              <a:rPr sz="1800" spc="-35" dirty="0">
                <a:latin typeface="Arial MT"/>
                <a:cs typeface="Arial MT"/>
              </a:rPr>
              <a:t> </a:t>
            </a:r>
            <a:r>
              <a:rPr sz="1800" dirty="0">
                <a:latin typeface="Arial MT"/>
                <a:cs typeface="Arial MT"/>
              </a:rPr>
              <a:t>for</a:t>
            </a:r>
            <a:r>
              <a:rPr sz="1800" spc="-50" dirty="0">
                <a:latin typeface="Arial MT"/>
                <a:cs typeface="Arial MT"/>
              </a:rPr>
              <a:t> </a:t>
            </a:r>
            <a:r>
              <a:rPr sz="1800" dirty="0">
                <a:latin typeface="Arial MT"/>
                <a:cs typeface="Arial MT"/>
              </a:rPr>
              <a:t>the</a:t>
            </a:r>
            <a:r>
              <a:rPr sz="1800" spc="-45" dirty="0">
                <a:latin typeface="Arial MT"/>
                <a:cs typeface="Arial MT"/>
              </a:rPr>
              <a:t> </a:t>
            </a:r>
            <a:r>
              <a:rPr sz="1800" dirty="0">
                <a:latin typeface="Arial MT"/>
                <a:cs typeface="Arial MT"/>
              </a:rPr>
              <a:t>identifier</a:t>
            </a:r>
            <a:r>
              <a:rPr sz="1800" spc="-20" dirty="0">
                <a:latin typeface="Arial MT"/>
                <a:cs typeface="Arial MT"/>
              </a:rPr>
              <a:t> </a:t>
            </a:r>
            <a:r>
              <a:rPr sz="1800" dirty="0">
                <a:latin typeface="Arial MT"/>
                <a:cs typeface="Arial MT"/>
              </a:rPr>
              <a:t>will</a:t>
            </a:r>
            <a:r>
              <a:rPr sz="1800" spc="-5" dirty="0">
                <a:latin typeface="Arial MT"/>
                <a:cs typeface="Arial MT"/>
              </a:rPr>
              <a:t> </a:t>
            </a:r>
            <a:r>
              <a:rPr sz="1800" dirty="0">
                <a:latin typeface="Arial MT"/>
                <a:cs typeface="Arial MT"/>
              </a:rPr>
              <a:t>present</a:t>
            </a:r>
            <a:r>
              <a:rPr sz="1800" spc="-35" dirty="0">
                <a:latin typeface="Arial MT"/>
                <a:cs typeface="Arial MT"/>
              </a:rPr>
              <a:t> </a:t>
            </a:r>
            <a:r>
              <a:rPr sz="1800" spc="-50" dirty="0">
                <a:latin typeface="Arial MT"/>
                <a:cs typeface="Arial MT"/>
              </a:rPr>
              <a:t>a </a:t>
            </a:r>
            <a:r>
              <a:rPr sz="1800" dirty="0">
                <a:latin typeface="Arial MT"/>
                <a:cs typeface="Arial MT"/>
              </a:rPr>
              <a:t>confirmation</a:t>
            </a:r>
            <a:r>
              <a:rPr sz="1800" spc="-40" dirty="0">
                <a:latin typeface="Arial MT"/>
                <a:cs typeface="Arial MT"/>
              </a:rPr>
              <a:t> </a:t>
            </a:r>
            <a:r>
              <a:rPr sz="1800" dirty="0">
                <a:latin typeface="Arial MT"/>
                <a:cs typeface="Arial MT"/>
              </a:rPr>
              <a:t>screen</a:t>
            </a:r>
            <a:r>
              <a:rPr sz="1800" spc="-40" dirty="0">
                <a:latin typeface="Arial MT"/>
                <a:cs typeface="Arial MT"/>
              </a:rPr>
              <a:t> </a:t>
            </a:r>
            <a:r>
              <a:rPr sz="1800" dirty="0">
                <a:latin typeface="Arial MT"/>
                <a:cs typeface="Arial MT"/>
              </a:rPr>
              <a:t>that</a:t>
            </a:r>
            <a:r>
              <a:rPr sz="1800" spc="-45" dirty="0">
                <a:latin typeface="Arial MT"/>
                <a:cs typeface="Arial MT"/>
              </a:rPr>
              <a:t> </a:t>
            </a:r>
            <a:r>
              <a:rPr sz="1800" dirty="0">
                <a:latin typeface="Arial MT"/>
                <a:cs typeface="Arial MT"/>
              </a:rPr>
              <a:t>explains</a:t>
            </a:r>
            <a:r>
              <a:rPr sz="1800" spc="-25" dirty="0">
                <a:latin typeface="Arial MT"/>
                <a:cs typeface="Arial MT"/>
              </a:rPr>
              <a:t> </a:t>
            </a:r>
            <a:r>
              <a:rPr sz="1800" dirty="0">
                <a:latin typeface="Arial MT"/>
                <a:cs typeface="Arial MT"/>
              </a:rPr>
              <a:t>exactly</a:t>
            </a:r>
            <a:r>
              <a:rPr sz="1800" spc="-30" dirty="0">
                <a:latin typeface="Arial MT"/>
                <a:cs typeface="Arial MT"/>
              </a:rPr>
              <a:t> </a:t>
            </a:r>
            <a:r>
              <a:rPr sz="1800" dirty="0">
                <a:latin typeface="Arial MT"/>
                <a:cs typeface="Arial MT"/>
              </a:rPr>
              <a:t>what</a:t>
            </a:r>
            <a:r>
              <a:rPr sz="1800" spc="-10" dirty="0">
                <a:latin typeface="Arial MT"/>
                <a:cs typeface="Arial MT"/>
              </a:rPr>
              <a:t> </a:t>
            </a:r>
            <a:r>
              <a:rPr sz="1800" dirty="0">
                <a:latin typeface="Arial MT"/>
                <a:cs typeface="Arial MT"/>
              </a:rPr>
              <a:t>will</a:t>
            </a:r>
            <a:r>
              <a:rPr sz="1800" spc="-10" dirty="0">
                <a:latin typeface="Arial MT"/>
                <a:cs typeface="Arial MT"/>
              </a:rPr>
              <a:t> </a:t>
            </a:r>
            <a:r>
              <a:rPr sz="1800" spc="-25" dirty="0">
                <a:latin typeface="Arial MT"/>
                <a:cs typeface="Arial MT"/>
              </a:rPr>
              <a:t>be </a:t>
            </a:r>
            <a:r>
              <a:rPr sz="1800" dirty="0">
                <a:latin typeface="Arial MT"/>
                <a:cs typeface="Arial MT"/>
              </a:rPr>
              <a:t>done</a:t>
            </a:r>
            <a:r>
              <a:rPr sz="1800" spc="-25" dirty="0">
                <a:latin typeface="Arial MT"/>
                <a:cs typeface="Arial MT"/>
              </a:rPr>
              <a:t> </a:t>
            </a:r>
            <a:r>
              <a:rPr sz="1800" dirty="0">
                <a:latin typeface="Arial MT"/>
                <a:cs typeface="Arial MT"/>
              </a:rPr>
              <a:t>with</a:t>
            </a:r>
            <a:r>
              <a:rPr sz="1800" spc="-5" dirty="0">
                <a:latin typeface="Arial MT"/>
                <a:cs typeface="Arial MT"/>
              </a:rPr>
              <a:t> </a:t>
            </a:r>
            <a:r>
              <a:rPr sz="1800" dirty="0">
                <a:latin typeface="Arial MT"/>
                <a:cs typeface="Arial MT"/>
              </a:rPr>
              <a:t>the</a:t>
            </a:r>
            <a:r>
              <a:rPr sz="1800" spc="-35" dirty="0">
                <a:latin typeface="Arial MT"/>
                <a:cs typeface="Arial MT"/>
              </a:rPr>
              <a:t> </a:t>
            </a:r>
            <a:r>
              <a:rPr sz="1800" dirty="0">
                <a:latin typeface="Arial MT"/>
                <a:cs typeface="Arial MT"/>
              </a:rPr>
              <a:t>identifier</a:t>
            </a:r>
            <a:r>
              <a:rPr sz="1800" spc="-10" dirty="0">
                <a:latin typeface="Arial MT"/>
                <a:cs typeface="Arial MT"/>
              </a:rPr>
              <a:t> </a:t>
            </a:r>
            <a:r>
              <a:rPr sz="1800" dirty="0">
                <a:latin typeface="Arial MT"/>
                <a:cs typeface="Arial MT"/>
              </a:rPr>
              <a:t>if</a:t>
            </a:r>
            <a:r>
              <a:rPr sz="1800" spc="-35" dirty="0">
                <a:latin typeface="Arial MT"/>
                <a:cs typeface="Arial MT"/>
              </a:rPr>
              <a:t> </a:t>
            </a:r>
            <a:r>
              <a:rPr sz="1800" spc="-10" dirty="0">
                <a:latin typeface="Arial MT"/>
                <a:cs typeface="Arial MT"/>
              </a:rPr>
              <a:t>accepted.</a:t>
            </a:r>
            <a:endParaRPr sz="1800">
              <a:latin typeface="Arial MT"/>
              <a:cs typeface="Arial MT"/>
            </a:endParaRPr>
          </a:p>
        </p:txBody>
      </p:sp>
      <p:sp>
        <p:nvSpPr>
          <p:cNvPr id="3" name="object 3"/>
          <p:cNvSpPr txBox="1"/>
          <p:nvPr/>
        </p:nvSpPr>
        <p:spPr>
          <a:xfrm>
            <a:off x="6215618" y="3228467"/>
            <a:ext cx="5669280" cy="2878455"/>
          </a:xfrm>
          <a:prstGeom prst="rect">
            <a:avLst/>
          </a:prstGeom>
        </p:spPr>
        <p:txBody>
          <a:bodyPr vert="horz" wrap="square" lIns="0" tIns="12700" rIns="0" bIns="0" rtlCol="0">
            <a:spAutoFit/>
          </a:bodyPr>
          <a:lstStyle/>
          <a:p>
            <a:pPr marL="12700" marR="5080">
              <a:lnSpc>
                <a:spcPct val="130000"/>
              </a:lnSpc>
              <a:spcBef>
                <a:spcPts val="100"/>
              </a:spcBef>
            </a:pPr>
            <a:r>
              <a:rPr sz="1800" dirty="0">
                <a:latin typeface="Arial MT"/>
                <a:cs typeface="Arial MT"/>
              </a:rPr>
              <a:t>The</a:t>
            </a:r>
            <a:r>
              <a:rPr sz="1800" spc="-55" dirty="0">
                <a:latin typeface="Arial MT"/>
                <a:cs typeface="Arial MT"/>
              </a:rPr>
              <a:t> </a:t>
            </a:r>
            <a:r>
              <a:rPr sz="1800" dirty="0">
                <a:latin typeface="Arial MT"/>
                <a:cs typeface="Arial MT"/>
              </a:rPr>
              <a:t>default</a:t>
            </a:r>
            <a:r>
              <a:rPr sz="1800" spc="-10" dirty="0">
                <a:latin typeface="Arial MT"/>
                <a:cs typeface="Arial MT"/>
              </a:rPr>
              <a:t> </a:t>
            </a:r>
            <a:r>
              <a:rPr sz="1800" dirty="0">
                <a:latin typeface="Arial MT"/>
                <a:cs typeface="Arial MT"/>
              </a:rPr>
              <a:t>option</a:t>
            </a:r>
            <a:r>
              <a:rPr sz="1800" spc="-20" dirty="0">
                <a:latin typeface="Arial MT"/>
                <a:cs typeface="Arial MT"/>
              </a:rPr>
              <a:t> </a:t>
            </a:r>
            <a:r>
              <a:rPr sz="1800" dirty="0">
                <a:latin typeface="Arial MT"/>
                <a:cs typeface="Arial MT"/>
              </a:rPr>
              <a:t>is</a:t>
            </a:r>
            <a:r>
              <a:rPr sz="1800" spc="-30" dirty="0">
                <a:latin typeface="Arial MT"/>
                <a:cs typeface="Arial MT"/>
              </a:rPr>
              <a:t> </a:t>
            </a:r>
            <a:r>
              <a:rPr sz="1800" dirty="0">
                <a:latin typeface="Arial MT"/>
                <a:cs typeface="Arial MT"/>
              </a:rPr>
              <a:t>to</a:t>
            </a:r>
            <a:r>
              <a:rPr sz="1800" spc="-125" dirty="0">
                <a:latin typeface="Arial MT"/>
                <a:cs typeface="Arial MT"/>
              </a:rPr>
              <a:t> </a:t>
            </a:r>
            <a:r>
              <a:rPr sz="1800" dirty="0">
                <a:solidFill>
                  <a:srgbClr val="CD202C"/>
                </a:solidFill>
                <a:latin typeface="Arial MT"/>
                <a:cs typeface="Arial MT"/>
              </a:rPr>
              <a:t>Auto</a:t>
            </a:r>
            <a:r>
              <a:rPr sz="1800" spc="-35" dirty="0">
                <a:solidFill>
                  <a:srgbClr val="CD202C"/>
                </a:solidFill>
                <a:latin typeface="Arial MT"/>
                <a:cs typeface="Arial MT"/>
              </a:rPr>
              <a:t> </a:t>
            </a:r>
            <a:r>
              <a:rPr sz="1800" dirty="0">
                <a:solidFill>
                  <a:srgbClr val="CD202C"/>
                </a:solidFill>
                <a:latin typeface="Arial MT"/>
                <a:cs typeface="Arial MT"/>
              </a:rPr>
              <a:t>claim</a:t>
            </a:r>
            <a:r>
              <a:rPr sz="1800" spc="-15" dirty="0">
                <a:solidFill>
                  <a:srgbClr val="CD202C"/>
                </a:solidFill>
                <a:latin typeface="Arial MT"/>
                <a:cs typeface="Arial MT"/>
              </a:rPr>
              <a:t> </a:t>
            </a:r>
            <a:r>
              <a:rPr sz="1800" dirty="0">
                <a:solidFill>
                  <a:srgbClr val="CD202C"/>
                </a:solidFill>
                <a:latin typeface="Arial MT"/>
                <a:cs typeface="Arial MT"/>
              </a:rPr>
              <a:t>publications</a:t>
            </a:r>
            <a:r>
              <a:rPr sz="1800" spc="-5" dirty="0">
                <a:solidFill>
                  <a:srgbClr val="CD202C"/>
                </a:solidFill>
                <a:latin typeface="Arial MT"/>
                <a:cs typeface="Arial MT"/>
              </a:rPr>
              <a:t> </a:t>
            </a:r>
            <a:r>
              <a:rPr sz="1800" spc="-10" dirty="0">
                <a:latin typeface="Arial MT"/>
                <a:cs typeface="Arial MT"/>
              </a:rPr>
              <a:t>which </a:t>
            </a:r>
            <a:r>
              <a:rPr sz="1800" dirty="0">
                <a:latin typeface="Arial MT"/>
                <a:cs typeface="Arial MT"/>
              </a:rPr>
              <a:t>means</a:t>
            </a:r>
            <a:r>
              <a:rPr sz="1800" spc="-40" dirty="0">
                <a:latin typeface="Arial MT"/>
                <a:cs typeface="Arial MT"/>
              </a:rPr>
              <a:t> </a:t>
            </a:r>
            <a:r>
              <a:rPr sz="1800" dirty="0">
                <a:latin typeface="Arial MT"/>
                <a:cs typeface="Arial MT"/>
              </a:rPr>
              <a:t>publications</a:t>
            </a:r>
            <a:r>
              <a:rPr sz="1800" spc="-25" dirty="0">
                <a:latin typeface="Arial MT"/>
                <a:cs typeface="Arial MT"/>
              </a:rPr>
              <a:t> </a:t>
            </a:r>
            <a:r>
              <a:rPr sz="1800" dirty="0">
                <a:latin typeface="Arial MT"/>
                <a:cs typeface="Arial MT"/>
              </a:rPr>
              <a:t>with</a:t>
            </a:r>
            <a:r>
              <a:rPr sz="1800" spc="-20" dirty="0">
                <a:latin typeface="Arial MT"/>
                <a:cs typeface="Arial MT"/>
              </a:rPr>
              <a:t> </a:t>
            </a:r>
            <a:r>
              <a:rPr sz="1800" dirty="0">
                <a:latin typeface="Arial MT"/>
                <a:cs typeface="Arial MT"/>
              </a:rPr>
              <a:t>the</a:t>
            </a:r>
            <a:r>
              <a:rPr sz="1800" spc="-55" dirty="0">
                <a:latin typeface="Arial MT"/>
                <a:cs typeface="Arial MT"/>
              </a:rPr>
              <a:t> </a:t>
            </a:r>
            <a:r>
              <a:rPr sz="1800" dirty="0">
                <a:latin typeface="Arial MT"/>
                <a:cs typeface="Arial MT"/>
              </a:rPr>
              <a:t>author</a:t>
            </a:r>
            <a:r>
              <a:rPr sz="1800" spc="-35" dirty="0">
                <a:latin typeface="Arial MT"/>
                <a:cs typeface="Arial MT"/>
              </a:rPr>
              <a:t> </a:t>
            </a:r>
            <a:r>
              <a:rPr sz="1800" dirty="0">
                <a:latin typeface="Arial MT"/>
                <a:cs typeface="Arial MT"/>
              </a:rPr>
              <a:t>identifier</a:t>
            </a:r>
            <a:r>
              <a:rPr sz="1800" spc="-35" dirty="0">
                <a:latin typeface="Arial MT"/>
                <a:cs typeface="Arial MT"/>
              </a:rPr>
              <a:t> </a:t>
            </a:r>
            <a:r>
              <a:rPr sz="1800" dirty="0">
                <a:latin typeface="Arial MT"/>
                <a:cs typeface="Arial MT"/>
              </a:rPr>
              <a:t>will</a:t>
            </a:r>
            <a:r>
              <a:rPr sz="1800" spc="-10" dirty="0">
                <a:latin typeface="Arial MT"/>
                <a:cs typeface="Arial MT"/>
              </a:rPr>
              <a:t> </a:t>
            </a:r>
            <a:r>
              <a:rPr sz="1800" spc="-25" dirty="0">
                <a:latin typeface="Arial MT"/>
                <a:cs typeface="Arial MT"/>
              </a:rPr>
              <a:t>be </a:t>
            </a:r>
            <a:r>
              <a:rPr sz="1800" dirty="0">
                <a:latin typeface="Arial MT"/>
                <a:cs typeface="Arial MT"/>
              </a:rPr>
              <a:t>automatically</a:t>
            </a:r>
            <a:r>
              <a:rPr sz="1800" spc="-5" dirty="0">
                <a:latin typeface="Arial MT"/>
                <a:cs typeface="Arial MT"/>
              </a:rPr>
              <a:t> </a:t>
            </a:r>
            <a:r>
              <a:rPr sz="1800" dirty="0">
                <a:latin typeface="Arial MT"/>
                <a:cs typeface="Arial MT"/>
              </a:rPr>
              <a:t>added</a:t>
            </a:r>
            <a:r>
              <a:rPr sz="1800" spc="-20" dirty="0">
                <a:latin typeface="Arial MT"/>
                <a:cs typeface="Arial MT"/>
              </a:rPr>
              <a:t> </a:t>
            </a:r>
            <a:r>
              <a:rPr sz="1800" dirty="0">
                <a:latin typeface="Arial MT"/>
                <a:cs typeface="Arial MT"/>
              </a:rPr>
              <a:t>to</a:t>
            </a:r>
            <a:r>
              <a:rPr sz="1800" spc="-35" dirty="0">
                <a:latin typeface="Arial MT"/>
                <a:cs typeface="Arial MT"/>
              </a:rPr>
              <a:t> </a:t>
            </a:r>
            <a:r>
              <a:rPr sz="1800" dirty="0">
                <a:latin typeface="Arial MT"/>
                <a:cs typeface="Arial MT"/>
              </a:rPr>
              <a:t>the</a:t>
            </a:r>
            <a:r>
              <a:rPr sz="1800" spc="-30" dirty="0">
                <a:latin typeface="Arial MT"/>
                <a:cs typeface="Arial MT"/>
              </a:rPr>
              <a:t> </a:t>
            </a:r>
            <a:r>
              <a:rPr sz="1800" dirty="0">
                <a:latin typeface="Arial MT"/>
                <a:cs typeface="Arial MT"/>
              </a:rPr>
              <a:t>claimed</a:t>
            </a:r>
            <a:r>
              <a:rPr sz="1800" spc="-20" dirty="0">
                <a:latin typeface="Arial MT"/>
                <a:cs typeface="Arial MT"/>
              </a:rPr>
              <a:t> </a:t>
            </a:r>
            <a:r>
              <a:rPr sz="1800" dirty="0">
                <a:latin typeface="Arial MT"/>
                <a:cs typeface="Arial MT"/>
              </a:rPr>
              <a:t>list.</a:t>
            </a:r>
            <a:r>
              <a:rPr sz="1800" spc="-60" dirty="0">
                <a:latin typeface="Arial MT"/>
                <a:cs typeface="Arial MT"/>
              </a:rPr>
              <a:t> </a:t>
            </a:r>
            <a:r>
              <a:rPr sz="1800" dirty="0">
                <a:latin typeface="Arial MT"/>
                <a:cs typeface="Arial MT"/>
              </a:rPr>
              <a:t>The</a:t>
            </a:r>
            <a:r>
              <a:rPr sz="1800" spc="-40" dirty="0">
                <a:latin typeface="Arial MT"/>
                <a:cs typeface="Arial MT"/>
              </a:rPr>
              <a:t> </a:t>
            </a:r>
            <a:r>
              <a:rPr sz="1800" dirty="0">
                <a:latin typeface="Arial MT"/>
                <a:cs typeface="Arial MT"/>
              </a:rPr>
              <a:t>other</a:t>
            </a:r>
            <a:r>
              <a:rPr sz="1800" spc="-30" dirty="0">
                <a:latin typeface="Arial MT"/>
                <a:cs typeface="Arial MT"/>
              </a:rPr>
              <a:t> </a:t>
            </a:r>
            <a:r>
              <a:rPr sz="1800" spc="-10" dirty="0">
                <a:latin typeface="Arial MT"/>
                <a:cs typeface="Arial MT"/>
              </a:rPr>
              <a:t>option </a:t>
            </a:r>
            <a:r>
              <a:rPr sz="1800" dirty="0">
                <a:latin typeface="Arial MT"/>
                <a:cs typeface="Arial MT"/>
              </a:rPr>
              <a:t>is</a:t>
            </a:r>
            <a:r>
              <a:rPr sz="1800" spc="-35" dirty="0">
                <a:latin typeface="Arial MT"/>
                <a:cs typeface="Arial MT"/>
              </a:rPr>
              <a:t> </a:t>
            </a:r>
            <a:r>
              <a:rPr sz="1800" dirty="0">
                <a:latin typeface="Arial MT"/>
                <a:cs typeface="Arial MT"/>
              </a:rPr>
              <a:t>to</a:t>
            </a:r>
            <a:r>
              <a:rPr sz="1800" spc="-25" dirty="0">
                <a:latin typeface="Arial MT"/>
                <a:cs typeface="Arial MT"/>
              </a:rPr>
              <a:t> </a:t>
            </a:r>
            <a:r>
              <a:rPr sz="1800" dirty="0">
                <a:latin typeface="Arial MT"/>
                <a:cs typeface="Arial MT"/>
              </a:rPr>
              <a:t>ask</a:t>
            </a:r>
            <a:r>
              <a:rPr sz="1800" spc="-20" dirty="0">
                <a:latin typeface="Arial MT"/>
                <a:cs typeface="Arial MT"/>
              </a:rPr>
              <a:t> </a:t>
            </a:r>
            <a:r>
              <a:rPr sz="1800" dirty="0">
                <a:latin typeface="Arial MT"/>
                <a:cs typeface="Arial MT"/>
              </a:rPr>
              <a:t>the</a:t>
            </a:r>
            <a:r>
              <a:rPr sz="1800" spc="-25" dirty="0">
                <a:latin typeface="Arial MT"/>
                <a:cs typeface="Arial MT"/>
              </a:rPr>
              <a:t> </a:t>
            </a:r>
            <a:r>
              <a:rPr sz="1800" dirty="0">
                <a:latin typeface="Arial MT"/>
                <a:cs typeface="Arial MT"/>
              </a:rPr>
              <a:t>RIS</a:t>
            </a:r>
            <a:r>
              <a:rPr sz="1800" spc="-30" dirty="0">
                <a:latin typeface="Arial MT"/>
                <a:cs typeface="Arial MT"/>
              </a:rPr>
              <a:t> </a:t>
            </a:r>
            <a:r>
              <a:rPr sz="1800" dirty="0">
                <a:latin typeface="Arial MT"/>
                <a:cs typeface="Arial MT"/>
              </a:rPr>
              <a:t>to</a:t>
            </a:r>
            <a:r>
              <a:rPr sz="1800" spc="-114" dirty="0">
                <a:latin typeface="Arial MT"/>
                <a:cs typeface="Arial MT"/>
              </a:rPr>
              <a:t> </a:t>
            </a:r>
            <a:r>
              <a:rPr sz="1800" dirty="0">
                <a:solidFill>
                  <a:srgbClr val="CD202C"/>
                </a:solidFill>
                <a:latin typeface="Arial MT"/>
                <a:cs typeface="Arial MT"/>
              </a:rPr>
              <a:t>Auto</a:t>
            </a:r>
            <a:r>
              <a:rPr sz="1800" spc="-25" dirty="0">
                <a:solidFill>
                  <a:srgbClr val="CD202C"/>
                </a:solidFill>
                <a:latin typeface="Arial MT"/>
                <a:cs typeface="Arial MT"/>
              </a:rPr>
              <a:t> </a:t>
            </a:r>
            <a:r>
              <a:rPr sz="1800" dirty="0">
                <a:solidFill>
                  <a:srgbClr val="CD202C"/>
                </a:solidFill>
                <a:latin typeface="Arial MT"/>
                <a:cs typeface="Arial MT"/>
              </a:rPr>
              <a:t>suggest</a:t>
            </a:r>
            <a:r>
              <a:rPr sz="1800" spc="-15" dirty="0">
                <a:solidFill>
                  <a:srgbClr val="CD202C"/>
                </a:solidFill>
                <a:latin typeface="Arial MT"/>
                <a:cs typeface="Arial MT"/>
              </a:rPr>
              <a:t> </a:t>
            </a:r>
            <a:r>
              <a:rPr sz="1800" dirty="0">
                <a:solidFill>
                  <a:srgbClr val="CD202C"/>
                </a:solidFill>
                <a:latin typeface="Arial MT"/>
                <a:cs typeface="Arial MT"/>
              </a:rPr>
              <a:t>publications</a:t>
            </a:r>
            <a:r>
              <a:rPr sz="1800" dirty="0">
                <a:latin typeface="Arial MT"/>
                <a:cs typeface="Arial MT"/>
              </a:rPr>
              <a:t>,</a:t>
            </a:r>
            <a:r>
              <a:rPr sz="1800" spc="10" dirty="0">
                <a:latin typeface="Arial MT"/>
                <a:cs typeface="Arial MT"/>
              </a:rPr>
              <a:t> </a:t>
            </a:r>
            <a:r>
              <a:rPr sz="1800" spc="-10" dirty="0">
                <a:latin typeface="Arial MT"/>
                <a:cs typeface="Arial MT"/>
              </a:rPr>
              <a:t>which </a:t>
            </a:r>
            <a:r>
              <a:rPr sz="1800" dirty="0">
                <a:latin typeface="Arial MT"/>
                <a:cs typeface="Arial MT"/>
              </a:rPr>
              <a:t>places</a:t>
            </a:r>
            <a:r>
              <a:rPr sz="1800" spc="-20" dirty="0">
                <a:latin typeface="Arial MT"/>
                <a:cs typeface="Arial MT"/>
              </a:rPr>
              <a:t> </a:t>
            </a:r>
            <a:r>
              <a:rPr sz="1800" dirty="0">
                <a:latin typeface="Arial MT"/>
                <a:cs typeface="Arial MT"/>
              </a:rPr>
              <a:t>the</a:t>
            </a:r>
            <a:r>
              <a:rPr sz="1800" spc="-40" dirty="0">
                <a:latin typeface="Arial MT"/>
                <a:cs typeface="Arial MT"/>
              </a:rPr>
              <a:t> </a:t>
            </a:r>
            <a:r>
              <a:rPr sz="1800" dirty="0">
                <a:latin typeface="Arial MT"/>
                <a:cs typeface="Arial MT"/>
              </a:rPr>
              <a:t>publications</a:t>
            </a:r>
            <a:r>
              <a:rPr sz="1800" spc="-10" dirty="0">
                <a:latin typeface="Arial MT"/>
                <a:cs typeface="Arial MT"/>
              </a:rPr>
              <a:t> </a:t>
            </a:r>
            <a:r>
              <a:rPr sz="1800" dirty="0">
                <a:latin typeface="Arial MT"/>
                <a:cs typeface="Arial MT"/>
              </a:rPr>
              <a:t>into</a:t>
            </a:r>
            <a:r>
              <a:rPr sz="1800" spc="-25" dirty="0">
                <a:latin typeface="Arial MT"/>
                <a:cs typeface="Arial MT"/>
              </a:rPr>
              <a:t> </a:t>
            </a:r>
            <a:r>
              <a:rPr sz="1800" dirty="0">
                <a:latin typeface="Arial MT"/>
                <a:cs typeface="Arial MT"/>
              </a:rPr>
              <a:t>the</a:t>
            </a:r>
            <a:r>
              <a:rPr sz="1800" spc="-35" dirty="0">
                <a:latin typeface="Arial MT"/>
                <a:cs typeface="Arial MT"/>
              </a:rPr>
              <a:t> </a:t>
            </a:r>
            <a:r>
              <a:rPr sz="1800" dirty="0">
                <a:solidFill>
                  <a:srgbClr val="CD202C"/>
                </a:solidFill>
                <a:latin typeface="Arial MT"/>
                <a:cs typeface="Arial MT"/>
              </a:rPr>
              <a:t>Pending</a:t>
            </a:r>
            <a:r>
              <a:rPr sz="1800" spc="-25" dirty="0">
                <a:solidFill>
                  <a:srgbClr val="CD202C"/>
                </a:solidFill>
                <a:latin typeface="Arial MT"/>
                <a:cs typeface="Arial MT"/>
              </a:rPr>
              <a:t> </a:t>
            </a:r>
            <a:r>
              <a:rPr sz="1800" spc="-10" dirty="0">
                <a:latin typeface="Arial MT"/>
                <a:cs typeface="Arial MT"/>
              </a:rPr>
              <a:t>list.</a:t>
            </a:r>
            <a:endParaRPr sz="1800">
              <a:latin typeface="Arial MT"/>
              <a:cs typeface="Arial MT"/>
            </a:endParaRPr>
          </a:p>
          <a:p>
            <a:pPr>
              <a:lnSpc>
                <a:spcPct val="100000"/>
              </a:lnSpc>
              <a:spcBef>
                <a:spcPts val="735"/>
              </a:spcBef>
            </a:pPr>
            <a:endParaRPr sz="1800">
              <a:latin typeface="Arial MT"/>
              <a:cs typeface="Arial MT"/>
            </a:endParaRPr>
          </a:p>
          <a:p>
            <a:pPr marL="12700" marR="252729">
              <a:lnSpc>
                <a:spcPct val="130000"/>
              </a:lnSpc>
            </a:pPr>
            <a:r>
              <a:rPr sz="1800" dirty="0">
                <a:latin typeface="Arial MT"/>
                <a:cs typeface="Arial MT"/>
              </a:rPr>
              <a:t>The</a:t>
            </a:r>
            <a:r>
              <a:rPr sz="1800" spc="-45" dirty="0">
                <a:latin typeface="Arial MT"/>
                <a:cs typeface="Arial MT"/>
              </a:rPr>
              <a:t> </a:t>
            </a:r>
            <a:r>
              <a:rPr sz="1800" dirty="0">
                <a:latin typeface="Arial MT"/>
                <a:cs typeface="Arial MT"/>
              </a:rPr>
              <a:t>newly verified</a:t>
            </a:r>
            <a:r>
              <a:rPr sz="1800" spc="-20" dirty="0">
                <a:latin typeface="Arial MT"/>
                <a:cs typeface="Arial MT"/>
              </a:rPr>
              <a:t> </a:t>
            </a:r>
            <a:r>
              <a:rPr sz="1800" dirty="0">
                <a:latin typeface="Arial MT"/>
                <a:cs typeface="Arial MT"/>
              </a:rPr>
              <a:t>identifier</a:t>
            </a:r>
            <a:r>
              <a:rPr sz="1800" spc="-15" dirty="0">
                <a:latin typeface="Arial MT"/>
                <a:cs typeface="Arial MT"/>
              </a:rPr>
              <a:t> </a:t>
            </a:r>
            <a:r>
              <a:rPr sz="1800" dirty="0">
                <a:latin typeface="Arial MT"/>
                <a:cs typeface="Arial MT"/>
              </a:rPr>
              <a:t>will</a:t>
            </a:r>
            <a:r>
              <a:rPr sz="1800" spc="10" dirty="0">
                <a:latin typeface="Arial MT"/>
                <a:cs typeface="Arial MT"/>
              </a:rPr>
              <a:t> </a:t>
            </a:r>
            <a:r>
              <a:rPr sz="1800" dirty="0">
                <a:latin typeface="Arial MT"/>
                <a:cs typeface="Arial MT"/>
              </a:rPr>
              <a:t>be</a:t>
            </a:r>
            <a:r>
              <a:rPr sz="1800" spc="-20" dirty="0">
                <a:latin typeface="Arial MT"/>
                <a:cs typeface="Arial MT"/>
              </a:rPr>
              <a:t> </a:t>
            </a:r>
            <a:r>
              <a:rPr sz="1800" dirty="0">
                <a:latin typeface="Arial MT"/>
                <a:cs typeface="Arial MT"/>
              </a:rPr>
              <a:t>added</a:t>
            </a:r>
            <a:r>
              <a:rPr sz="1800" spc="-20" dirty="0">
                <a:latin typeface="Arial MT"/>
                <a:cs typeface="Arial MT"/>
              </a:rPr>
              <a:t> </a:t>
            </a:r>
            <a:r>
              <a:rPr sz="1800" dirty="0">
                <a:latin typeface="Arial MT"/>
                <a:cs typeface="Arial MT"/>
              </a:rPr>
              <a:t>to</a:t>
            </a:r>
            <a:r>
              <a:rPr sz="1800" spc="-35" dirty="0">
                <a:latin typeface="Arial MT"/>
                <a:cs typeface="Arial MT"/>
              </a:rPr>
              <a:t> </a:t>
            </a:r>
            <a:r>
              <a:rPr sz="1800" dirty="0">
                <a:latin typeface="Arial MT"/>
                <a:cs typeface="Arial MT"/>
              </a:rPr>
              <a:t>the</a:t>
            </a:r>
            <a:r>
              <a:rPr sz="1800" spc="-35" dirty="0">
                <a:latin typeface="Arial MT"/>
                <a:cs typeface="Arial MT"/>
              </a:rPr>
              <a:t> </a:t>
            </a:r>
            <a:r>
              <a:rPr sz="1800" dirty="0">
                <a:latin typeface="Arial MT"/>
                <a:cs typeface="Arial MT"/>
              </a:rPr>
              <a:t>list</a:t>
            </a:r>
            <a:r>
              <a:rPr sz="1800" spc="-25" dirty="0">
                <a:latin typeface="Arial MT"/>
                <a:cs typeface="Arial MT"/>
              </a:rPr>
              <a:t> of </a:t>
            </a:r>
            <a:r>
              <a:rPr sz="1800" dirty="0">
                <a:latin typeface="Arial MT"/>
                <a:cs typeface="Arial MT"/>
              </a:rPr>
              <a:t>External</a:t>
            </a:r>
            <a:r>
              <a:rPr sz="1800" spc="-20" dirty="0">
                <a:latin typeface="Arial MT"/>
                <a:cs typeface="Arial MT"/>
              </a:rPr>
              <a:t> </a:t>
            </a:r>
            <a:r>
              <a:rPr sz="1800" dirty="0">
                <a:latin typeface="Arial MT"/>
                <a:cs typeface="Arial MT"/>
              </a:rPr>
              <a:t>profiles</a:t>
            </a:r>
            <a:r>
              <a:rPr sz="1800" spc="-25" dirty="0">
                <a:latin typeface="Arial MT"/>
                <a:cs typeface="Arial MT"/>
              </a:rPr>
              <a:t> </a:t>
            </a:r>
            <a:r>
              <a:rPr sz="1800" dirty="0">
                <a:latin typeface="Arial MT"/>
                <a:cs typeface="Arial MT"/>
              </a:rPr>
              <a:t>further</a:t>
            </a:r>
            <a:r>
              <a:rPr sz="1800" spc="-40" dirty="0">
                <a:latin typeface="Arial MT"/>
                <a:cs typeface="Arial MT"/>
              </a:rPr>
              <a:t> </a:t>
            </a:r>
            <a:r>
              <a:rPr sz="1800" dirty="0">
                <a:latin typeface="Arial MT"/>
                <a:cs typeface="Arial MT"/>
              </a:rPr>
              <a:t>down</a:t>
            </a:r>
            <a:r>
              <a:rPr sz="1800" spc="5" dirty="0">
                <a:latin typeface="Arial MT"/>
                <a:cs typeface="Arial MT"/>
              </a:rPr>
              <a:t> </a:t>
            </a:r>
            <a:r>
              <a:rPr sz="1800" dirty="0">
                <a:latin typeface="Arial MT"/>
                <a:cs typeface="Arial MT"/>
              </a:rPr>
              <a:t>the</a:t>
            </a:r>
            <a:r>
              <a:rPr sz="1800" spc="-45" dirty="0">
                <a:latin typeface="Arial MT"/>
                <a:cs typeface="Arial MT"/>
              </a:rPr>
              <a:t> </a:t>
            </a:r>
            <a:r>
              <a:rPr sz="1800" spc="-10" dirty="0">
                <a:latin typeface="Arial MT"/>
                <a:cs typeface="Arial MT"/>
              </a:rPr>
              <a:t>page.</a:t>
            </a:r>
            <a:endParaRPr sz="1800">
              <a:latin typeface="Arial MT"/>
              <a:cs typeface="Arial MT"/>
            </a:endParaRPr>
          </a:p>
        </p:txBody>
      </p:sp>
      <p:pic>
        <p:nvPicPr>
          <p:cNvPr id="4" name="object 4" descr="Graphical user interface. Publication automatic claiming confirmation screen. "/>
          <p:cNvPicPr/>
          <p:nvPr/>
        </p:nvPicPr>
        <p:blipFill>
          <a:blip r:embed="rId2" cstate="print"/>
          <a:stretch>
            <a:fillRect/>
          </a:stretch>
        </p:blipFill>
        <p:spPr>
          <a:xfrm>
            <a:off x="460248" y="1185672"/>
            <a:ext cx="4963655" cy="3973067"/>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21</a:t>
            </a:fld>
            <a:endParaRPr spc="-25"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87655" rIns="0" bIns="0" rtlCol="0">
            <a:spAutoFit/>
          </a:bodyPr>
          <a:lstStyle/>
          <a:p>
            <a:pPr marL="561975">
              <a:lnSpc>
                <a:spcPct val="100000"/>
              </a:lnSpc>
              <a:spcBef>
                <a:spcPts val="2265"/>
              </a:spcBef>
            </a:pPr>
            <a:r>
              <a:rPr dirty="0"/>
              <a:t>Automatic</a:t>
            </a:r>
            <a:r>
              <a:rPr spc="-155" dirty="0"/>
              <a:t> </a:t>
            </a:r>
            <a:r>
              <a:rPr spc="-10" dirty="0"/>
              <a:t>Claiming</a:t>
            </a:r>
          </a:p>
          <a:p>
            <a:pPr marL="561975" marR="5080">
              <a:lnSpc>
                <a:spcPct val="130000"/>
              </a:lnSpc>
              <a:spcBef>
                <a:spcPts val="565"/>
              </a:spcBef>
            </a:pPr>
            <a:r>
              <a:rPr sz="1800" dirty="0">
                <a:latin typeface="Arial MT"/>
                <a:cs typeface="Arial MT"/>
              </a:rPr>
              <a:t>If</a:t>
            </a:r>
            <a:r>
              <a:rPr sz="1800" spc="-35" dirty="0">
                <a:latin typeface="Arial MT"/>
                <a:cs typeface="Arial MT"/>
              </a:rPr>
              <a:t> </a:t>
            </a:r>
            <a:r>
              <a:rPr sz="1800" dirty="0">
                <a:latin typeface="Arial MT"/>
                <a:cs typeface="Arial MT"/>
              </a:rPr>
              <a:t>a</a:t>
            </a:r>
            <a:r>
              <a:rPr sz="1800" spc="-30" dirty="0">
                <a:latin typeface="Arial MT"/>
                <a:cs typeface="Arial MT"/>
              </a:rPr>
              <a:t> </a:t>
            </a:r>
            <a:r>
              <a:rPr sz="1800" dirty="0">
                <a:latin typeface="Arial MT"/>
                <a:cs typeface="Arial MT"/>
              </a:rPr>
              <a:t>known</a:t>
            </a:r>
            <a:r>
              <a:rPr sz="1800" spc="15" dirty="0">
                <a:latin typeface="Arial MT"/>
                <a:cs typeface="Arial MT"/>
              </a:rPr>
              <a:t> </a:t>
            </a:r>
            <a:r>
              <a:rPr sz="1800" dirty="0">
                <a:latin typeface="Arial MT"/>
                <a:cs typeface="Arial MT"/>
              </a:rPr>
              <a:t>identifier</a:t>
            </a:r>
            <a:r>
              <a:rPr sz="1800" spc="-10" dirty="0">
                <a:latin typeface="Arial MT"/>
                <a:cs typeface="Arial MT"/>
              </a:rPr>
              <a:t> </a:t>
            </a:r>
            <a:r>
              <a:rPr sz="1800" dirty="0">
                <a:latin typeface="Arial MT"/>
                <a:cs typeface="Arial MT"/>
              </a:rPr>
              <a:t>is</a:t>
            </a:r>
            <a:r>
              <a:rPr sz="1800" spc="-30" dirty="0">
                <a:latin typeface="Arial MT"/>
                <a:cs typeface="Arial MT"/>
              </a:rPr>
              <a:t> </a:t>
            </a:r>
            <a:r>
              <a:rPr sz="1800" dirty="0">
                <a:latin typeface="Arial MT"/>
                <a:cs typeface="Arial MT"/>
              </a:rPr>
              <a:t>not</a:t>
            </a:r>
            <a:r>
              <a:rPr sz="1800" spc="-20" dirty="0">
                <a:latin typeface="Arial MT"/>
                <a:cs typeface="Arial MT"/>
              </a:rPr>
              <a:t> </a:t>
            </a:r>
            <a:r>
              <a:rPr sz="1800" dirty="0">
                <a:latin typeface="Arial MT"/>
                <a:cs typeface="Arial MT"/>
              </a:rPr>
              <a:t>listed</a:t>
            </a:r>
            <a:r>
              <a:rPr sz="1800" spc="-20" dirty="0">
                <a:latin typeface="Arial MT"/>
                <a:cs typeface="Arial MT"/>
              </a:rPr>
              <a:t> </a:t>
            </a:r>
            <a:r>
              <a:rPr sz="1800" dirty="0">
                <a:latin typeface="Arial MT"/>
                <a:cs typeface="Arial MT"/>
              </a:rPr>
              <a:t>in</a:t>
            </a:r>
            <a:r>
              <a:rPr sz="1800" spc="-30" dirty="0">
                <a:latin typeface="Arial MT"/>
                <a:cs typeface="Arial MT"/>
              </a:rPr>
              <a:t> </a:t>
            </a:r>
            <a:r>
              <a:rPr sz="1800" dirty="0">
                <a:latin typeface="Arial MT"/>
                <a:cs typeface="Arial MT"/>
              </a:rPr>
              <a:t>the</a:t>
            </a:r>
            <a:r>
              <a:rPr sz="1800" spc="-30" dirty="0">
                <a:latin typeface="Arial MT"/>
                <a:cs typeface="Arial MT"/>
              </a:rPr>
              <a:t> </a:t>
            </a:r>
            <a:r>
              <a:rPr sz="1800" dirty="0">
                <a:latin typeface="Arial MT"/>
                <a:cs typeface="Arial MT"/>
              </a:rPr>
              <a:t>suggestions, </a:t>
            </a:r>
            <a:r>
              <a:rPr sz="1800" spc="-10" dirty="0">
                <a:latin typeface="Arial MT"/>
                <a:cs typeface="Arial MT"/>
              </a:rPr>
              <a:t>click </a:t>
            </a:r>
            <a:r>
              <a:rPr sz="1800" dirty="0">
                <a:latin typeface="Arial MT"/>
                <a:cs typeface="Arial MT"/>
              </a:rPr>
              <a:t>on</a:t>
            </a:r>
            <a:r>
              <a:rPr sz="1800" spc="-40" dirty="0">
                <a:latin typeface="Arial MT"/>
                <a:cs typeface="Arial MT"/>
              </a:rPr>
              <a:t> </a:t>
            </a:r>
            <a:r>
              <a:rPr sz="1800" dirty="0">
                <a:latin typeface="Arial MT"/>
                <a:cs typeface="Arial MT"/>
              </a:rPr>
              <a:t>the</a:t>
            </a:r>
            <a:r>
              <a:rPr sz="1800" spc="-35" dirty="0">
                <a:latin typeface="Arial MT"/>
                <a:cs typeface="Arial MT"/>
              </a:rPr>
              <a:t> </a:t>
            </a:r>
            <a:r>
              <a:rPr sz="1800" dirty="0">
                <a:latin typeface="Arial MT"/>
                <a:cs typeface="Arial MT"/>
              </a:rPr>
              <a:t>database</a:t>
            </a:r>
            <a:r>
              <a:rPr sz="1800" spc="-15" dirty="0">
                <a:latin typeface="Arial MT"/>
                <a:cs typeface="Arial MT"/>
              </a:rPr>
              <a:t> </a:t>
            </a:r>
            <a:r>
              <a:rPr sz="1800" dirty="0">
                <a:latin typeface="Arial MT"/>
                <a:cs typeface="Arial MT"/>
              </a:rPr>
              <a:t>name</a:t>
            </a:r>
            <a:r>
              <a:rPr sz="1800" spc="-35" dirty="0">
                <a:latin typeface="Arial MT"/>
                <a:cs typeface="Arial MT"/>
              </a:rPr>
              <a:t> </a:t>
            </a:r>
            <a:r>
              <a:rPr sz="1800" dirty="0">
                <a:latin typeface="Arial MT"/>
                <a:cs typeface="Arial MT"/>
              </a:rPr>
              <a:t>which</a:t>
            </a:r>
            <a:r>
              <a:rPr sz="1800" spc="10" dirty="0">
                <a:latin typeface="Arial MT"/>
                <a:cs typeface="Arial MT"/>
              </a:rPr>
              <a:t> </a:t>
            </a:r>
            <a:r>
              <a:rPr sz="1800" dirty="0">
                <a:latin typeface="Arial MT"/>
                <a:cs typeface="Arial MT"/>
              </a:rPr>
              <a:t>will</a:t>
            </a:r>
            <a:r>
              <a:rPr sz="1800" spc="10" dirty="0">
                <a:latin typeface="Arial MT"/>
                <a:cs typeface="Arial MT"/>
              </a:rPr>
              <a:t> </a:t>
            </a:r>
            <a:r>
              <a:rPr sz="1800" dirty="0">
                <a:latin typeface="Arial MT"/>
                <a:cs typeface="Arial MT"/>
              </a:rPr>
              <a:t>open</a:t>
            </a:r>
            <a:r>
              <a:rPr sz="1800" spc="-25" dirty="0">
                <a:latin typeface="Arial MT"/>
                <a:cs typeface="Arial MT"/>
              </a:rPr>
              <a:t> </a:t>
            </a:r>
            <a:r>
              <a:rPr sz="1800" dirty="0">
                <a:latin typeface="Arial MT"/>
                <a:cs typeface="Arial MT"/>
              </a:rPr>
              <a:t>a</a:t>
            </a:r>
            <a:r>
              <a:rPr sz="1800" spc="-35" dirty="0">
                <a:latin typeface="Arial MT"/>
                <a:cs typeface="Arial MT"/>
              </a:rPr>
              <a:t> </a:t>
            </a:r>
            <a:r>
              <a:rPr sz="1800" dirty="0">
                <a:latin typeface="Arial MT"/>
                <a:cs typeface="Arial MT"/>
              </a:rPr>
              <a:t>dialogue</a:t>
            </a:r>
            <a:r>
              <a:rPr sz="1800" spc="-5" dirty="0">
                <a:latin typeface="Arial MT"/>
                <a:cs typeface="Arial MT"/>
              </a:rPr>
              <a:t> </a:t>
            </a:r>
            <a:r>
              <a:rPr sz="1800" spc="-25" dirty="0">
                <a:latin typeface="Arial MT"/>
                <a:cs typeface="Arial MT"/>
              </a:rPr>
              <a:t>box </a:t>
            </a:r>
            <a:r>
              <a:rPr sz="1800" dirty="0">
                <a:latin typeface="Arial MT"/>
                <a:cs typeface="Arial MT"/>
              </a:rPr>
              <a:t>where</a:t>
            </a:r>
            <a:r>
              <a:rPr sz="1800" spc="5" dirty="0">
                <a:latin typeface="Arial MT"/>
                <a:cs typeface="Arial MT"/>
              </a:rPr>
              <a:t> </a:t>
            </a:r>
            <a:r>
              <a:rPr sz="1800" dirty="0">
                <a:latin typeface="Arial MT"/>
                <a:cs typeface="Arial MT"/>
              </a:rPr>
              <a:t>the</a:t>
            </a:r>
            <a:r>
              <a:rPr sz="1800" spc="-35" dirty="0">
                <a:latin typeface="Arial MT"/>
                <a:cs typeface="Arial MT"/>
              </a:rPr>
              <a:t> </a:t>
            </a:r>
            <a:r>
              <a:rPr sz="1800" dirty="0">
                <a:latin typeface="Arial MT"/>
                <a:cs typeface="Arial MT"/>
              </a:rPr>
              <a:t>identifier</a:t>
            </a:r>
            <a:r>
              <a:rPr sz="1800" spc="-20" dirty="0">
                <a:latin typeface="Arial MT"/>
                <a:cs typeface="Arial MT"/>
              </a:rPr>
              <a:t> </a:t>
            </a:r>
            <a:r>
              <a:rPr sz="1800" dirty="0">
                <a:latin typeface="Arial MT"/>
                <a:cs typeface="Arial MT"/>
              </a:rPr>
              <a:t>can</a:t>
            </a:r>
            <a:r>
              <a:rPr sz="1800" spc="-25" dirty="0">
                <a:latin typeface="Arial MT"/>
                <a:cs typeface="Arial MT"/>
              </a:rPr>
              <a:t> </a:t>
            </a:r>
            <a:r>
              <a:rPr sz="1800" dirty="0">
                <a:latin typeface="Arial MT"/>
                <a:cs typeface="Arial MT"/>
              </a:rPr>
              <a:t>be</a:t>
            </a:r>
            <a:r>
              <a:rPr sz="1800" spc="-35" dirty="0">
                <a:latin typeface="Arial MT"/>
                <a:cs typeface="Arial MT"/>
              </a:rPr>
              <a:t> </a:t>
            </a:r>
            <a:r>
              <a:rPr sz="1800" spc="-10" dirty="0">
                <a:latin typeface="Arial MT"/>
                <a:cs typeface="Arial MT"/>
              </a:rPr>
              <a:t>entered.</a:t>
            </a:r>
            <a:endParaRPr sz="1800">
              <a:latin typeface="Arial MT"/>
              <a:cs typeface="Arial MT"/>
            </a:endParaRPr>
          </a:p>
        </p:txBody>
      </p:sp>
      <p:sp>
        <p:nvSpPr>
          <p:cNvPr id="3" name="object 3"/>
          <p:cNvSpPr txBox="1"/>
          <p:nvPr/>
        </p:nvSpPr>
        <p:spPr>
          <a:xfrm>
            <a:off x="6089396" y="3228467"/>
            <a:ext cx="5713730" cy="1452245"/>
          </a:xfrm>
          <a:prstGeom prst="rect">
            <a:avLst/>
          </a:prstGeom>
        </p:spPr>
        <p:txBody>
          <a:bodyPr vert="horz" wrap="square" lIns="0" tIns="12700" rIns="0" bIns="0" rtlCol="0">
            <a:spAutoFit/>
          </a:bodyPr>
          <a:lstStyle/>
          <a:p>
            <a:pPr marL="12700" marR="5080">
              <a:lnSpc>
                <a:spcPct val="130000"/>
              </a:lnSpc>
              <a:spcBef>
                <a:spcPts val="100"/>
              </a:spcBef>
            </a:pPr>
            <a:r>
              <a:rPr sz="1800" dirty="0">
                <a:latin typeface="Arial MT"/>
                <a:cs typeface="Arial MT"/>
              </a:rPr>
              <a:t>If</a:t>
            </a:r>
            <a:r>
              <a:rPr sz="1800" spc="-40" dirty="0">
                <a:latin typeface="Arial MT"/>
                <a:cs typeface="Arial MT"/>
              </a:rPr>
              <a:t> </a:t>
            </a:r>
            <a:r>
              <a:rPr sz="1800" dirty="0">
                <a:latin typeface="Arial MT"/>
                <a:cs typeface="Arial MT"/>
              </a:rPr>
              <a:t>the</a:t>
            </a:r>
            <a:r>
              <a:rPr sz="1800" spc="-35" dirty="0">
                <a:latin typeface="Arial MT"/>
                <a:cs typeface="Arial MT"/>
              </a:rPr>
              <a:t> </a:t>
            </a:r>
            <a:r>
              <a:rPr sz="1800" dirty="0">
                <a:latin typeface="Arial MT"/>
                <a:cs typeface="Arial MT"/>
              </a:rPr>
              <a:t>identifier</a:t>
            </a:r>
            <a:r>
              <a:rPr sz="1800" spc="-15" dirty="0">
                <a:latin typeface="Arial MT"/>
                <a:cs typeface="Arial MT"/>
              </a:rPr>
              <a:t> </a:t>
            </a:r>
            <a:r>
              <a:rPr sz="1800" dirty="0">
                <a:latin typeface="Arial MT"/>
                <a:cs typeface="Arial MT"/>
              </a:rPr>
              <a:t>is</a:t>
            </a:r>
            <a:r>
              <a:rPr sz="1800" spc="-35" dirty="0">
                <a:latin typeface="Arial MT"/>
                <a:cs typeface="Arial MT"/>
              </a:rPr>
              <a:t> </a:t>
            </a:r>
            <a:r>
              <a:rPr sz="1800" dirty="0">
                <a:latin typeface="Arial MT"/>
                <a:cs typeface="Arial MT"/>
              </a:rPr>
              <a:t>recognized, the</a:t>
            </a:r>
            <a:r>
              <a:rPr sz="1800" spc="-40" dirty="0">
                <a:latin typeface="Arial MT"/>
                <a:cs typeface="Arial MT"/>
              </a:rPr>
              <a:t> </a:t>
            </a:r>
            <a:r>
              <a:rPr sz="1800" dirty="0">
                <a:latin typeface="Arial MT"/>
                <a:cs typeface="Arial MT"/>
              </a:rPr>
              <a:t>RIS</a:t>
            </a:r>
            <a:r>
              <a:rPr sz="1800" spc="-30" dirty="0">
                <a:latin typeface="Arial MT"/>
                <a:cs typeface="Arial MT"/>
              </a:rPr>
              <a:t> </a:t>
            </a:r>
            <a:r>
              <a:rPr sz="1800" dirty="0">
                <a:latin typeface="Arial MT"/>
                <a:cs typeface="Arial MT"/>
              </a:rPr>
              <a:t>will</a:t>
            </a:r>
            <a:r>
              <a:rPr sz="1800" spc="10" dirty="0">
                <a:latin typeface="Arial MT"/>
                <a:cs typeface="Arial MT"/>
              </a:rPr>
              <a:t> </a:t>
            </a:r>
            <a:r>
              <a:rPr sz="1800" dirty="0">
                <a:latin typeface="Arial MT"/>
                <a:cs typeface="Arial MT"/>
              </a:rPr>
              <a:t>retrieve</a:t>
            </a:r>
            <a:r>
              <a:rPr sz="1800" spc="-35" dirty="0">
                <a:latin typeface="Arial MT"/>
                <a:cs typeface="Arial MT"/>
              </a:rPr>
              <a:t> </a:t>
            </a:r>
            <a:r>
              <a:rPr sz="1800" spc="-50" dirty="0">
                <a:latin typeface="Arial MT"/>
                <a:cs typeface="Arial MT"/>
              </a:rPr>
              <a:t>a </a:t>
            </a:r>
            <a:r>
              <a:rPr sz="1800" dirty="0">
                <a:latin typeface="Arial MT"/>
                <a:cs typeface="Arial MT"/>
              </a:rPr>
              <a:t>sample</a:t>
            </a:r>
            <a:r>
              <a:rPr sz="1800" spc="-25" dirty="0">
                <a:latin typeface="Arial MT"/>
                <a:cs typeface="Arial MT"/>
              </a:rPr>
              <a:t> </a:t>
            </a:r>
            <a:r>
              <a:rPr sz="1800" dirty="0">
                <a:latin typeface="Arial MT"/>
                <a:cs typeface="Arial MT"/>
              </a:rPr>
              <a:t>set</a:t>
            </a:r>
            <a:r>
              <a:rPr sz="1800" spc="-20" dirty="0">
                <a:latin typeface="Arial MT"/>
                <a:cs typeface="Arial MT"/>
              </a:rPr>
              <a:t> </a:t>
            </a:r>
            <a:r>
              <a:rPr sz="1800" dirty="0">
                <a:latin typeface="Arial MT"/>
                <a:cs typeface="Arial MT"/>
              </a:rPr>
              <a:t>of</a:t>
            </a:r>
            <a:r>
              <a:rPr sz="1800" spc="-30" dirty="0">
                <a:latin typeface="Arial MT"/>
                <a:cs typeface="Arial MT"/>
              </a:rPr>
              <a:t> </a:t>
            </a:r>
            <a:r>
              <a:rPr sz="1800" dirty="0">
                <a:latin typeface="Arial MT"/>
                <a:cs typeface="Arial MT"/>
              </a:rPr>
              <a:t>articles</a:t>
            </a:r>
            <a:r>
              <a:rPr sz="1800" spc="-10" dirty="0">
                <a:latin typeface="Arial MT"/>
                <a:cs typeface="Arial MT"/>
              </a:rPr>
              <a:t> </a:t>
            </a:r>
            <a:r>
              <a:rPr sz="1800" dirty="0">
                <a:latin typeface="Arial MT"/>
                <a:cs typeface="Arial MT"/>
              </a:rPr>
              <a:t>from</a:t>
            </a:r>
            <a:r>
              <a:rPr sz="1800" spc="-20" dirty="0">
                <a:latin typeface="Arial MT"/>
                <a:cs typeface="Arial MT"/>
              </a:rPr>
              <a:t> </a:t>
            </a:r>
            <a:r>
              <a:rPr sz="1800" dirty="0">
                <a:latin typeface="Arial MT"/>
                <a:cs typeface="Arial MT"/>
              </a:rPr>
              <a:t>the</a:t>
            </a:r>
            <a:r>
              <a:rPr sz="1800" spc="-30" dirty="0">
                <a:latin typeface="Arial MT"/>
                <a:cs typeface="Arial MT"/>
              </a:rPr>
              <a:t> </a:t>
            </a:r>
            <a:r>
              <a:rPr sz="1800" dirty="0">
                <a:latin typeface="Arial MT"/>
                <a:cs typeface="Arial MT"/>
              </a:rPr>
              <a:t>database.</a:t>
            </a:r>
            <a:r>
              <a:rPr sz="1800" spc="-10" dirty="0">
                <a:latin typeface="Arial MT"/>
                <a:cs typeface="Arial MT"/>
              </a:rPr>
              <a:t> </a:t>
            </a:r>
            <a:r>
              <a:rPr sz="1800" dirty="0">
                <a:latin typeface="Arial MT"/>
                <a:cs typeface="Arial MT"/>
              </a:rPr>
              <a:t>Click</a:t>
            </a:r>
            <a:r>
              <a:rPr sz="1800" spc="-25" dirty="0">
                <a:latin typeface="Arial MT"/>
                <a:cs typeface="Arial MT"/>
              </a:rPr>
              <a:t> </a:t>
            </a:r>
            <a:r>
              <a:rPr sz="1800" dirty="0">
                <a:latin typeface="Arial MT"/>
                <a:cs typeface="Arial MT"/>
              </a:rPr>
              <a:t>the</a:t>
            </a:r>
            <a:r>
              <a:rPr sz="1800" spc="-25" dirty="0">
                <a:latin typeface="Arial MT"/>
                <a:cs typeface="Arial MT"/>
              </a:rPr>
              <a:t> </a:t>
            </a:r>
            <a:r>
              <a:rPr sz="1800" spc="-10" dirty="0">
                <a:solidFill>
                  <a:srgbClr val="CD202C"/>
                </a:solidFill>
                <a:latin typeface="Arial MT"/>
                <a:cs typeface="Arial MT"/>
              </a:rPr>
              <a:t>Verify </a:t>
            </a:r>
            <a:r>
              <a:rPr sz="1800" dirty="0">
                <a:latin typeface="Arial MT"/>
                <a:cs typeface="Arial MT"/>
              </a:rPr>
              <a:t>button</a:t>
            </a:r>
            <a:r>
              <a:rPr sz="1800" spc="-30" dirty="0">
                <a:latin typeface="Arial MT"/>
                <a:cs typeface="Arial MT"/>
              </a:rPr>
              <a:t> </a:t>
            </a:r>
            <a:r>
              <a:rPr sz="1800" dirty="0">
                <a:latin typeface="Arial MT"/>
                <a:cs typeface="Arial MT"/>
              </a:rPr>
              <a:t>and</a:t>
            </a:r>
            <a:r>
              <a:rPr sz="1800" spc="-20" dirty="0">
                <a:latin typeface="Arial MT"/>
                <a:cs typeface="Arial MT"/>
              </a:rPr>
              <a:t> </a:t>
            </a:r>
            <a:r>
              <a:rPr sz="1800" dirty="0">
                <a:latin typeface="Arial MT"/>
                <a:cs typeface="Arial MT"/>
              </a:rPr>
              <a:t>RIS</a:t>
            </a:r>
            <a:r>
              <a:rPr sz="1800" spc="-25" dirty="0">
                <a:latin typeface="Arial MT"/>
                <a:cs typeface="Arial MT"/>
              </a:rPr>
              <a:t> </a:t>
            </a:r>
            <a:r>
              <a:rPr sz="1800" dirty="0">
                <a:latin typeface="Arial MT"/>
                <a:cs typeface="Arial MT"/>
              </a:rPr>
              <a:t>will</a:t>
            </a:r>
            <a:r>
              <a:rPr sz="1800" spc="20" dirty="0">
                <a:latin typeface="Arial MT"/>
                <a:cs typeface="Arial MT"/>
              </a:rPr>
              <a:t> </a:t>
            </a:r>
            <a:r>
              <a:rPr sz="1800" dirty="0">
                <a:latin typeface="Arial MT"/>
                <a:cs typeface="Arial MT"/>
              </a:rPr>
              <a:t>retrieve</a:t>
            </a:r>
            <a:r>
              <a:rPr sz="1800" spc="-30" dirty="0">
                <a:latin typeface="Arial MT"/>
                <a:cs typeface="Arial MT"/>
              </a:rPr>
              <a:t> </a:t>
            </a:r>
            <a:r>
              <a:rPr sz="1800" dirty="0">
                <a:latin typeface="Arial MT"/>
                <a:cs typeface="Arial MT"/>
              </a:rPr>
              <a:t>all</a:t>
            </a:r>
            <a:r>
              <a:rPr sz="1800" spc="-15" dirty="0">
                <a:latin typeface="Arial MT"/>
                <a:cs typeface="Arial MT"/>
              </a:rPr>
              <a:t> </a:t>
            </a:r>
            <a:r>
              <a:rPr sz="1800" dirty="0">
                <a:latin typeface="Arial MT"/>
                <a:cs typeface="Arial MT"/>
              </a:rPr>
              <a:t>of</a:t>
            </a:r>
            <a:r>
              <a:rPr sz="1800" spc="-20" dirty="0">
                <a:latin typeface="Arial MT"/>
                <a:cs typeface="Arial MT"/>
              </a:rPr>
              <a:t> </a:t>
            </a:r>
            <a:r>
              <a:rPr sz="1800" dirty="0">
                <a:latin typeface="Arial MT"/>
                <a:cs typeface="Arial MT"/>
              </a:rPr>
              <a:t>the</a:t>
            </a:r>
            <a:r>
              <a:rPr sz="1800" spc="-30" dirty="0">
                <a:latin typeface="Arial MT"/>
                <a:cs typeface="Arial MT"/>
              </a:rPr>
              <a:t> </a:t>
            </a:r>
            <a:r>
              <a:rPr sz="1800" dirty="0">
                <a:latin typeface="Arial MT"/>
                <a:cs typeface="Arial MT"/>
              </a:rPr>
              <a:t>items</a:t>
            </a:r>
            <a:r>
              <a:rPr sz="1800" spc="-25" dirty="0">
                <a:latin typeface="Arial MT"/>
                <a:cs typeface="Arial MT"/>
              </a:rPr>
              <a:t> </a:t>
            </a:r>
            <a:r>
              <a:rPr sz="1800" spc="-10" dirty="0">
                <a:latin typeface="Arial MT"/>
                <a:cs typeface="Arial MT"/>
              </a:rPr>
              <a:t>associated </a:t>
            </a:r>
            <a:r>
              <a:rPr sz="1800" dirty="0">
                <a:latin typeface="Arial MT"/>
                <a:cs typeface="Arial MT"/>
              </a:rPr>
              <a:t>with</a:t>
            </a:r>
            <a:r>
              <a:rPr sz="1800" spc="-10" dirty="0">
                <a:latin typeface="Arial MT"/>
                <a:cs typeface="Arial MT"/>
              </a:rPr>
              <a:t> </a:t>
            </a:r>
            <a:r>
              <a:rPr sz="1800" dirty="0">
                <a:latin typeface="Arial MT"/>
                <a:cs typeface="Arial MT"/>
              </a:rPr>
              <a:t>the</a:t>
            </a:r>
            <a:r>
              <a:rPr sz="1800" spc="-40" dirty="0">
                <a:latin typeface="Arial MT"/>
                <a:cs typeface="Arial MT"/>
              </a:rPr>
              <a:t> </a:t>
            </a:r>
            <a:r>
              <a:rPr sz="1800" spc="-10" dirty="0">
                <a:latin typeface="Arial MT"/>
                <a:cs typeface="Arial MT"/>
              </a:rPr>
              <a:t>identifier.</a:t>
            </a:r>
            <a:endParaRPr sz="1800">
              <a:latin typeface="Arial MT"/>
              <a:cs typeface="Arial MT"/>
            </a:endParaRPr>
          </a:p>
        </p:txBody>
      </p:sp>
      <p:pic>
        <p:nvPicPr>
          <p:cNvPr id="4" name="object 4" descr="Graphical user interface. Publication add external profiles screen. "/>
          <p:cNvPicPr/>
          <p:nvPr/>
        </p:nvPicPr>
        <p:blipFill>
          <a:blip r:embed="rId2" cstate="print"/>
          <a:stretch>
            <a:fillRect/>
          </a:stretch>
        </p:blipFill>
        <p:spPr>
          <a:xfrm>
            <a:off x="416070" y="1185672"/>
            <a:ext cx="5250161" cy="832103"/>
          </a:xfrm>
          <a:prstGeom prst="rect">
            <a:avLst/>
          </a:prstGeom>
        </p:spPr>
      </p:pic>
      <p:pic>
        <p:nvPicPr>
          <p:cNvPr id="5" name="object 5" descr="Graphical user interface. Publication add external profiles confirmation screen. "/>
          <p:cNvPicPr/>
          <p:nvPr/>
        </p:nvPicPr>
        <p:blipFill>
          <a:blip r:embed="rId3" cstate="print"/>
          <a:stretch>
            <a:fillRect/>
          </a:stretch>
        </p:blipFill>
        <p:spPr>
          <a:xfrm>
            <a:off x="541019" y="2284488"/>
            <a:ext cx="5093195" cy="3529571"/>
          </a:xfrm>
          <a:prstGeom prst="rect">
            <a:avLst/>
          </a:prstGeom>
        </p:spPr>
      </p:pic>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22</a:t>
            </a:fld>
            <a:endParaRPr spc="-25"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87655" rIns="0" bIns="0" rtlCol="0">
            <a:spAutoFit/>
          </a:bodyPr>
          <a:lstStyle/>
          <a:p>
            <a:pPr marL="687705">
              <a:lnSpc>
                <a:spcPct val="100000"/>
              </a:lnSpc>
              <a:spcBef>
                <a:spcPts val="2265"/>
              </a:spcBef>
            </a:pPr>
            <a:r>
              <a:rPr dirty="0"/>
              <a:t>Name</a:t>
            </a:r>
            <a:r>
              <a:rPr spc="-45" dirty="0"/>
              <a:t> </a:t>
            </a:r>
            <a:r>
              <a:rPr dirty="0"/>
              <a:t>Based</a:t>
            </a:r>
            <a:r>
              <a:rPr spc="-40" dirty="0"/>
              <a:t> </a:t>
            </a:r>
            <a:r>
              <a:rPr spc="-10" dirty="0"/>
              <a:t>Search</a:t>
            </a:r>
          </a:p>
          <a:p>
            <a:pPr marL="687705" marR="5080">
              <a:lnSpc>
                <a:spcPct val="130000"/>
              </a:lnSpc>
              <a:spcBef>
                <a:spcPts val="565"/>
              </a:spcBef>
            </a:pPr>
            <a:r>
              <a:rPr sz="1800" spc="-25" dirty="0">
                <a:latin typeface="Arial MT"/>
                <a:cs typeface="Arial MT"/>
              </a:rPr>
              <a:t>You</a:t>
            </a:r>
            <a:r>
              <a:rPr sz="1800" spc="-45" dirty="0">
                <a:latin typeface="Arial MT"/>
                <a:cs typeface="Arial MT"/>
              </a:rPr>
              <a:t> </a:t>
            </a:r>
            <a:r>
              <a:rPr sz="1800" dirty="0">
                <a:latin typeface="Arial MT"/>
                <a:cs typeface="Arial MT"/>
              </a:rPr>
              <a:t>can</a:t>
            </a:r>
            <a:r>
              <a:rPr sz="1800" spc="-55" dirty="0">
                <a:latin typeface="Arial MT"/>
                <a:cs typeface="Arial MT"/>
              </a:rPr>
              <a:t> </a:t>
            </a:r>
            <a:r>
              <a:rPr sz="1800" dirty="0">
                <a:latin typeface="Arial MT"/>
                <a:cs typeface="Arial MT"/>
              </a:rPr>
              <a:t>access</a:t>
            </a:r>
            <a:r>
              <a:rPr sz="1800" spc="-50" dirty="0">
                <a:latin typeface="Arial MT"/>
                <a:cs typeface="Arial MT"/>
              </a:rPr>
              <a:t> </a:t>
            </a:r>
            <a:r>
              <a:rPr sz="1800" dirty="0">
                <a:latin typeface="Arial MT"/>
                <a:cs typeface="Arial MT"/>
              </a:rPr>
              <a:t>additional</a:t>
            </a:r>
            <a:r>
              <a:rPr sz="1800" spc="-20" dirty="0">
                <a:latin typeface="Arial MT"/>
                <a:cs typeface="Arial MT"/>
              </a:rPr>
              <a:t> </a:t>
            </a:r>
            <a:r>
              <a:rPr sz="1800" dirty="0">
                <a:latin typeface="Arial MT"/>
                <a:cs typeface="Arial MT"/>
              </a:rPr>
              <a:t>Publications</a:t>
            </a:r>
            <a:r>
              <a:rPr sz="1800" spc="-30" dirty="0">
                <a:latin typeface="Arial MT"/>
                <a:cs typeface="Arial MT"/>
              </a:rPr>
              <a:t> </a:t>
            </a:r>
            <a:r>
              <a:rPr sz="1800" dirty="0">
                <a:latin typeface="Arial MT"/>
                <a:cs typeface="Arial MT"/>
              </a:rPr>
              <a:t>Search</a:t>
            </a:r>
            <a:r>
              <a:rPr sz="1800" spc="-55" dirty="0">
                <a:latin typeface="Arial MT"/>
                <a:cs typeface="Arial MT"/>
              </a:rPr>
              <a:t> </a:t>
            </a:r>
            <a:r>
              <a:rPr sz="1800" spc="-10" dirty="0">
                <a:latin typeface="Arial MT"/>
                <a:cs typeface="Arial MT"/>
              </a:rPr>
              <a:t>Settings </a:t>
            </a:r>
            <a:r>
              <a:rPr sz="1800" dirty="0">
                <a:latin typeface="Arial MT"/>
                <a:cs typeface="Arial MT"/>
              </a:rPr>
              <a:t>from</a:t>
            </a:r>
            <a:r>
              <a:rPr sz="1800" spc="-15" dirty="0">
                <a:latin typeface="Arial MT"/>
                <a:cs typeface="Arial MT"/>
              </a:rPr>
              <a:t> </a:t>
            </a:r>
            <a:r>
              <a:rPr sz="1800" b="1" dirty="0">
                <a:latin typeface="Arial"/>
                <a:cs typeface="Arial"/>
              </a:rPr>
              <a:t>Menu</a:t>
            </a:r>
            <a:r>
              <a:rPr sz="1800" b="1" spc="-25" dirty="0">
                <a:latin typeface="Arial"/>
                <a:cs typeface="Arial"/>
              </a:rPr>
              <a:t> </a:t>
            </a:r>
            <a:r>
              <a:rPr sz="1800" b="1" dirty="0">
                <a:latin typeface="Arial"/>
                <a:cs typeface="Arial"/>
              </a:rPr>
              <a:t>&gt;</a:t>
            </a:r>
            <a:r>
              <a:rPr sz="1800" b="1" spc="-25" dirty="0">
                <a:latin typeface="Arial"/>
                <a:cs typeface="Arial"/>
              </a:rPr>
              <a:t> </a:t>
            </a:r>
            <a:r>
              <a:rPr sz="1800" b="1" dirty="0">
                <a:latin typeface="Arial"/>
                <a:cs typeface="Arial"/>
              </a:rPr>
              <a:t>My</a:t>
            </a:r>
            <a:r>
              <a:rPr sz="1800" b="1" spc="-25" dirty="0">
                <a:latin typeface="Arial"/>
                <a:cs typeface="Arial"/>
              </a:rPr>
              <a:t> </a:t>
            </a:r>
            <a:r>
              <a:rPr sz="1800" b="1" dirty="0">
                <a:latin typeface="Arial"/>
                <a:cs typeface="Arial"/>
              </a:rPr>
              <a:t>Profile</a:t>
            </a:r>
            <a:r>
              <a:rPr sz="1800" b="1" spc="-25" dirty="0">
                <a:latin typeface="Arial"/>
                <a:cs typeface="Arial"/>
              </a:rPr>
              <a:t> </a:t>
            </a:r>
            <a:r>
              <a:rPr sz="1800" b="1" dirty="0">
                <a:latin typeface="Arial"/>
                <a:cs typeface="Arial"/>
              </a:rPr>
              <a:t>&gt;</a:t>
            </a:r>
            <a:r>
              <a:rPr sz="1800" b="1" spc="-20" dirty="0">
                <a:latin typeface="Arial"/>
                <a:cs typeface="Arial"/>
              </a:rPr>
              <a:t> </a:t>
            </a:r>
            <a:r>
              <a:rPr sz="1800" b="1" dirty="0">
                <a:latin typeface="Arial"/>
                <a:cs typeface="Arial"/>
              </a:rPr>
              <a:t>Settings</a:t>
            </a:r>
            <a:r>
              <a:rPr sz="1800" b="1" spc="-35" dirty="0">
                <a:latin typeface="Arial"/>
                <a:cs typeface="Arial"/>
              </a:rPr>
              <a:t> </a:t>
            </a:r>
            <a:r>
              <a:rPr sz="1800" b="1" dirty="0">
                <a:latin typeface="Arial"/>
                <a:cs typeface="Arial"/>
              </a:rPr>
              <a:t>&gt;</a:t>
            </a:r>
            <a:r>
              <a:rPr sz="1800" b="1" spc="-25" dirty="0">
                <a:latin typeface="Arial"/>
                <a:cs typeface="Arial"/>
              </a:rPr>
              <a:t> </a:t>
            </a:r>
            <a:r>
              <a:rPr sz="1800" b="1" spc="-10" dirty="0">
                <a:latin typeface="Arial"/>
                <a:cs typeface="Arial"/>
              </a:rPr>
              <a:t>Name-based Search</a:t>
            </a:r>
            <a:endParaRPr sz="1800">
              <a:latin typeface="Arial"/>
              <a:cs typeface="Arial"/>
            </a:endParaRPr>
          </a:p>
        </p:txBody>
      </p:sp>
      <p:sp>
        <p:nvSpPr>
          <p:cNvPr id="3" name="object 3"/>
          <p:cNvSpPr txBox="1"/>
          <p:nvPr/>
        </p:nvSpPr>
        <p:spPr>
          <a:xfrm>
            <a:off x="6215389" y="3228467"/>
            <a:ext cx="5621020" cy="3235325"/>
          </a:xfrm>
          <a:prstGeom prst="rect">
            <a:avLst/>
          </a:prstGeom>
        </p:spPr>
        <p:txBody>
          <a:bodyPr vert="horz" wrap="square" lIns="0" tIns="12700" rIns="0" bIns="0" rtlCol="0">
            <a:spAutoFit/>
          </a:bodyPr>
          <a:lstStyle/>
          <a:p>
            <a:pPr marL="12700" marR="5080">
              <a:lnSpc>
                <a:spcPct val="130000"/>
              </a:lnSpc>
              <a:spcBef>
                <a:spcPts val="100"/>
              </a:spcBef>
            </a:pPr>
            <a:r>
              <a:rPr sz="1800" dirty="0">
                <a:latin typeface="Arial MT"/>
                <a:cs typeface="Arial MT"/>
              </a:rPr>
              <a:t>The</a:t>
            </a:r>
            <a:r>
              <a:rPr sz="1800" spc="-40" dirty="0">
                <a:latin typeface="Arial MT"/>
                <a:cs typeface="Arial MT"/>
              </a:rPr>
              <a:t> </a:t>
            </a:r>
            <a:r>
              <a:rPr sz="1800" dirty="0">
                <a:latin typeface="Arial MT"/>
                <a:cs typeface="Arial MT"/>
              </a:rPr>
              <a:t>status</a:t>
            </a:r>
            <a:r>
              <a:rPr sz="1800" spc="-25" dirty="0">
                <a:latin typeface="Arial MT"/>
                <a:cs typeface="Arial MT"/>
              </a:rPr>
              <a:t> </a:t>
            </a:r>
            <a:r>
              <a:rPr sz="1800" dirty="0">
                <a:latin typeface="Arial MT"/>
                <a:cs typeface="Arial MT"/>
              </a:rPr>
              <a:t>area</a:t>
            </a:r>
            <a:r>
              <a:rPr sz="1800" spc="-30" dirty="0">
                <a:latin typeface="Arial MT"/>
                <a:cs typeface="Arial MT"/>
              </a:rPr>
              <a:t> </a:t>
            </a:r>
            <a:r>
              <a:rPr sz="1800" dirty="0">
                <a:latin typeface="Arial MT"/>
                <a:cs typeface="Arial MT"/>
              </a:rPr>
              <a:t>shows</a:t>
            </a:r>
            <a:r>
              <a:rPr sz="1800" spc="25" dirty="0">
                <a:latin typeface="Arial MT"/>
                <a:cs typeface="Arial MT"/>
              </a:rPr>
              <a:t> </a:t>
            </a:r>
            <a:r>
              <a:rPr sz="1800" dirty="0">
                <a:latin typeface="Arial MT"/>
                <a:cs typeface="Arial MT"/>
              </a:rPr>
              <a:t>the</a:t>
            </a:r>
            <a:r>
              <a:rPr sz="1800" spc="-30" dirty="0">
                <a:latin typeface="Arial MT"/>
                <a:cs typeface="Arial MT"/>
              </a:rPr>
              <a:t> </a:t>
            </a:r>
            <a:r>
              <a:rPr sz="1800" dirty="0">
                <a:latin typeface="Arial MT"/>
                <a:cs typeface="Arial MT"/>
              </a:rPr>
              <a:t>last</a:t>
            </a:r>
            <a:r>
              <a:rPr sz="1800" spc="-20" dirty="0">
                <a:latin typeface="Arial MT"/>
                <a:cs typeface="Arial MT"/>
              </a:rPr>
              <a:t> </a:t>
            </a:r>
            <a:r>
              <a:rPr sz="1800" dirty="0">
                <a:latin typeface="Arial MT"/>
                <a:cs typeface="Arial MT"/>
              </a:rPr>
              <a:t>time</a:t>
            </a:r>
            <a:r>
              <a:rPr sz="1800" spc="-30" dirty="0">
                <a:latin typeface="Arial MT"/>
                <a:cs typeface="Arial MT"/>
              </a:rPr>
              <a:t> </a:t>
            </a:r>
            <a:r>
              <a:rPr sz="1800" dirty="0">
                <a:latin typeface="Arial MT"/>
                <a:cs typeface="Arial MT"/>
              </a:rPr>
              <a:t>your data</a:t>
            </a:r>
            <a:r>
              <a:rPr sz="1800" spc="-15" dirty="0">
                <a:latin typeface="Arial MT"/>
                <a:cs typeface="Arial MT"/>
              </a:rPr>
              <a:t> </a:t>
            </a:r>
            <a:r>
              <a:rPr sz="1800" spc="-10" dirty="0">
                <a:latin typeface="Arial MT"/>
                <a:cs typeface="Arial MT"/>
              </a:rPr>
              <a:t>sources </a:t>
            </a:r>
            <a:r>
              <a:rPr sz="1800" dirty="0">
                <a:latin typeface="Arial MT"/>
                <a:cs typeface="Arial MT"/>
              </a:rPr>
              <a:t>were</a:t>
            </a:r>
            <a:r>
              <a:rPr sz="1800" spc="5" dirty="0">
                <a:latin typeface="Arial MT"/>
                <a:cs typeface="Arial MT"/>
              </a:rPr>
              <a:t> </a:t>
            </a:r>
            <a:r>
              <a:rPr sz="1800" dirty="0">
                <a:latin typeface="Arial MT"/>
                <a:cs typeface="Arial MT"/>
              </a:rPr>
              <a:t>automatically</a:t>
            </a:r>
            <a:r>
              <a:rPr sz="1800" spc="-20" dirty="0">
                <a:latin typeface="Arial MT"/>
                <a:cs typeface="Arial MT"/>
              </a:rPr>
              <a:t> </a:t>
            </a:r>
            <a:r>
              <a:rPr sz="1800" dirty="0">
                <a:latin typeface="Arial MT"/>
                <a:cs typeface="Arial MT"/>
              </a:rPr>
              <a:t>searched.</a:t>
            </a:r>
            <a:r>
              <a:rPr sz="1800" spc="415" dirty="0">
                <a:latin typeface="Arial MT"/>
                <a:cs typeface="Arial MT"/>
              </a:rPr>
              <a:t> </a:t>
            </a:r>
            <a:r>
              <a:rPr sz="1800" dirty="0">
                <a:latin typeface="Arial MT"/>
                <a:cs typeface="Arial MT"/>
              </a:rPr>
              <a:t>The</a:t>
            </a:r>
            <a:r>
              <a:rPr sz="1800" spc="-50" dirty="0">
                <a:latin typeface="Arial MT"/>
                <a:cs typeface="Arial MT"/>
              </a:rPr>
              <a:t> </a:t>
            </a:r>
            <a:r>
              <a:rPr sz="1800" dirty="0">
                <a:latin typeface="Arial MT"/>
                <a:cs typeface="Arial MT"/>
              </a:rPr>
              <a:t>search</a:t>
            </a:r>
            <a:r>
              <a:rPr sz="1800" spc="-25" dirty="0">
                <a:latin typeface="Arial MT"/>
                <a:cs typeface="Arial MT"/>
              </a:rPr>
              <a:t> </a:t>
            </a:r>
            <a:r>
              <a:rPr sz="1800" spc="-20" dirty="0">
                <a:latin typeface="Arial MT"/>
                <a:cs typeface="Arial MT"/>
              </a:rPr>
              <a:t>runs </a:t>
            </a:r>
            <a:r>
              <a:rPr sz="1800" dirty="0">
                <a:latin typeface="Arial MT"/>
                <a:cs typeface="Arial MT"/>
              </a:rPr>
              <a:t>automatically</a:t>
            </a:r>
            <a:r>
              <a:rPr sz="1800" spc="-10" dirty="0">
                <a:latin typeface="Arial MT"/>
                <a:cs typeface="Arial MT"/>
              </a:rPr>
              <a:t> </a:t>
            </a:r>
            <a:r>
              <a:rPr sz="1800" dirty="0">
                <a:latin typeface="Arial MT"/>
                <a:cs typeface="Arial MT"/>
              </a:rPr>
              <a:t>every</a:t>
            </a:r>
            <a:r>
              <a:rPr sz="1800" spc="-30" dirty="0">
                <a:latin typeface="Arial MT"/>
                <a:cs typeface="Arial MT"/>
              </a:rPr>
              <a:t> </a:t>
            </a:r>
            <a:r>
              <a:rPr sz="1800" dirty="0">
                <a:latin typeface="Arial MT"/>
                <a:cs typeface="Arial MT"/>
              </a:rPr>
              <a:t>2</a:t>
            </a:r>
            <a:r>
              <a:rPr sz="1800" spc="-30" dirty="0">
                <a:latin typeface="Arial MT"/>
                <a:cs typeface="Arial MT"/>
              </a:rPr>
              <a:t> </a:t>
            </a:r>
            <a:r>
              <a:rPr sz="1800" dirty="0">
                <a:latin typeface="Arial MT"/>
                <a:cs typeface="Arial MT"/>
              </a:rPr>
              <a:t>weeks.</a:t>
            </a:r>
            <a:r>
              <a:rPr sz="1800" spc="5" dirty="0">
                <a:latin typeface="Arial MT"/>
                <a:cs typeface="Arial MT"/>
              </a:rPr>
              <a:t> </a:t>
            </a:r>
            <a:r>
              <a:rPr sz="1800" dirty="0">
                <a:latin typeface="Arial MT"/>
                <a:cs typeface="Arial MT"/>
              </a:rPr>
              <a:t>By</a:t>
            </a:r>
            <a:r>
              <a:rPr sz="1800" spc="-30" dirty="0">
                <a:latin typeface="Arial MT"/>
                <a:cs typeface="Arial MT"/>
              </a:rPr>
              <a:t> </a:t>
            </a:r>
            <a:r>
              <a:rPr sz="1800" dirty="0">
                <a:latin typeface="Arial MT"/>
                <a:cs typeface="Arial MT"/>
              </a:rPr>
              <a:t>default</a:t>
            </a:r>
            <a:r>
              <a:rPr sz="1800" spc="-15" dirty="0">
                <a:latin typeface="Arial MT"/>
                <a:cs typeface="Arial MT"/>
              </a:rPr>
              <a:t> </a:t>
            </a:r>
            <a:r>
              <a:rPr sz="1800" dirty="0">
                <a:latin typeface="Arial MT"/>
                <a:cs typeface="Arial MT"/>
              </a:rPr>
              <a:t>all</a:t>
            </a:r>
            <a:r>
              <a:rPr sz="1800" spc="-30" dirty="0">
                <a:latin typeface="Arial MT"/>
                <a:cs typeface="Arial MT"/>
              </a:rPr>
              <a:t> </a:t>
            </a:r>
            <a:r>
              <a:rPr sz="1800" dirty="0">
                <a:latin typeface="Arial MT"/>
                <a:cs typeface="Arial MT"/>
              </a:rPr>
              <a:t>users</a:t>
            </a:r>
            <a:r>
              <a:rPr sz="1800" spc="-15" dirty="0">
                <a:latin typeface="Arial MT"/>
                <a:cs typeface="Arial MT"/>
              </a:rPr>
              <a:t> </a:t>
            </a:r>
            <a:r>
              <a:rPr sz="1800" spc="-20" dirty="0">
                <a:latin typeface="Arial MT"/>
                <a:cs typeface="Arial MT"/>
              </a:rPr>
              <a:t>have </a:t>
            </a:r>
            <a:r>
              <a:rPr sz="1800" dirty="0">
                <a:latin typeface="Arial MT"/>
                <a:cs typeface="Arial MT"/>
              </a:rPr>
              <a:t>PubMed,</a:t>
            </a:r>
            <a:r>
              <a:rPr sz="1800" spc="-20" dirty="0">
                <a:latin typeface="Arial MT"/>
                <a:cs typeface="Arial MT"/>
              </a:rPr>
              <a:t> </a:t>
            </a:r>
            <a:r>
              <a:rPr sz="1800" dirty="0">
                <a:latin typeface="Arial MT"/>
                <a:cs typeface="Arial MT"/>
              </a:rPr>
              <a:t>Scopus</a:t>
            </a:r>
            <a:r>
              <a:rPr sz="1800" spc="-30" dirty="0">
                <a:latin typeface="Arial MT"/>
                <a:cs typeface="Arial MT"/>
              </a:rPr>
              <a:t> </a:t>
            </a:r>
            <a:r>
              <a:rPr sz="1800" dirty="0">
                <a:latin typeface="Arial MT"/>
                <a:cs typeface="Arial MT"/>
              </a:rPr>
              <a:t>and</a:t>
            </a:r>
            <a:r>
              <a:rPr sz="1800" spc="-25" dirty="0">
                <a:latin typeface="Arial MT"/>
                <a:cs typeface="Arial MT"/>
              </a:rPr>
              <a:t> </a:t>
            </a:r>
            <a:r>
              <a:rPr sz="1800" dirty="0">
                <a:latin typeface="Arial MT"/>
                <a:cs typeface="Arial MT"/>
              </a:rPr>
              <a:t>Web</a:t>
            </a:r>
            <a:r>
              <a:rPr sz="1800" spc="-35" dirty="0">
                <a:latin typeface="Arial MT"/>
                <a:cs typeface="Arial MT"/>
              </a:rPr>
              <a:t> </a:t>
            </a:r>
            <a:r>
              <a:rPr sz="1800" dirty="0">
                <a:latin typeface="Arial MT"/>
                <a:cs typeface="Arial MT"/>
              </a:rPr>
              <a:t>of</a:t>
            </a:r>
            <a:r>
              <a:rPr sz="1800" spc="-25" dirty="0">
                <a:latin typeface="Arial MT"/>
                <a:cs typeface="Arial MT"/>
              </a:rPr>
              <a:t> </a:t>
            </a:r>
            <a:r>
              <a:rPr sz="1800" dirty="0">
                <a:latin typeface="Arial MT"/>
                <a:cs typeface="Arial MT"/>
              </a:rPr>
              <a:t>Science</a:t>
            </a:r>
            <a:r>
              <a:rPr sz="1800" spc="-25" dirty="0">
                <a:latin typeface="Arial MT"/>
                <a:cs typeface="Arial MT"/>
              </a:rPr>
              <a:t> </a:t>
            </a:r>
            <a:r>
              <a:rPr sz="1800" dirty="0">
                <a:latin typeface="Arial MT"/>
                <a:cs typeface="Arial MT"/>
              </a:rPr>
              <a:t>turned</a:t>
            </a:r>
            <a:r>
              <a:rPr sz="1800" spc="-20" dirty="0">
                <a:latin typeface="Arial MT"/>
                <a:cs typeface="Arial MT"/>
              </a:rPr>
              <a:t> </a:t>
            </a:r>
            <a:r>
              <a:rPr sz="1800" dirty="0">
                <a:latin typeface="Arial MT"/>
                <a:cs typeface="Arial MT"/>
              </a:rPr>
              <a:t>on.</a:t>
            </a:r>
            <a:r>
              <a:rPr sz="1800" spc="-30" dirty="0">
                <a:latin typeface="Arial MT"/>
                <a:cs typeface="Arial MT"/>
              </a:rPr>
              <a:t> </a:t>
            </a:r>
            <a:r>
              <a:rPr sz="1800" spc="-20" dirty="0">
                <a:latin typeface="Arial MT"/>
                <a:cs typeface="Arial MT"/>
              </a:rPr>
              <a:t>Some </a:t>
            </a:r>
            <a:r>
              <a:rPr sz="1800" dirty="0">
                <a:latin typeface="Arial MT"/>
                <a:cs typeface="Arial MT"/>
              </a:rPr>
              <a:t>departments</a:t>
            </a:r>
            <a:r>
              <a:rPr sz="1800" spc="-45" dirty="0">
                <a:latin typeface="Arial MT"/>
                <a:cs typeface="Arial MT"/>
              </a:rPr>
              <a:t> </a:t>
            </a:r>
            <a:r>
              <a:rPr sz="1800" dirty="0">
                <a:latin typeface="Arial MT"/>
                <a:cs typeface="Arial MT"/>
              </a:rPr>
              <a:t>have</a:t>
            </a:r>
            <a:r>
              <a:rPr sz="1800" spc="-45" dirty="0">
                <a:latin typeface="Arial MT"/>
                <a:cs typeface="Arial MT"/>
              </a:rPr>
              <a:t> </a:t>
            </a:r>
            <a:r>
              <a:rPr sz="1800" dirty="0">
                <a:latin typeface="Arial MT"/>
                <a:cs typeface="Arial MT"/>
              </a:rPr>
              <a:t>additional</a:t>
            </a:r>
            <a:r>
              <a:rPr sz="1800" spc="-35" dirty="0">
                <a:latin typeface="Arial MT"/>
                <a:cs typeface="Arial MT"/>
              </a:rPr>
              <a:t> </a:t>
            </a:r>
            <a:r>
              <a:rPr sz="1800" spc="-10" dirty="0">
                <a:latin typeface="Arial MT"/>
                <a:cs typeface="Arial MT"/>
              </a:rPr>
              <a:t>sources.</a:t>
            </a:r>
            <a:endParaRPr sz="1800">
              <a:latin typeface="Arial MT"/>
              <a:cs typeface="Arial MT"/>
            </a:endParaRPr>
          </a:p>
          <a:p>
            <a:pPr>
              <a:lnSpc>
                <a:spcPct val="100000"/>
              </a:lnSpc>
              <a:spcBef>
                <a:spcPts val="735"/>
              </a:spcBef>
            </a:pPr>
            <a:endParaRPr sz="1800">
              <a:latin typeface="Arial MT"/>
              <a:cs typeface="Arial MT"/>
            </a:endParaRPr>
          </a:p>
          <a:p>
            <a:pPr marL="12700" marR="37465">
              <a:lnSpc>
                <a:spcPct val="130000"/>
              </a:lnSpc>
            </a:pPr>
            <a:r>
              <a:rPr sz="1800" spc="-25" dirty="0">
                <a:latin typeface="Arial MT"/>
                <a:cs typeface="Arial MT"/>
              </a:rPr>
              <a:t>You</a:t>
            </a:r>
            <a:r>
              <a:rPr sz="1800" spc="-35" dirty="0">
                <a:latin typeface="Arial MT"/>
                <a:cs typeface="Arial MT"/>
              </a:rPr>
              <a:t> </a:t>
            </a:r>
            <a:r>
              <a:rPr sz="1800" dirty="0">
                <a:latin typeface="Arial MT"/>
                <a:cs typeface="Arial MT"/>
              </a:rPr>
              <a:t>can</a:t>
            </a:r>
            <a:r>
              <a:rPr sz="1800" spc="-35" dirty="0">
                <a:latin typeface="Arial MT"/>
                <a:cs typeface="Arial MT"/>
              </a:rPr>
              <a:t> </a:t>
            </a:r>
            <a:r>
              <a:rPr sz="1800" dirty="0">
                <a:latin typeface="Arial MT"/>
                <a:cs typeface="Arial MT"/>
              </a:rPr>
              <a:t>force</a:t>
            </a:r>
            <a:r>
              <a:rPr sz="1800" spc="-30" dirty="0">
                <a:latin typeface="Arial MT"/>
                <a:cs typeface="Arial MT"/>
              </a:rPr>
              <a:t> </a:t>
            </a:r>
            <a:r>
              <a:rPr sz="1800" dirty="0">
                <a:latin typeface="Arial MT"/>
                <a:cs typeface="Arial MT"/>
              </a:rPr>
              <a:t>the</a:t>
            </a:r>
            <a:r>
              <a:rPr sz="1800" spc="-35" dirty="0">
                <a:latin typeface="Arial MT"/>
                <a:cs typeface="Arial MT"/>
              </a:rPr>
              <a:t> </a:t>
            </a:r>
            <a:r>
              <a:rPr sz="1800" dirty="0">
                <a:latin typeface="Arial MT"/>
                <a:cs typeface="Arial MT"/>
              </a:rPr>
              <a:t>search</a:t>
            </a:r>
            <a:r>
              <a:rPr sz="1800" spc="-20" dirty="0">
                <a:latin typeface="Arial MT"/>
                <a:cs typeface="Arial MT"/>
              </a:rPr>
              <a:t> </a:t>
            </a:r>
            <a:r>
              <a:rPr sz="1800" dirty="0">
                <a:latin typeface="Arial MT"/>
                <a:cs typeface="Arial MT"/>
              </a:rPr>
              <a:t>to</a:t>
            </a:r>
            <a:r>
              <a:rPr sz="1800" spc="-45" dirty="0">
                <a:latin typeface="Arial MT"/>
                <a:cs typeface="Arial MT"/>
              </a:rPr>
              <a:t> </a:t>
            </a:r>
            <a:r>
              <a:rPr sz="1800" dirty="0">
                <a:latin typeface="Arial MT"/>
                <a:cs typeface="Arial MT"/>
              </a:rPr>
              <a:t>run</a:t>
            </a:r>
            <a:r>
              <a:rPr sz="1800" spc="-20" dirty="0">
                <a:latin typeface="Arial MT"/>
                <a:cs typeface="Arial MT"/>
              </a:rPr>
              <a:t> </a:t>
            </a:r>
            <a:r>
              <a:rPr sz="1800" dirty="0">
                <a:latin typeface="Arial MT"/>
                <a:cs typeface="Arial MT"/>
              </a:rPr>
              <a:t>immediately</a:t>
            </a:r>
            <a:r>
              <a:rPr sz="1800" spc="-20" dirty="0">
                <a:latin typeface="Arial MT"/>
                <a:cs typeface="Arial MT"/>
              </a:rPr>
              <a:t> </a:t>
            </a:r>
            <a:r>
              <a:rPr sz="1800" dirty="0">
                <a:latin typeface="Arial MT"/>
                <a:cs typeface="Arial MT"/>
              </a:rPr>
              <a:t>by</a:t>
            </a:r>
            <a:r>
              <a:rPr sz="1800" spc="-25" dirty="0">
                <a:latin typeface="Arial MT"/>
                <a:cs typeface="Arial MT"/>
              </a:rPr>
              <a:t> </a:t>
            </a:r>
            <a:r>
              <a:rPr sz="1800" spc="-10" dirty="0">
                <a:latin typeface="Arial MT"/>
                <a:cs typeface="Arial MT"/>
              </a:rPr>
              <a:t>clicking </a:t>
            </a:r>
            <a:r>
              <a:rPr sz="1800" dirty="0">
                <a:latin typeface="Arial MT"/>
                <a:cs typeface="Arial MT"/>
              </a:rPr>
              <a:t>“Run</a:t>
            </a:r>
            <a:r>
              <a:rPr sz="1800" spc="-15" dirty="0">
                <a:latin typeface="Arial MT"/>
                <a:cs typeface="Arial MT"/>
              </a:rPr>
              <a:t> </a:t>
            </a:r>
            <a:r>
              <a:rPr sz="1800" dirty="0">
                <a:latin typeface="Arial MT"/>
                <a:cs typeface="Arial MT"/>
              </a:rPr>
              <a:t>My</a:t>
            </a:r>
            <a:r>
              <a:rPr sz="1800" spc="-30" dirty="0">
                <a:latin typeface="Arial MT"/>
                <a:cs typeface="Arial MT"/>
              </a:rPr>
              <a:t> </a:t>
            </a:r>
            <a:r>
              <a:rPr sz="1800" dirty="0">
                <a:latin typeface="Arial MT"/>
                <a:cs typeface="Arial MT"/>
              </a:rPr>
              <a:t>Searches”.</a:t>
            </a:r>
            <a:r>
              <a:rPr sz="1800" spc="475" dirty="0">
                <a:latin typeface="Arial MT"/>
                <a:cs typeface="Arial MT"/>
              </a:rPr>
              <a:t> </a:t>
            </a:r>
            <a:r>
              <a:rPr sz="1800" dirty="0">
                <a:latin typeface="Arial MT"/>
                <a:cs typeface="Arial MT"/>
              </a:rPr>
              <a:t>Note:</a:t>
            </a:r>
            <a:r>
              <a:rPr sz="1800" spc="-20" dirty="0">
                <a:latin typeface="Arial MT"/>
                <a:cs typeface="Arial MT"/>
              </a:rPr>
              <a:t> </a:t>
            </a:r>
            <a:r>
              <a:rPr sz="1800" dirty="0">
                <a:latin typeface="Arial MT"/>
                <a:cs typeface="Arial MT"/>
              </a:rPr>
              <a:t>It</a:t>
            </a:r>
            <a:r>
              <a:rPr sz="1800" spc="-25" dirty="0">
                <a:latin typeface="Arial MT"/>
                <a:cs typeface="Arial MT"/>
              </a:rPr>
              <a:t> </a:t>
            </a:r>
            <a:r>
              <a:rPr sz="1800" dirty="0">
                <a:latin typeface="Arial MT"/>
                <a:cs typeface="Arial MT"/>
              </a:rPr>
              <a:t>takes</a:t>
            </a:r>
            <a:r>
              <a:rPr sz="1800" spc="-25" dirty="0">
                <a:latin typeface="Arial MT"/>
                <a:cs typeface="Arial MT"/>
              </a:rPr>
              <a:t> </a:t>
            </a:r>
            <a:r>
              <a:rPr sz="1800" dirty="0">
                <a:latin typeface="Arial MT"/>
                <a:cs typeface="Arial MT"/>
              </a:rPr>
              <a:t>a</a:t>
            </a:r>
            <a:r>
              <a:rPr sz="1800" spc="-25" dirty="0">
                <a:latin typeface="Arial MT"/>
                <a:cs typeface="Arial MT"/>
              </a:rPr>
              <a:t> </a:t>
            </a:r>
            <a:r>
              <a:rPr sz="1800" dirty="0">
                <a:latin typeface="Arial MT"/>
                <a:cs typeface="Arial MT"/>
              </a:rPr>
              <a:t>few</a:t>
            </a:r>
            <a:r>
              <a:rPr sz="1800" spc="-20" dirty="0">
                <a:latin typeface="Arial MT"/>
                <a:cs typeface="Arial MT"/>
              </a:rPr>
              <a:t> </a:t>
            </a:r>
            <a:r>
              <a:rPr sz="1800" dirty="0">
                <a:latin typeface="Arial MT"/>
                <a:cs typeface="Arial MT"/>
              </a:rPr>
              <a:t>minutes</a:t>
            </a:r>
            <a:r>
              <a:rPr sz="1800" spc="-25" dirty="0">
                <a:latin typeface="Arial MT"/>
                <a:cs typeface="Arial MT"/>
              </a:rPr>
              <a:t> to </a:t>
            </a:r>
            <a:r>
              <a:rPr sz="1800" dirty="0">
                <a:latin typeface="Arial MT"/>
                <a:cs typeface="Arial MT"/>
              </a:rPr>
              <a:t>update</a:t>
            </a:r>
            <a:r>
              <a:rPr sz="1800" spc="-30" dirty="0">
                <a:latin typeface="Arial MT"/>
                <a:cs typeface="Arial MT"/>
              </a:rPr>
              <a:t> </a:t>
            </a:r>
            <a:r>
              <a:rPr sz="1800" dirty="0">
                <a:latin typeface="Arial MT"/>
                <a:cs typeface="Arial MT"/>
              </a:rPr>
              <a:t>depending</a:t>
            </a:r>
            <a:r>
              <a:rPr sz="1800" spc="-5" dirty="0">
                <a:latin typeface="Arial MT"/>
                <a:cs typeface="Arial MT"/>
              </a:rPr>
              <a:t> </a:t>
            </a:r>
            <a:r>
              <a:rPr sz="1800" dirty="0">
                <a:latin typeface="Arial MT"/>
                <a:cs typeface="Arial MT"/>
              </a:rPr>
              <a:t>on</a:t>
            </a:r>
            <a:r>
              <a:rPr sz="1800" spc="-35" dirty="0">
                <a:latin typeface="Arial MT"/>
                <a:cs typeface="Arial MT"/>
              </a:rPr>
              <a:t> </a:t>
            </a:r>
            <a:r>
              <a:rPr sz="1800" dirty="0">
                <a:latin typeface="Arial MT"/>
                <a:cs typeface="Arial MT"/>
              </a:rPr>
              <a:t>how</a:t>
            </a:r>
            <a:r>
              <a:rPr sz="1800" spc="-20" dirty="0">
                <a:latin typeface="Arial MT"/>
                <a:cs typeface="Arial MT"/>
              </a:rPr>
              <a:t> </a:t>
            </a:r>
            <a:r>
              <a:rPr sz="1800" dirty="0">
                <a:latin typeface="Arial MT"/>
                <a:cs typeface="Arial MT"/>
              </a:rPr>
              <a:t>busy</a:t>
            </a:r>
            <a:r>
              <a:rPr sz="1800" spc="-25" dirty="0">
                <a:latin typeface="Arial MT"/>
                <a:cs typeface="Arial MT"/>
              </a:rPr>
              <a:t> </a:t>
            </a:r>
            <a:r>
              <a:rPr sz="1800" dirty="0">
                <a:latin typeface="Arial MT"/>
                <a:cs typeface="Arial MT"/>
              </a:rPr>
              <a:t>the</a:t>
            </a:r>
            <a:r>
              <a:rPr sz="1800" spc="-35" dirty="0">
                <a:latin typeface="Arial MT"/>
                <a:cs typeface="Arial MT"/>
              </a:rPr>
              <a:t> </a:t>
            </a:r>
            <a:r>
              <a:rPr sz="1800" dirty="0">
                <a:latin typeface="Arial MT"/>
                <a:cs typeface="Arial MT"/>
              </a:rPr>
              <a:t>system</a:t>
            </a:r>
            <a:r>
              <a:rPr sz="1800" spc="-5" dirty="0">
                <a:latin typeface="Arial MT"/>
                <a:cs typeface="Arial MT"/>
              </a:rPr>
              <a:t> </a:t>
            </a:r>
            <a:r>
              <a:rPr sz="1800" spc="-25" dirty="0">
                <a:latin typeface="Arial MT"/>
                <a:cs typeface="Arial MT"/>
              </a:rPr>
              <a:t>is.</a:t>
            </a:r>
            <a:endParaRPr sz="1800">
              <a:latin typeface="Arial MT"/>
              <a:cs typeface="Arial MT"/>
            </a:endParaRPr>
          </a:p>
        </p:txBody>
      </p:sp>
      <p:pic>
        <p:nvPicPr>
          <p:cNvPr id="4" name="object 4" descr="Graphical user interface. Publication name based search settings screen. "/>
          <p:cNvPicPr/>
          <p:nvPr/>
        </p:nvPicPr>
        <p:blipFill>
          <a:blip r:embed="rId2" cstate="print"/>
          <a:stretch>
            <a:fillRect/>
          </a:stretch>
        </p:blipFill>
        <p:spPr>
          <a:xfrm>
            <a:off x="111252" y="1185672"/>
            <a:ext cx="5844539" cy="2895599"/>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23</a:t>
            </a:fld>
            <a:endParaRPr spc="-25"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215389" y="1241742"/>
            <a:ext cx="4522470" cy="513715"/>
          </a:xfrm>
          <a:prstGeom prst="rect">
            <a:avLst/>
          </a:prstGeom>
        </p:spPr>
        <p:txBody>
          <a:bodyPr vert="horz" wrap="square" lIns="0" tIns="13335" rIns="0" bIns="0" rtlCol="0">
            <a:spAutoFit/>
          </a:bodyPr>
          <a:lstStyle/>
          <a:p>
            <a:pPr marL="12700">
              <a:lnSpc>
                <a:spcPct val="100000"/>
              </a:lnSpc>
              <a:spcBef>
                <a:spcPts val="105"/>
              </a:spcBef>
            </a:pPr>
            <a:r>
              <a:rPr dirty="0"/>
              <a:t>Name</a:t>
            </a:r>
            <a:r>
              <a:rPr spc="-45" dirty="0"/>
              <a:t> </a:t>
            </a:r>
            <a:r>
              <a:rPr dirty="0"/>
              <a:t>Based</a:t>
            </a:r>
            <a:r>
              <a:rPr spc="-40" dirty="0"/>
              <a:t> </a:t>
            </a:r>
            <a:r>
              <a:rPr spc="-10" dirty="0"/>
              <a:t>Search</a:t>
            </a:r>
          </a:p>
        </p:txBody>
      </p:sp>
      <p:sp>
        <p:nvSpPr>
          <p:cNvPr id="3" name="object 3"/>
          <p:cNvSpPr txBox="1"/>
          <p:nvPr/>
        </p:nvSpPr>
        <p:spPr>
          <a:xfrm>
            <a:off x="6215389" y="1802002"/>
            <a:ext cx="5700395" cy="3591560"/>
          </a:xfrm>
          <a:prstGeom prst="rect">
            <a:avLst/>
          </a:prstGeom>
        </p:spPr>
        <p:txBody>
          <a:bodyPr vert="horz" wrap="square" lIns="0" tIns="12700" rIns="0" bIns="0" rtlCol="0">
            <a:spAutoFit/>
          </a:bodyPr>
          <a:lstStyle/>
          <a:p>
            <a:pPr marL="12700" marR="5080">
              <a:lnSpc>
                <a:spcPct val="130000"/>
              </a:lnSpc>
              <a:spcBef>
                <a:spcPts val="100"/>
              </a:spcBef>
            </a:pPr>
            <a:r>
              <a:rPr sz="1800" dirty="0">
                <a:latin typeface="Arial MT"/>
                <a:cs typeface="Arial MT"/>
              </a:rPr>
              <a:t>Settings</a:t>
            </a:r>
            <a:r>
              <a:rPr sz="1800" spc="-35" dirty="0">
                <a:latin typeface="Arial MT"/>
                <a:cs typeface="Arial MT"/>
              </a:rPr>
              <a:t> </a:t>
            </a:r>
            <a:r>
              <a:rPr sz="1800" dirty="0">
                <a:latin typeface="Arial MT"/>
                <a:cs typeface="Arial MT"/>
              </a:rPr>
              <a:t>allows</a:t>
            </a:r>
            <a:r>
              <a:rPr sz="1800" spc="25" dirty="0">
                <a:latin typeface="Arial MT"/>
                <a:cs typeface="Arial MT"/>
              </a:rPr>
              <a:t> </a:t>
            </a:r>
            <a:r>
              <a:rPr sz="1800" dirty="0">
                <a:latin typeface="Arial MT"/>
                <a:cs typeface="Arial MT"/>
              </a:rPr>
              <a:t>you</a:t>
            </a:r>
            <a:r>
              <a:rPr sz="1800" spc="-10" dirty="0">
                <a:latin typeface="Arial MT"/>
                <a:cs typeface="Arial MT"/>
              </a:rPr>
              <a:t> </a:t>
            </a:r>
            <a:r>
              <a:rPr sz="1800" dirty="0">
                <a:latin typeface="Arial MT"/>
                <a:cs typeface="Arial MT"/>
              </a:rPr>
              <a:t>to</a:t>
            </a:r>
            <a:r>
              <a:rPr sz="1800" spc="-35" dirty="0">
                <a:latin typeface="Arial MT"/>
                <a:cs typeface="Arial MT"/>
              </a:rPr>
              <a:t> </a:t>
            </a:r>
            <a:r>
              <a:rPr sz="1800" dirty="0">
                <a:latin typeface="Arial MT"/>
                <a:cs typeface="Arial MT"/>
              </a:rPr>
              <a:t>customise</a:t>
            </a:r>
            <a:r>
              <a:rPr sz="1800" spc="-40" dirty="0">
                <a:latin typeface="Arial MT"/>
                <a:cs typeface="Arial MT"/>
              </a:rPr>
              <a:t> </a:t>
            </a:r>
            <a:r>
              <a:rPr sz="1800" dirty="0">
                <a:latin typeface="Arial MT"/>
                <a:cs typeface="Arial MT"/>
              </a:rPr>
              <a:t>the</a:t>
            </a:r>
            <a:r>
              <a:rPr sz="1800" spc="-35" dirty="0">
                <a:latin typeface="Arial MT"/>
                <a:cs typeface="Arial MT"/>
              </a:rPr>
              <a:t> </a:t>
            </a:r>
            <a:r>
              <a:rPr sz="1800" spc="-10" dirty="0">
                <a:latin typeface="Arial MT"/>
                <a:cs typeface="Arial MT"/>
              </a:rPr>
              <a:t>publications </a:t>
            </a:r>
            <a:r>
              <a:rPr sz="1800" dirty="0">
                <a:latin typeface="Arial MT"/>
                <a:cs typeface="Arial MT"/>
              </a:rPr>
              <a:t>searches</a:t>
            </a:r>
            <a:r>
              <a:rPr sz="1800" spc="-15" dirty="0">
                <a:latin typeface="Arial MT"/>
                <a:cs typeface="Arial MT"/>
              </a:rPr>
              <a:t> </a:t>
            </a:r>
            <a:r>
              <a:rPr sz="1800" dirty="0">
                <a:latin typeface="Arial MT"/>
                <a:cs typeface="Arial MT"/>
              </a:rPr>
              <a:t>that</a:t>
            </a:r>
            <a:r>
              <a:rPr sz="1800" spc="-20" dirty="0">
                <a:latin typeface="Arial MT"/>
                <a:cs typeface="Arial MT"/>
              </a:rPr>
              <a:t> </a:t>
            </a:r>
            <a:r>
              <a:rPr sz="1800" dirty="0">
                <a:latin typeface="Arial MT"/>
                <a:cs typeface="Arial MT"/>
              </a:rPr>
              <a:t>don’t</a:t>
            </a:r>
            <a:r>
              <a:rPr sz="1800" spc="-25" dirty="0">
                <a:latin typeface="Arial MT"/>
                <a:cs typeface="Arial MT"/>
              </a:rPr>
              <a:t> </a:t>
            </a:r>
            <a:r>
              <a:rPr sz="1800" dirty="0">
                <a:latin typeface="Arial MT"/>
                <a:cs typeface="Arial MT"/>
              </a:rPr>
              <a:t>use</a:t>
            </a:r>
            <a:r>
              <a:rPr sz="1800" spc="-15" dirty="0">
                <a:latin typeface="Arial MT"/>
                <a:cs typeface="Arial MT"/>
              </a:rPr>
              <a:t> </a:t>
            </a:r>
            <a:r>
              <a:rPr sz="1800" dirty="0">
                <a:latin typeface="Arial MT"/>
                <a:cs typeface="Arial MT"/>
              </a:rPr>
              <a:t>Identifiers</a:t>
            </a:r>
            <a:r>
              <a:rPr sz="1800" spc="-30" dirty="0">
                <a:latin typeface="Arial MT"/>
                <a:cs typeface="Arial MT"/>
              </a:rPr>
              <a:t> </a:t>
            </a:r>
            <a:r>
              <a:rPr sz="1800" dirty="0">
                <a:latin typeface="Arial MT"/>
                <a:cs typeface="Arial MT"/>
              </a:rPr>
              <a:t>.</a:t>
            </a:r>
            <a:r>
              <a:rPr sz="1800" spc="-20" dirty="0">
                <a:latin typeface="Arial MT"/>
                <a:cs typeface="Arial MT"/>
              </a:rPr>
              <a:t> </a:t>
            </a:r>
            <a:r>
              <a:rPr sz="1800" dirty="0">
                <a:latin typeface="Arial MT"/>
                <a:cs typeface="Arial MT"/>
              </a:rPr>
              <a:t>In</a:t>
            </a:r>
            <a:r>
              <a:rPr sz="1800" spc="-40" dirty="0">
                <a:latin typeface="Arial MT"/>
                <a:cs typeface="Arial MT"/>
              </a:rPr>
              <a:t> </a:t>
            </a:r>
            <a:r>
              <a:rPr sz="1800" dirty="0">
                <a:latin typeface="Arial MT"/>
                <a:cs typeface="Arial MT"/>
              </a:rPr>
              <a:t>particular</a:t>
            </a:r>
            <a:r>
              <a:rPr sz="1800" spc="-5" dirty="0">
                <a:latin typeface="Arial MT"/>
                <a:cs typeface="Arial MT"/>
              </a:rPr>
              <a:t> </a:t>
            </a:r>
            <a:r>
              <a:rPr sz="1800" spc="-20" dirty="0">
                <a:latin typeface="Arial MT"/>
                <a:cs typeface="Arial MT"/>
              </a:rPr>
              <a:t>make </a:t>
            </a:r>
            <a:r>
              <a:rPr sz="1800" dirty="0">
                <a:latin typeface="Arial MT"/>
                <a:cs typeface="Arial MT"/>
              </a:rPr>
              <a:t>sure</a:t>
            </a:r>
            <a:r>
              <a:rPr sz="1800" spc="-30" dirty="0">
                <a:latin typeface="Arial MT"/>
                <a:cs typeface="Arial MT"/>
              </a:rPr>
              <a:t> </a:t>
            </a:r>
            <a:r>
              <a:rPr sz="1800" dirty="0">
                <a:latin typeface="Arial MT"/>
                <a:cs typeface="Arial MT"/>
              </a:rPr>
              <a:t>that</a:t>
            </a:r>
            <a:r>
              <a:rPr sz="1800" spc="-20" dirty="0">
                <a:latin typeface="Arial MT"/>
                <a:cs typeface="Arial MT"/>
              </a:rPr>
              <a:t> </a:t>
            </a:r>
            <a:r>
              <a:rPr sz="1800" dirty="0">
                <a:latin typeface="Arial MT"/>
                <a:cs typeface="Arial MT"/>
              </a:rPr>
              <a:t>you</a:t>
            </a:r>
            <a:r>
              <a:rPr sz="1800" spc="-5" dirty="0">
                <a:latin typeface="Arial MT"/>
                <a:cs typeface="Arial MT"/>
              </a:rPr>
              <a:t> </a:t>
            </a:r>
            <a:r>
              <a:rPr sz="1800" dirty="0">
                <a:latin typeface="Arial MT"/>
                <a:cs typeface="Arial MT"/>
              </a:rPr>
              <a:t>add</a:t>
            </a:r>
            <a:r>
              <a:rPr sz="1800" spc="-15" dirty="0">
                <a:latin typeface="Arial MT"/>
                <a:cs typeface="Arial MT"/>
              </a:rPr>
              <a:t> </a:t>
            </a:r>
            <a:r>
              <a:rPr sz="1800" dirty="0">
                <a:latin typeface="Arial MT"/>
                <a:cs typeface="Arial MT"/>
              </a:rPr>
              <a:t>the</a:t>
            </a:r>
            <a:r>
              <a:rPr sz="1800" spc="-25" dirty="0">
                <a:latin typeface="Arial MT"/>
                <a:cs typeface="Arial MT"/>
              </a:rPr>
              <a:t> </a:t>
            </a:r>
            <a:r>
              <a:rPr sz="1800" dirty="0">
                <a:latin typeface="Arial MT"/>
                <a:cs typeface="Arial MT"/>
              </a:rPr>
              <a:t>version</a:t>
            </a:r>
            <a:r>
              <a:rPr sz="1800" spc="-15" dirty="0">
                <a:latin typeface="Arial MT"/>
                <a:cs typeface="Arial MT"/>
              </a:rPr>
              <a:t> </a:t>
            </a:r>
            <a:r>
              <a:rPr sz="1800" dirty="0">
                <a:latin typeface="Arial MT"/>
                <a:cs typeface="Arial MT"/>
              </a:rPr>
              <a:t>(or</a:t>
            </a:r>
            <a:r>
              <a:rPr sz="1800" spc="-25" dirty="0">
                <a:latin typeface="Arial MT"/>
                <a:cs typeface="Arial MT"/>
              </a:rPr>
              <a:t> </a:t>
            </a:r>
            <a:r>
              <a:rPr sz="1800" dirty="0">
                <a:latin typeface="Arial MT"/>
                <a:cs typeface="Arial MT"/>
              </a:rPr>
              <a:t>versions)</a:t>
            </a:r>
            <a:r>
              <a:rPr sz="1800" spc="-10" dirty="0">
                <a:latin typeface="Arial MT"/>
                <a:cs typeface="Arial MT"/>
              </a:rPr>
              <a:t> </a:t>
            </a:r>
            <a:r>
              <a:rPr sz="1800" dirty="0">
                <a:latin typeface="Arial MT"/>
                <a:cs typeface="Arial MT"/>
              </a:rPr>
              <a:t>of</a:t>
            </a:r>
            <a:r>
              <a:rPr sz="1800" spc="-20" dirty="0">
                <a:latin typeface="Arial MT"/>
                <a:cs typeface="Arial MT"/>
              </a:rPr>
              <a:t> </a:t>
            </a:r>
            <a:r>
              <a:rPr sz="1800" dirty="0">
                <a:latin typeface="Arial MT"/>
                <a:cs typeface="Arial MT"/>
              </a:rPr>
              <a:t>your</a:t>
            </a:r>
            <a:r>
              <a:rPr sz="1800" spc="5" dirty="0">
                <a:latin typeface="Arial MT"/>
                <a:cs typeface="Arial MT"/>
              </a:rPr>
              <a:t> </a:t>
            </a:r>
            <a:r>
              <a:rPr sz="1800" spc="-20" dirty="0">
                <a:latin typeface="Arial MT"/>
                <a:cs typeface="Arial MT"/>
              </a:rPr>
              <a:t>name </a:t>
            </a:r>
            <a:r>
              <a:rPr sz="1800" dirty="0">
                <a:latin typeface="Arial MT"/>
                <a:cs typeface="Arial MT"/>
              </a:rPr>
              <a:t>that</a:t>
            </a:r>
            <a:r>
              <a:rPr sz="1800" spc="-30" dirty="0">
                <a:latin typeface="Arial MT"/>
                <a:cs typeface="Arial MT"/>
              </a:rPr>
              <a:t> </a:t>
            </a:r>
            <a:r>
              <a:rPr sz="1800" dirty="0">
                <a:latin typeface="Arial MT"/>
                <a:cs typeface="Arial MT"/>
              </a:rPr>
              <a:t>you</a:t>
            </a:r>
            <a:r>
              <a:rPr sz="1800" spc="-15" dirty="0">
                <a:latin typeface="Arial MT"/>
                <a:cs typeface="Arial MT"/>
              </a:rPr>
              <a:t> </a:t>
            </a:r>
            <a:r>
              <a:rPr sz="1800" dirty="0">
                <a:latin typeface="Arial MT"/>
                <a:cs typeface="Arial MT"/>
              </a:rPr>
              <a:t>publish</a:t>
            </a:r>
            <a:r>
              <a:rPr sz="1800" spc="-15" dirty="0">
                <a:latin typeface="Arial MT"/>
                <a:cs typeface="Arial MT"/>
              </a:rPr>
              <a:t> </a:t>
            </a:r>
            <a:r>
              <a:rPr sz="1800" dirty="0">
                <a:latin typeface="Arial MT"/>
                <a:cs typeface="Arial MT"/>
              </a:rPr>
              <a:t>under.</a:t>
            </a:r>
            <a:r>
              <a:rPr sz="1800" spc="445" dirty="0">
                <a:latin typeface="Arial MT"/>
                <a:cs typeface="Arial MT"/>
              </a:rPr>
              <a:t> </a:t>
            </a:r>
            <a:r>
              <a:rPr sz="1800" dirty="0">
                <a:latin typeface="Arial MT"/>
                <a:cs typeface="Arial MT"/>
              </a:rPr>
              <a:t>It</a:t>
            </a:r>
            <a:r>
              <a:rPr sz="1800" spc="-40" dirty="0">
                <a:latin typeface="Arial MT"/>
                <a:cs typeface="Arial MT"/>
              </a:rPr>
              <a:t> </a:t>
            </a:r>
            <a:r>
              <a:rPr sz="1800" dirty="0">
                <a:latin typeface="Arial MT"/>
                <a:cs typeface="Arial MT"/>
              </a:rPr>
              <a:t>may</a:t>
            </a:r>
            <a:r>
              <a:rPr sz="1800" spc="-30" dirty="0">
                <a:latin typeface="Arial MT"/>
                <a:cs typeface="Arial MT"/>
              </a:rPr>
              <a:t> </a:t>
            </a:r>
            <a:r>
              <a:rPr sz="1800" dirty="0">
                <a:latin typeface="Arial MT"/>
                <a:cs typeface="Arial MT"/>
              </a:rPr>
              <a:t>be</a:t>
            </a:r>
            <a:r>
              <a:rPr sz="1800" spc="-40" dirty="0">
                <a:latin typeface="Arial MT"/>
                <a:cs typeface="Arial MT"/>
              </a:rPr>
              <a:t> </a:t>
            </a:r>
            <a:r>
              <a:rPr sz="1800" dirty="0">
                <a:latin typeface="Arial MT"/>
                <a:cs typeface="Arial MT"/>
              </a:rPr>
              <a:t>different</a:t>
            </a:r>
            <a:r>
              <a:rPr sz="1800" spc="-15" dirty="0">
                <a:latin typeface="Arial MT"/>
                <a:cs typeface="Arial MT"/>
              </a:rPr>
              <a:t> </a:t>
            </a:r>
            <a:r>
              <a:rPr sz="1800" dirty="0">
                <a:latin typeface="Arial MT"/>
                <a:cs typeface="Arial MT"/>
              </a:rPr>
              <a:t>to</a:t>
            </a:r>
            <a:r>
              <a:rPr sz="1800" spc="-50" dirty="0">
                <a:latin typeface="Arial MT"/>
                <a:cs typeface="Arial MT"/>
              </a:rPr>
              <a:t> </a:t>
            </a:r>
            <a:r>
              <a:rPr sz="1800" dirty="0">
                <a:latin typeface="Arial MT"/>
                <a:cs typeface="Arial MT"/>
              </a:rPr>
              <a:t>the</a:t>
            </a:r>
            <a:r>
              <a:rPr sz="1800" spc="-35" dirty="0">
                <a:latin typeface="Arial MT"/>
                <a:cs typeface="Arial MT"/>
              </a:rPr>
              <a:t> </a:t>
            </a:r>
            <a:r>
              <a:rPr sz="1800" spc="-10" dirty="0">
                <a:latin typeface="Arial MT"/>
                <a:cs typeface="Arial MT"/>
              </a:rPr>
              <a:t>Initials</a:t>
            </a:r>
            <a:endParaRPr sz="1800">
              <a:latin typeface="Arial MT"/>
              <a:cs typeface="Arial MT"/>
            </a:endParaRPr>
          </a:p>
          <a:p>
            <a:pPr marL="12700">
              <a:lnSpc>
                <a:spcPct val="100000"/>
              </a:lnSpc>
              <a:spcBef>
                <a:spcPts val="645"/>
              </a:spcBef>
            </a:pPr>
            <a:r>
              <a:rPr sz="1800" dirty="0">
                <a:latin typeface="Arial MT"/>
                <a:cs typeface="Arial MT"/>
              </a:rPr>
              <a:t>+</a:t>
            </a:r>
            <a:r>
              <a:rPr sz="1800" spc="-25" dirty="0">
                <a:latin typeface="Arial MT"/>
                <a:cs typeface="Arial MT"/>
              </a:rPr>
              <a:t> </a:t>
            </a:r>
            <a:r>
              <a:rPr sz="1800" dirty="0">
                <a:latin typeface="Arial MT"/>
                <a:cs typeface="Arial MT"/>
              </a:rPr>
              <a:t>Surname</a:t>
            </a:r>
            <a:r>
              <a:rPr sz="1800" spc="-10" dirty="0">
                <a:latin typeface="Arial MT"/>
                <a:cs typeface="Arial MT"/>
              </a:rPr>
              <a:t> </a:t>
            </a:r>
            <a:r>
              <a:rPr sz="1800" dirty="0">
                <a:latin typeface="Arial MT"/>
                <a:cs typeface="Arial MT"/>
              </a:rPr>
              <a:t>format</a:t>
            </a:r>
            <a:r>
              <a:rPr sz="1800" spc="-10" dirty="0">
                <a:latin typeface="Arial MT"/>
                <a:cs typeface="Arial MT"/>
              </a:rPr>
              <a:t> </a:t>
            </a:r>
            <a:r>
              <a:rPr sz="1800" dirty="0">
                <a:latin typeface="Arial MT"/>
                <a:cs typeface="Arial MT"/>
              </a:rPr>
              <a:t>that</a:t>
            </a:r>
            <a:r>
              <a:rPr sz="1800" spc="-15" dirty="0">
                <a:latin typeface="Arial MT"/>
                <a:cs typeface="Arial MT"/>
              </a:rPr>
              <a:t> </a:t>
            </a:r>
            <a:r>
              <a:rPr sz="1800" dirty="0">
                <a:latin typeface="Arial MT"/>
                <a:cs typeface="Arial MT"/>
              </a:rPr>
              <a:t>is</a:t>
            </a:r>
            <a:r>
              <a:rPr sz="1800" spc="-20" dirty="0">
                <a:latin typeface="Arial MT"/>
                <a:cs typeface="Arial MT"/>
              </a:rPr>
              <a:t> </a:t>
            </a:r>
            <a:r>
              <a:rPr sz="1800" dirty="0">
                <a:latin typeface="Arial MT"/>
                <a:cs typeface="Arial MT"/>
              </a:rPr>
              <a:t>the</a:t>
            </a:r>
            <a:r>
              <a:rPr sz="1800" spc="-20" dirty="0">
                <a:latin typeface="Arial MT"/>
                <a:cs typeface="Arial MT"/>
              </a:rPr>
              <a:t> </a:t>
            </a:r>
            <a:r>
              <a:rPr sz="1800" spc="-10" dirty="0">
                <a:latin typeface="Arial MT"/>
                <a:cs typeface="Arial MT"/>
              </a:rPr>
              <a:t>default</a:t>
            </a:r>
            <a:endParaRPr sz="1800">
              <a:latin typeface="Arial MT"/>
              <a:cs typeface="Arial MT"/>
            </a:endParaRPr>
          </a:p>
          <a:p>
            <a:pPr>
              <a:lnSpc>
                <a:spcPct val="100000"/>
              </a:lnSpc>
              <a:spcBef>
                <a:spcPts val="740"/>
              </a:spcBef>
            </a:pPr>
            <a:endParaRPr sz="1800">
              <a:latin typeface="Arial MT"/>
              <a:cs typeface="Arial MT"/>
            </a:endParaRPr>
          </a:p>
          <a:p>
            <a:pPr marL="12700" marR="325120">
              <a:lnSpc>
                <a:spcPct val="130000"/>
              </a:lnSpc>
            </a:pPr>
            <a:r>
              <a:rPr sz="1800" spc="-10" dirty="0">
                <a:solidFill>
                  <a:srgbClr val="CD202C"/>
                </a:solidFill>
                <a:latin typeface="Arial MT"/>
                <a:cs typeface="Arial MT"/>
              </a:rPr>
              <a:t>Careful!</a:t>
            </a:r>
            <a:r>
              <a:rPr sz="1800" spc="-110" dirty="0">
                <a:solidFill>
                  <a:srgbClr val="CD202C"/>
                </a:solidFill>
                <a:latin typeface="Arial MT"/>
                <a:cs typeface="Arial MT"/>
              </a:rPr>
              <a:t> </a:t>
            </a:r>
            <a:r>
              <a:rPr sz="1800" dirty="0">
                <a:latin typeface="Arial MT"/>
                <a:cs typeface="Arial MT"/>
              </a:rPr>
              <a:t>Additional search</a:t>
            </a:r>
            <a:r>
              <a:rPr sz="1800" spc="-15" dirty="0">
                <a:latin typeface="Arial MT"/>
                <a:cs typeface="Arial MT"/>
              </a:rPr>
              <a:t> </a:t>
            </a:r>
            <a:r>
              <a:rPr sz="1800" dirty="0">
                <a:latin typeface="Arial MT"/>
                <a:cs typeface="Arial MT"/>
              </a:rPr>
              <a:t>terms</a:t>
            </a:r>
            <a:r>
              <a:rPr sz="1800" spc="-20" dirty="0">
                <a:latin typeface="Arial MT"/>
                <a:cs typeface="Arial MT"/>
              </a:rPr>
              <a:t> </a:t>
            </a:r>
            <a:r>
              <a:rPr sz="1800" dirty="0">
                <a:latin typeface="Arial MT"/>
                <a:cs typeface="Arial MT"/>
              </a:rPr>
              <a:t>are</a:t>
            </a:r>
            <a:r>
              <a:rPr sz="1800" spc="-25" dirty="0">
                <a:latin typeface="Arial MT"/>
                <a:cs typeface="Arial MT"/>
              </a:rPr>
              <a:t> </a:t>
            </a:r>
            <a:r>
              <a:rPr sz="1800" dirty="0">
                <a:latin typeface="Arial MT"/>
                <a:cs typeface="Arial MT"/>
              </a:rPr>
              <a:t>restrictive.</a:t>
            </a:r>
            <a:r>
              <a:rPr sz="1800" spc="-20" dirty="0">
                <a:latin typeface="Arial MT"/>
                <a:cs typeface="Arial MT"/>
              </a:rPr>
              <a:t> </a:t>
            </a:r>
            <a:r>
              <a:rPr sz="1800" dirty="0">
                <a:latin typeface="Arial MT"/>
                <a:cs typeface="Arial MT"/>
              </a:rPr>
              <a:t>If</a:t>
            </a:r>
            <a:r>
              <a:rPr sz="1800" spc="-25" dirty="0">
                <a:latin typeface="Arial MT"/>
                <a:cs typeface="Arial MT"/>
              </a:rPr>
              <a:t> you </a:t>
            </a:r>
            <a:r>
              <a:rPr sz="1800" dirty="0">
                <a:latin typeface="Arial MT"/>
                <a:cs typeface="Arial MT"/>
              </a:rPr>
              <a:t>add</a:t>
            </a:r>
            <a:r>
              <a:rPr sz="1800" spc="-30" dirty="0">
                <a:latin typeface="Arial MT"/>
                <a:cs typeface="Arial MT"/>
              </a:rPr>
              <a:t> </a:t>
            </a:r>
            <a:r>
              <a:rPr sz="1800" dirty="0">
                <a:latin typeface="Arial MT"/>
                <a:cs typeface="Arial MT"/>
              </a:rPr>
              <a:t>Keywords</a:t>
            </a:r>
            <a:r>
              <a:rPr sz="1800" spc="25" dirty="0">
                <a:latin typeface="Arial MT"/>
                <a:cs typeface="Arial MT"/>
              </a:rPr>
              <a:t> </a:t>
            </a:r>
            <a:r>
              <a:rPr sz="1800" dirty="0">
                <a:latin typeface="Arial MT"/>
                <a:cs typeface="Arial MT"/>
              </a:rPr>
              <a:t>or</a:t>
            </a:r>
            <a:r>
              <a:rPr sz="1800" spc="-35" dirty="0">
                <a:latin typeface="Arial MT"/>
                <a:cs typeface="Arial MT"/>
              </a:rPr>
              <a:t> </a:t>
            </a:r>
            <a:r>
              <a:rPr sz="1800" dirty="0">
                <a:latin typeface="Arial MT"/>
                <a:cs typeface="Arial MT"/>
              </a:rPr>
              <a:t>Journals,</a:t>
            </a:r>
            <a:r>
              <a:rPr sz="1800" spc="-25" dirty="0">
                <a:latin typeface="Arial MT"/>
                <a:cs typeface="Arial MT"/>
              </a:rPr>
              <a:t> </a:t>
            </a:r>
            <a:r>
              <a:rPr sz="1800" dirty="0">
                <a:latin typeface="Arial MT"/>
                <a:cs typeface="Arial MT"/>
              </a:rPr>
              <a:t>then</a:t>
            </a:r>
            <a:r>
              <a:rPr sz="1800" spc="-40" dirty="0">
                <a:latin typeface="Arial MT"/>
                <a:cs typeface="Arial MT"/>
              </a:rPr>
              <a:t> </a:t>
            </a:r>
            <a:r>
              <a:rPr sz="1800" dirty="0">
                <a:latin typeface="Arial MT"/>
                <a:cs typeface="Arial MT"/>
              </a:rPr>
              <a:t>the</a:t>
            </a:r>
            <a:r>
              <a:rPr sz="1800" spc="-35" dirty="0">
                <a:latin typeface="Arial MT"/>
                <a:cs typeface="Arial MT"/>
              </a:rPr>
              <a:t> </a:t>
            </a:r>
            <a:r>
              <a:rPr sz="1800" dirty="0">
                <a:latin typeface="Arial MT"/>
                <a:cs typeface="Arial MT"/>
              </a:rPr>
              <a:t>RIS</a:t>
            </a:r>
            <a:r>
              <a:rPr sz="1800" spc="-35" dirty="0">
                <a:latin typeface="Arial MT"/>
                <a:cs typeface="Arial MT"/>
              </a:rPr>
              <a:t> </a:t>
            </a:r>
            <a:r>
              <a:rPr sz="1800" dirty="0">
                <a:latin typeface="Arial MT"/>
                <a:cs typeface="Arial MT"/>
              </a:rPr>
              <a:t>will</a:t>
            </a:r>
            <a:r>
              <a:rPr sz="1800" spc="5" dirty="0">
                <a:latin typeface="Arial MT"/>
                <a:cs typeface="Arial MT"/>
              </a:rPr>
              <a:t> </a:t>
            </a:r>
            <a:r>
              <a:rPr sz="1800" spc="-20" dirty="0">
                <a:latin typeface="Arial MT"/>
                <a:cs typeface="Arial MT"/>
              </a:rPr>
              <a:t>only </a:t>
            </a:r>
            <a:r>
              <a:rPr sz="1800" dirty="0">
                <a:latin typeface="Arial MT"/>
                <a:cs typeface="Arial MT"/>
              </a:rPr>
              <a:t>retrieve</a:t>
            </a:r>
            <a:r>
              <a:rPr sz="1800" spc="-30" dirty="0">
                <a:latin typeface="Arial MT"/>
                <a:cs typeface="Arial MT"/>
              </a:rPr>
              <a:t> </a:t>
            </a:r>
            <a:r>
              <a:rPr sz="1800" dirty="0">
                <a:latin typeface="Arial MT"/>
                <a:cs typeface="Arial MT"/>
              </a:rPr>
              <a:t>articles</a:t>
            </a:r>
            <a:r>
              <a:rPr sz="1800" spc="-40" dirty="0">
                <a:latin typeface="Arial MT"/>
                <a:cs typeface="Arial MT"/>
              </a:rPr>
              <a:t> </a:t>
            </a:r>
            <a:r>
              <a:rPr sz="1800" dirty="0">
                <a:latin typeface="Arial MT"/>
                <a:cs typeface="Arial MT"/>
              </a:rPr>
              <a:t>that</a:t>
            </a:r>
            <a:r>
              <a:rPr sz="1800" spc="-35" dirty="0">
                <a:latin typeface="Arial MT"/>
                <a:cs typeface="Arial MT"/>
              </a:rPr>
              <a:t> </a:t>
            </a:r>
            <a:r>
              <a:rPr sz="1800" dirty="0">
                <a:latin typeface="Arial MT"/>
                <a:cs typeface="Arial MT"/>
              </a:rPr>
              <a:t>include</a:t>
            </a:r>
            <a:r>
              <a:rPr sz="1800" spc="-20" dirty="0">
                <a:latin typeface="Arial MT"/>
                <a:cs typeface="Arial MT"/>
              </a:rPr>
              <a:t> </a:t>
            </a:r>
            <a:r>
              <a:rPr sz="1800" dirty="0">
                <a:latin typeface="Arial MT"/>
                <a:cs typeface="Arial MT"/>
              </a:rPr>
              <a:t>those</a:t>
            </a:r>
            <a:r>
              <a:rPr sz="1800" spc="-40" dirty="0">
                <a:latin typeface="Arial MT"/>
                <a:cs typeface="Arial MT"/>
              </a:rPr>
              <a:t> </a:t>
            </a:r>
            <a:r>
              <a:rPr sz="1800" dirty="0">
                <a:latin typeface="Arial MT"/>
                <a:cs typeface="Arial MT"/>
              </a:rPr>
              <a:t>keywords</a:t>
            </a:r>
            <a:r>
              <a:rPr sz="1800" spc="15" dirty="0">
                <a:latin typeface="Arial MT"/>
                <a:cs typeface="Arial MT"/>
              </a:rPr>
              <a:t> </a:t>
            </a:r>
            <a:r>
              <a:rPr sz="1800" dirty="0">
                <a:latin typeface="Arial MT"/>
                <a:cs typeface="Arial MT"/>
              </a:rPr>
              <a:t>or</a:t>
            </a:r>
            <a:r>
              <a:rPr sz="1800" spc="-35" dirty="0">
                <a:latin typeface="Arial MT"/>
                <a:cs typeface="Arial MT"/>
              </a:rPr>
              <a:t> </a:t>
            </a:r>
            <a:r>
              <a:rPr sz="1800" spc="-25" dirty="0">
                <a:latin typeface="Arial MT"/>
                <a:cs typeface="Arial MT"/>
              </a:rPr>
              <a:t>are </a:t>
            </a:r>
            <a:r>
              <a:rPr sz="1800" dirty="0">
                <a:latin typeface="Arial MT"/>
                <a:cs typeface="Arial MT"/>
              </a:rPr>
              <a:t>published</a:t>
            </a:r>
            <a:r>
              <a:rPr sz="1800" spc="-15" dirty="0">
                <a:latin typeface="Arial MT"/>
                <a:cs typeface="Arial MT"/>
              </a:rPr>
              <a:t> </a:t>
            </a:r>
            <a:r>
              <a:rPr sz="1800" dirty="0">
                <a:latin typeface="Arial MT"/>
                <a:cs typeface="Arial MT"/>
              </a:rPr>
              <a:t>in</a:t>
            </a:r>
            <a:r>
              <a:rPr sz="1800" spc="-20" dirty="0">
                <a:latin typeface="Arial MT"/>
                <a:cs typeface="Arial MT"/>
              </a:rPr>
              <a:t> </a:t>
            </a:r>
            <a:r>
              <a:rPr sz="1800" dirty="0">
                <a:latin typeface="Arial MT"/>
                <a:cs typeface="Arial MT"/>
              </a:rPr>
              <a:t>those</a:t>
            </a:r>
            <a:r>
              <a:rPr sz="1800" spc="-35" dirty="0">
                <a:latin typeface="Arial MT"/>
                <a:cs typeface="Arial MT"/>
              </a:rPr>
              <a:t> </a:t>
            </a:r>
            <a:r>
              <a:rPr sz="1800" spc="-10" dirty="0">
                <a:latin typeface="Arial MT"/>
                <a:cs typeface="Arial MT"/>
              </a:rPr>
              <a:t>journals.</a:t>
            </a:r>
            <a:endParaRPr sz="1800">
              <a:latin typeface="Arial MT"/>
              <a:cs typeface="Arial MT"/>
            </a:endParaRPr>
          </a:p>
        </p:txBody>
      </p:sp>
      <p:pic>
        <p:nvPicPr>
          <p:cNvPr id="4" name="object 4" descr="Graphical user interface. Publication name based search details screen."/>
          <p:cNvPicPr/>
          <p:nvPr/>
        </p:nvPicPr>
        <p:blipFill>
          <a:blip r:embed="rId2" cstate="print"/>
          <a:stretch>
            <a:fillRect/>
          </a:stretch>
        </p:blipFill>
        <p:spPr>
          <a:xfrm>
            <a:off x="480466" y="1221167"/>
            <a:ext cx="5012130" cy="4451159"/>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00">
              <a:lnSpc>
                <a:spcPts val="1425"/>
              </a:lnSpc>
            </a:pPr>
            <a:r>
              <a:rPr dirty="0"/>
              <a:t>Slide</a:t>
            </a:r>
            <a:r>
              <a:rPr spc="-5" dirty="0"/>
              <a:t> </a:t>
            </a:r>
            <a:fld id="{81D60167-4931-47E6-BA6A-407CBD079E47}" type="slidenum">
              <a:rPr spc="-25" dirty="0"/>
              <a:t>24</a:t>
            </a:fld>
            <a:endParaRPr spc="-25"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303030"/>
          </a:solidFill>
        </p:spPr>
        <p:txBody>
          <a:bodyPr wrap="square" lIns="0" tIns="0" rIns="0" bIns="0" rtlCol="0"/>
          <a:lstStyle/>
          <a:p>
            <a:endParaRPr/>
          </a:p>
        </p:txBody>
      </p:sp>
      <p:pic>
        <p:nvPicPr>
          <p:cNvPr id="3" name="object 3"/>
          <p:cNvPicPr/>
          <p:nvPr/>
        </p:nvPicPr>
        <p:blipFill>
          <a:blip r:embed="rId2" cstate="print"/>
          <a:stretch>
            <a:fillRect/>
          </a:stretch>
        </p:blipFill>
        <p:spPr>
          <a:xfrm>
            <a:off x="0" y="0"/>
            <a:ext cx="2011679" cy="893063"/>
          </a:xfrm>
          <a:prstGeom prst="rect">
            <a:avLst/>
          </a:prstGeom>
        </p:spPr>
      </p:pic>
      <p:sp>
        <p:nvSpPr>
          <p:cNvPr id="4" name="object 4" descr="$PPTXTitle"/>
          <p:cNvSpPr txBox="1">
            <a:spLocks noGrp="1"/>
          </p:cNvSpPr>
          <p:nvPr>
            <p:ph type="title"/>
          </p:nvPr>
        </p:nvSpPr>
        <p:spPr>
          <a:xfrm>
            <a:off x="1431925" y="2050089"/>
            <a:ext cx="3752215" cy="756920"/>
          </a:xfrm>
          <a:prstGeom prst="rect">
            <a:avLst/>
          </a:prstGeom>
        </p:spPr>
        <p:txBody>
          <a:bodyPr vert="horz" wrap="square" lIns="0" tIns="12700" rIns="0" bIns="0" rtlCol="0">
            <a:spAutoFit/>
          </a:bodyPr>
          <a:lstStyle/>
          <a:p>
            <a:pPr marL="12700">
              <a:lnSpc>
                <a:spcPct val="100000"/>
              </a:lnSpc>
              <a:spcBef>
                <a:spcPts val="100"/>
              </a:spcBef>
            </a:pPr>
            <a:r>
              <a:rPr sz="4800" dirty="0">
                <a:solidFill>
                  <a:srgbClr val="FFFFFF"/>
                </a:solidFill>
              </a:rPr>
              <a:t>Need</a:t>
            </a:r>
            <a:r>
              <a:rPr sz="4800" spc="-50" dirty="0">
                <a:solidFill>
                  <a:srgbClr val="FFFFFF"/>
                </a:solidFill>
              </a:rPr>
              <a:t> </a:t>
            </a:r>
            <a:r>
              <a:rPr sz="4800" spc="-10" dirty="0">
                <a:solidFill>
                  <a:srgbClr val="FFFFFF"/>
                </a:solidFill>
              </a:rPr>
              <a:t>help?</a:t>
            </a:r>
            <a:endParaRPr sz="4800"/>
          </a:p>
        </p:txBody>
      </p:sp>
      <p:sp>
        <p:nvSpPr>
          <p:cNvPr id="5" name="object 5"/>
          <p:cNvSpPr txBox="1"/>
          <p:nvPr/>
        </p:nvSpPr>
        <p:spPr>
          <a:xfrm>
            <a:off x="1431925" y="3209781"/>
            <a:ext cx="7132955" cy="513715"/>
          </a:xfrm>
          <a:prstGeom prst="rect">
            <a:avLst/>
          </a:prstGeom>
        </p:spPr>
        <p:txBody>
          <a:bodyPr vert="horz" wrap="square" lIns="0" tIns="13335" rIns="0" bIns="0" rtlCol="0">
            <a:spAutoFit/>
          </a:bodyPr>
          <a:lstStyle/>
          <a:p>
            <a:pPr marL="12700">
              <a:lnSpc>
                <a:spcPct val="100000"/>
              </a:lnSpc>
              <a:spcBef>
                <a:spcPts val="105"/>
              </a:spcBef>
            </a:pPr>
            <a:r>
              <a:rPr sz="3200" dirty="0">
                <a:solidFill>
                  <a:srgbClr val="FFFFFF"/>
                </a:solidFill>
                <a:latin typeface="Arial Black"/>
                <a:cs typeface="Arial Black"/>
              </a:rPr>
              <a:t>Contact</a:t>
            </a:r>
            <a:r>
              <a:rPr sz="3200" spc="-114" dirty="0">
                <a:solidFill>
                  <a:srgbClr val="FFFFFF"/>
                </a:solidFill>
                <a:latin typeface="Arial Black"/>
                <a:cs typeface="Arial Black"/>
              </a:rPr>
              <a:t> </a:t>
            </a:r>
            <a:r>
              <a:rPr sz="3200" dirty="0">
                <a:solidFill>
                  <a:srgbClr val="FFFFFF"/>
                </a:solidFill>
                <a:latin typeface="Arial Black"/>
                <a:cs typeface="Arial Black"/>
              </a:rPr>
              <a:t>REO</a:t>
            </a:r>
            <a:r>
              <a:rPr sz="3200" spc="-125" dirty="0">
                <a:solidFill>
                  <a:srgbClr val="FFFFFF"/>
                </a:solidFill>
                <a:latin typeface="Arial Black"/>
                <a:cs typeface="Arial Black"/>
              </a:rPr>
              <a:t> </a:t>
            </a:r>
            <a:r>
              <a:rPr sz="3200" dirty="0">
                <a:solidFill>
                  <a:srgbClr val="FFFFFF"/>
                </a:solidFill>
                <a:latin typeface="Arial Black"/>
                <a:cs typeface="Arial Black"/>
              </a:rPr>
              <a:t>Research</a:t>
            </a:r>
            <a:r>
              <a:rPr sz="3200" spc="-114" dirty="0">
                <a:solidFill>
                  <a:srgbClr val="FFFFFF"/>
                </a:solidFill>
                <a:latin typeface="Arial Black"/>
                <a:cs typeface="Arial Black"/>
              </a:rPr>
              <a:t> </a:t>
            </a:r>
            <a:r>
              <a:rPr sz="3200" spc="-10" dirty="0">
                <a:solidFill>
                  <a:srgbClr val="FFFFFF"/>
                </a:solidFill>
                <a:latin typeface="Arial Black"/>
                <a:cs typeface="Arial Black"/>
              </a:rPr>
              <a:t>Systems</a:t>
            </a:r>
            <a:endParaRPr sz="3200">
              <a:latin typeface="Arial Black"/>
              <a:cs typeface="Arial Black"/>
            </a:endParaRPr>
          </a:p>
        </p:txBody>
      </p:sp>
      <p:sp>
        <p:nvSpPr>
          <p:cNvPr id="6" name="object 6"/>
          <p:cNvSpPr txBox="1"/>
          <p:nvPr/>
        </p:nvSpPr>
        <p:spPr>
          <a:xfrm>
            <a:off x="1289303" y="4855464"/>
            <a:ext cx="4909185" cy="1049020"/>
          </a:xfrm>
          <a:prstGeom prst="rect">
            <a:avLst/>
          </a:prstGeom>
          <a:ln w="76200">
            <a:solidFill>
              <a:srgbClr val="FFFFFF"/>
            </a:solidFill>
          </a:ln>
        </p:spPr>
        <p:txBody>
          <a:bodyPr vert="horz" wrap="square" lIns="0" tIns="94615" rIns="0" bIns="0" rtlCol="0">
            <a:spAutoFit/>
          </a:bodyPr>
          <a:lstStyle/>
          <a:p>
            <a:pPr marL="153670" marR="179070">
              <a:lnSpc>
                <a:spcPct val="130000"/>
              </a:lnSpc>
              <a:spcBef>
                <a:spcPts val="745"/>
              </a:spcBef>
            </a:pPr>
            <a:r>
              <a:rPr sz="2000" spc="-10" dirty="0">
                <a:solidFill>
                  <a:srgbClr val="FFFFFF"/>
                </a:solidFill>
                <a:latin typeface="Arial MT"/>
                <a:cs typeface="Arial MT"/>
                <a:hlinkClick r:id="rId3"/>
              </a:rPr>
              <a:t>reors@essex.ac.uk</a:t>
            </a:r>
            <a:r>
              <a:rPr sz="2000" spc="-10" dirty="0">
                <a:solidFill>
                  <a:srgbClr val="FFFFFF"/>
                </a:solidFill>
                <a:latin typeface="Arial MT"/>
                <a:cs typeface="Arial MT"/>
              </a:rPr>
              <a:t> </a:t>
            </a:r>
            <a:r>
              <a:rPr sz="2000" spc="-10" dirty="0">
                <a:solidFill>
                  <a:srgbClr val="FFFFFF"/>
                </a:solidFill>
                <a:latin typeface="Arial MT"/>
                <a:cs typeface="Arial MT"/>
                <a:hlinkClick r:id="rId4"/>
              </a:rPr>
              <a:t>www.essex.ac.uk/staff/research-systems</a:t>
            </a:r>
            <a:endParaRPr sz="2000">
              <a:latin typeface="Arial MT"/>
              <a:cs typeface="Arial M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TotalTime>
  <Words>1535</Words>
  <Application>Microsoft Office PowerPoint</Application>
  <PresentationFormat>Widescreen</PresentationFormat>
  <Paragraphs>148</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Arial Black</vt:lpstr>
      <vt:lpstr>Arial MT</vt:lpstr>
      <vt:lpstr>Wingdings</vt:lpstr>
      <vt:lpstr>Office Theme</vt:lpstr>
      <vt:lpstr>RIS</vt:lpstr>
      <vt:lpstr>ABOUT THE RIS</vt:lpstr>
      <vt:lpstr>ABOUT THIS GUIDE</vt:lpstr>
      <vt:lpstr>Log In</vt:lpstr>
      <vt:lpstr>Home Page When you first log in the Home Page will be displayed, looking something like this.</vt:lpstr>
      <vt:lpstr>My Summary A summary of Publications is shown on the Publications tile.</vt:lpstr>
      <vt:lpstr>My Publications You can access your Publications either from the menu (Menu &gt; Profile &amp; Work &gt; Publications &gt; Publications) or by clicking on the View All button area on the home screen tile.</vt:lpstr>
      <vt:lpstr>My Publications Your publications appear in a list. The list can be paged, sorted and exported using the controls at the top of the page.</vt:lpstr>
      <vt:lpstr>Manage Publications You can see more detail about the Publication and edit it by clicking the title.</vt:lpstr>
      <vt:lpstr>Manage Publications</vt:lpstr>
      <vt:lpstr>Manage Publications Controls at the top allow you ‘Favourite’ a publication, control the privacy settings and the ellipses gives access to the detailed view, the ability to reject the publication from your list or add it to you workspace.</vt:lpstr>
      <vt:lpstr>Manage Publications Accessing the detailed view provides an alternative layout to the tabbed list view with all the information on a single page.</vt:lpstr>
      <vt:lpstr>About Publication Privacy By default all Publications in the RIS are Public as the data is predominantly public domain and this cannot be changed. This applies to the publication record but not your relationship to it.</vt:lpstr>
      <vt:lpstr>Claim Publications Your publications list is built from a variety of external sources including Web of Science, Scopus and PubMed as well as discipline specific sources like REPEC, MLA and SSRN.</vt:lpstr>
      <vt:lpstr>Create new items If the publication is new and has not been indexed from an external data source you’ll need to add it to the RIS first.</vt:lpstr>
      <vt:lpstr>Create new items You’ll be asked first for the publication title, DOI or ISBN.</vt:lpstr>
      <vt:lpstr>Create new items</vt:lpstr>
      <vt:lpstr>Create new items</vt:lpstr>
      <vt:lpstr>Automatic Claiming Automatic claiming speeds up the process of clearing your Pending list and of picking up future publication data</vt:lpstr>
      <vt:lpstr>Automatic Claiming</vt:lpstr>
      <vt:lpstr>Automatic Claiming Clicking the Yes button for the identifier will present a confirmation screen that explains exactly what will be done with the identifier if accepted.</vt:lpstr>
      <vt:lpstr>Automatic Claiming If a known identifier is not listed in the suggestions, click on the database name which will open a dialogue box where the identifier can be entered.</vt:lpstr>
      <vt:lpstr>Name Based Search You can access additional Publications Search Settings from Menu &gt; My Profile &gt; Settings &gt; Name-based Search</vt:lpstr>
      <vt:lpstr>Name Based Search</vt:lpstr>
      <vt:lpstr>Need help?</vt:lpstr>
    </vt:vector>
  </TitlesOfParts>
  <Company>University of Essex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 Upgrade</dc:title>
  <dc:creator>Wenlock, Phineas J</dc:creator>
  <cp:lastModifiedBy>Christie, Laura</cp:lastModifiedBy>
  <cp:revision>1</cp:revision>
  <dcterms:created xsi:type="dcterms:W3CDTF">2026-09-10T08:42:51Z</dcterms:created>
  <dcterms:modified xsi:type="dcterms:W3CDTF">2026-09-10T08:49:48Z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0x0101002BBA757DD001D6429A804770F209C358</vt:lpwstr>
  </property>
  <property fmtid="{D5CDD505-2E9C-101B-9397-08002B2CF9AE}" pid="3" name="Converter">
    <vt:lpwstr>SolidFramework v10.0.19910.1</vt:lpwstr>
  </property>
  <property fmtid="{D5CDD505-2E9C-101B-9397-08002B2CF9AE}" pid="4" name="Created">
    <vt:filetime>2022-09-22T00:00:00Z</vt:filetime>
  </property>
  <property fmtid="{D5CDD505-2E9C-101B-9397-08002B2CF9AE}" pid="5" name="Creator">
    <vt:lpwstr>Acrobat PDFMaker 11 for PowerPoint</vt:lpwstr>
  </property>
  <property fmtid="{D5CDD505-2E9C-101B-9397-08002B2CF9AE}" pid="6" name="LastSaved">
    <vt:filetime>2026-09-10T00:00:00Z</vt:filetime>
  </property>
  <property fmtid="{D5CDD505-2E9C-101B-9397-08002B2CF9AE}" pid="7" name="Producer">
    <vt:lpwstr>Adobe PDF Library 11.0</vt:lpwstr>
  </property>
</Properties>
</file>