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sldSz cx="12192000" cy="6858000"/>
  <p:notesSz cx="12192000" cy="68580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50" d="100"/>
          <a:sy n="150" d="100"/>
        </p:scale>
        <p:origin x="654" y="13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ie, Laura" userId="c74f6089-7d58-488c-8f33-ef41f1b1321f" providerId="ADAL" clId="{FDEBE60D-AA76-4583-8967-B2B63E3BFC60}"/>
    <pc:docChg chg="modSld">
      <pc:chgData name="Christie, Laura" userId="c74f6089-7d58-488c-8f33-ef41f1b1321f" providerId="ADAL" clId="{FDEBE60D-AA76-4583-8967-B2B63E3BFC60}" dt="2026-09-10T08:41:58.954" v="36" actId="20577"/>
      <pc:docMkLst>
        <pc:docMk/>
      </pc:docMkLst>
      <pc:sldChg chg="modSp mod">
        <pc:chgData name="Christie, Laura" userId="c74f6089-7d58-488c-8f33-ef41f1b1321f" providerId="ADAL" clId="{FDEBE60D-AA76-4583-8967-B2B63E3BFC60}" dt="2026-09-10T08:41:58.954" v="36" actId="20577"/>
        <pc:sldMkLst>
          <pc:docMk/>
          <pc:sldMk cId="0" sldId="256"/>
        </pc:sldMkLst>
        <pc:spChg chg="mod">
          <ac:chgData name="Christie, Laura" userId="c74f6089-7d58-488c-8f33-ef41f1b1321f" providerId="ADAL" clId="{FDEBE60D-AA76-4583-8967-B2B63E3BFC60}" dt="2026-09-10T08:41:58.954" v="36" actId="20577"/>
          <ac:spMkLst>
            <pc:docMk/>
            <pc:sldMk cId="0" sldId="256"/>
            <ac:spMk id="7" creationId="{00000000-0000-0000-0000-000000000000}"/>
          </ac:spMkLst>
        </pc:spChg>
      </pc:sldChg>
      <pc:sldChg chg="modSp mod">
        <pc:chgData name="Christie, Laura" userId="c74f6089-7d58-488c-8f33-ef41f1b1321f" providerId="ADAL" clId="{FDEBE60D-AA76-4583-8967-B2B63E3BFC60}" dt="2026-09-10T08:40:18.410" v="32" actId="20577"/>
        <pc:sldMkLst>
          <pc:docMk/>
          <pc:sldMk cId="0" sldId="260"/>
        </pc:sldMkLst>
        <pc:spChg chg="mod">
          <ac:chgData name="Christie, Laura" userId="c74f6089-7d58-488c-8f33-ef41f1b1321f" providerId="ADAL" clId="{FDEBE60D-AA76-4583-8967-B2B63E3BFC60}" dt="2026-09-10T08:40:18.410" v="32" actId="20577"/>
          <ac:spMkLst>
            <pc:docMk/>
            <pc:sldMk cId="0" sldId="260"/>
            <ac:spMk id="3" creationId="{00000000-0000-0000-0000-00000000000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215389" y="1019520"/>
            <a:ext cx="5634355" cy="2219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215389" y="3688714"/>
            <a:ext cx="5474970" cy="97662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127725" y="121919"/>
            <a:ext cx="1751657" cy="646175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0" y="6603492"/>
            <a:ext cx="12192000" cy="254508"/>
          </a:xfrm>
          <a:prstGeom prst="rect">
            <a:avLst/>
          </a:prstGeom>
        </p:spPr>
      </p:pic>
      <p:sp>
        <p:nvSpPr>
          <p:cNvPr id="18" name="bg object 18"/>
          <p:cNvSpPr/>
          <p:nvPr/>
        </p:nvSpPr>
        <p:spPr>
          <a:xfrm>
            <a:off x="10949940" y="6653784"/>
            <a:ext cx="0" cy="163195"/>
          </a:xfrm>
          <a:custGeom>
            <a:avLst/>
            <a:gdLst/>
            <a:ahLst/>
            <a:cxnLst/>
            <a:rect l="l" t="t" r="r" b="b"/>
            <a:pathLst>
              <a:path h="163195">
                <a:moveTo>
                  <a:pt x="0" y="0"/>
                </a:moveTo>
                <a:lnTo>
                  <a:pt x="0" y="162966"/>
                </a:lnTo>
              </a:path>
            </a:pathLst>
          </a:custGeom>
          <a:ln w="127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215389" y="1241742"/>
            <a:ext cx="5006340" cy="5137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chemeClr val="tx1"/>
                </a:solidFill>
                <a:latin typeface="Arial Black"/>
                <a:cs typeface="Arial Black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5540118" y="2985294"/>
            <a:ext cx="6306820" cy="319595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0" i="0">
                <a:solidFill>
                  <a:schemeClr val="tx1"/>
                </a:solidFill>
                <a:latin typeface="Arial MT"/>
                <a:cs typeface="Arial MT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9/10/2026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1283836" y="6637263"/>
            <a:ext cx="577215" cy="19621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00" b="0" i="0">
                <a:solidFill>
                  <a:schemeClr val="bg1"/>
                </a:solidFill>
                <a:latin typeface="Arial MT"/>
                <a:cs typeface="Arial MT"/>
              </a:defRPr>
            </a:lvl1pPr>
          </a:lstStyle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‹#›</a:t>
            </a:fld>
            <a:endParaRPr spc="-25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hyperlink" Target="https://repository.essex.ac.uk/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mailto:reors@essex.ac.uk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essex.ac.uk/staff/research-system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0" y="0"/>
            <a:ext cx="12192000" cy="6858000"/>
            <a:chOff x="0" y="0"/>
            <a:chExt cx="12192000" cy="68580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0"/>
              <a:ext cx="12192000" cy="6858000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0" y="0"/>
              <a:ext cx="2011679" cy="893063"/>
            </a:xfrm>
            <a:prstGeom prst="rect">
              <a:avLst/>
            </a:prstGeom>
          </p:spPr>
        </p:pic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1431925" y="2050089"/>
            <a:ext cx="117792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spc="-25" dirty="0">
                <a:solidFill>
                  <a:srgbClr val="FFFFFF"/>
                </a:solidFill>
              </a:rPr>
              <a:t>RIS</a:t>
            </a:r>
            <a:endParaRPr sz="4800"/>
          </a:p>
        </p:txBody>
      </p:sp>
      <p:sp>
        <p:nvSpPr>
          <p:cNvPr id="6" name="object 6"/>
          <p:cNvSpPr txBox="1"/>
          <p:nvPr/>
        </p:nvSpPr>
        <p:spPr>
          <a:xfrm>
            <a:off x="1431925" y="3209781"/>
            <a:ext cx="568452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Repository Deposit</a:t>
            </a:r>
            <a:r>
              <a:rPr sz="3200" spc="10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Arial Black"/>
                <a:cs typeface="Arial Black"/>
              </a:rPr>
              <a:t>Guide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1289303" y="4855464"/>
            <a:ext cx="3630295" cy="495649"/>
          </a:xfrm>
          <a:prstGeom prst="rect">
            <a:avLst/>
          </a:prstGeom>
          <a:ln w="76200">
            <a:solidFill>
              <a:srgbClr val="FFFFFF"/>
            </a:solidFill>
          </a:ln>
        </p:spPr>
        <p:txBody>
          <a:bodyPr vert="horz" wrap="square" lIns="0" tIns="186055" rIns="0" bIns="0" rtlCol="0">
            <a:spAutoFit/>
          </a:bodyPr>
          <a:lstStyle/>
          <a:p>
            <a:pPr marL="153670">
              <a:lnSpc>
                <a:spcPct val="100000"/>
              </a:lnSpc>
              <a:spcBef>
                <a:spcPts val="1465"/>
              </a:spcBef>
            </a:pPr>
            <a:r>
              <a:rPr sz="2000" dirty="0">
                <a:solidFill>
                  <a:srgbClr val="FFFFFF"/>
                </a:solidFill>
                <a:latin typeface="Arial MT"/>
                <a:cs typeface="Arial MT"/>
              </a:rPr>
              <a:t>September</a:t>
            </a:r>
            <a:r>
              <a:rPr sz="2000" spc="-65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lang="en-GB" sz="2000" spc="-20" dirty="0">
                <a:solidFill>
                  <a:srgbClr val="FFFFFF"/>
                </a:solidFill>
                <a:latin typeface="Arial MT"/>
                <a:cs typeface="Arial MT"/>
              </a:rPr>
              <a:t>2026</a:t>
            </a:r>
            <a:endParaRPr sz="2000" dirty="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438018" y="1411287"/>
            <a:ext cx="3591560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ABOUT</a:t>
            </a:r>
            <a:r>
              <a:rPr spc="-40" dirty="0"/>
              <a:t> </a:t>
            </a:r>
            <a:r>
              <a:rPr dirty="0"/>
              <a:t>THE</a:t>
            </a:r>
            <a:r>
              <a:rPr spc="-35" dirty="0"/>
              <a:t> </a:t>
            </a:r>
            <a:r>
              <a:rPr spc="-25" dirty="0"/>
              <a:t>RIS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2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438018" y="2021395"/>
            <a:ext cx="10316845" cy="36766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The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Research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Information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System</a:t>
            </a:r>
            <a:r>
              <a:rPr sz="2400" spc="-10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delivers</a:t>
            </a:r>
            <a:r>
              <a:rPr sz="2400" spc="-2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important</a:t>
            </a:r>
            <a:r>
              <a:rPr sz="2400" spc="-20" dirty="0">
                <a:latin typeface="Arial Black"/>
                <a:cs typeface="Arial Black"/>
              </a:rPr>
              <a:t> </a:t>
            </a:r>
            <a:r>
              <a:rPr sz="2400" spc="-10" dirty="0">
                <a:latin typeface="Arial Black"/>
                <a:cs typeface="Arial Black"/>
              </a:rPr>
              <a:t>benefits </a:t>
            </a:r>
            <a:r>
              <a:rPr sz="2400" dirty="0">
                <a:latin typeface="Arial Black"/>
                <a:cs typeface="Arial Black"/>
              </a:rPr>
              <a:t>which</a:t>
            </a:r>
            <a:r>
              <a:rPr sz="2400" spc="-20" dirty="0">
                <a:latin typeface="Arial Black"/>
                <a:cs typeface="Arial Black"/>
              </a:rPr>
              <a:t> </a:t>
            </a:r>
            <a:r>
              <a:rPr sz="2400" spc="-10" dirty="0">
                <a:latin typeface="Arial Black"/>
                <a:cs typeface="Arial Black"/>
              </a:rPr>
              <a:t>include:</a:t>
            </a:r>
            <a:endParaRPr sz="2400">
              <a:latin typeface="Arial Black"/>
              <a:cs typeface="Arial Black"/>
            </a:endParaRPr>
          </a:p>
          <a:p>
            <a:pPr marL="355600" marR="1219200" indent="-342900">
              <a:lnSpc>
                <a:spcPct val="130000"/>
              </a:lnSpc>
              <a:spcBef>
                <a:spcPts val="1600"/>
              </a:spcBef>
              <a:buFont typeface="Wingdings"/>
              <a:buChar char=""/>
              <a:tabLst>
                <a:tab pos="355600" algn="l"/>
              </a:tabLst>
            </a:pP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5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automatic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searching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publications from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range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external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sources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simple </a:t>
            </a:r>
            <a:r>
              <a:rPr sz="1800" dirty="0">
                <a:latin typeface="Arial MT"/>
                <a:cs typeface="Arial MT"/>
              </a:rPr>
              <a:t>process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deposit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them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into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the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Research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Repository.</a:t>
            </a:r>
            <a:endParaRPr sz="1800">
              <a:latin typeface="Arial MT"/>
              <a:cs typeface="Arial MT"/>
            </a:endParaRPr>
          </a:p>
          <a:p>
            <a:pPr marL="355600" marR="1283970" indent="-342900">
              <a:lnSpc>
                <a:spcPct val="130000"/>
              </a:lnSpc>
              <a:buFont typeface="Wingdings"/>
              <a:buChar char=""/>
              <a:tabLst>
                <a:tab pos="355600" algn="l"/>
              </a:tabLst>
            </a:pPr>
            <a:r>
              <a:rPr sz="1800" dirty="0">
                <a:latin typeface="Arial MT"/>
                <a:cs typeface="Arial MT"/>
              </a:rPr>
              <a:t>A</a:t>
            </a:r>
            <a:r>
              <a:rPr sz="1800" spc="-1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single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place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where</a:t>
            </a:r>
            <a:r>
              <a:rPr sz="1800" spc="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researchers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can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manage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grants,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professional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activities,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teaching </a:t>
            </a:r>
            <a:r>
              <a:rPr sz="1800" dirty="0">
                <a:latin typeface="Arial MT"/>
                <a:cs typeface="Arial MT"/>
              </a:rPr>
              <a:t>responsibilities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4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supervision,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publications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6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impact.</a:t>
            </a:r>
            <a:endParaRPr sz="18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650"/>
              </a:spcBef>
              <a:buFont typeface="Wingdings"/>
              <a:buChar char=""/>
              <a:tabLst>
                <a:tab pos="354965" algn="l"/>
              </a:tabLst>
            </a:pPr>
            <a:r>
              <a:rPr sz="1800" dirty="0">
                <a:latin typeface="Arial MT"/>
                <a:cs typeface="Arial MT"/>
              </a:rPr>
              <a:t>A</a:t>
            </a:r>
            <a:r>
              <a:rPr sz="1800" spc="-1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way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to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manage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edit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external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web </a:t>
            </a:r>
            <a:r>
              <a:rPr sz="1800" spc="-10" dirty="0">
                <a:latin typeface="Arial MT"/>
                <a:cs typeface="Arial MT"/>
              </a:rPr>
              <a:t>profiles.</a:t>
            </a:r>
            <a:endParaRPr sz="1800">
              <a:latin typeface="Arial MT"/>
              <a:cs typeface="Arial MT"/>
            </a:endParaRPr>
          </a:p>
          <a:p>
            <a:pPr marL="355600" marR="1207135" indent="-342900">
              <a:lnSpc>
                <a:spcPct val="130000"/>
              </a:lnSpc>
              <a:buFont typeface="Wingdings"/>
              <a:buChar char=""/>
              <a:tabLst>
                <a:tab pos="355600" algn="l"/>
              </a:tabLst>
            </a:pPr>
            <a:r>
              <a:rPr sz="1800" dirty="0">
                <a:latin typeface="Arial MT"/>
                <a:cs typeface="Arial MT"/>
              </a:rPr>
              <a:t>A</a:t>
            </a:r>
            <a:r>
              <a:rPr sz="1800" spc="-1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platform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which</a:t>
            </a:r>
            <a:r>
              <a:rPr sz="1800" spc="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REF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submission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and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internal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research</a:t>
            </a:r>
            <a:r>
              <a:rPr sz="1800" spc="-2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monitoring</a:t>
            </a:r>
            <a:r>
              <a:rPr sz="1800" spc="-1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can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be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managed </a:t>
            </a:r>
            <a:r>
              <a:rPr sz="1800" dirty="0">
                <a:latin typeface="Arial MT"/>
                <a:cs typeface="Arial MT"/>
              </a:rPr>
              <a:t>with</a:t>
            </a:r>
            <a:r>
              <a:rPr sz="1800" spc="-2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minimal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re-</a:t>
            </a:r>
            <a:r>
              <a:rPr sz="1800" dirty="0">
                <a:latin typeface="Arial MT"/>
                <a:cs typeface="Arial MT"/>
              </a:rPr>
              <a:t>keying</a:t>
            </a:r>
            <a:r>
              <a:rPr sz="1800" spc="-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3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data</a:t>
            </a:r>
            <a:r>
              <a:rPr sz="1800" spc="-40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or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completing</a:t>
            </a:r>
            <a:r>
              <a:rPr sz="1800" spc="-15" dirty="0">
                <a:latin typeface="Arial MT"/>
                <a:cs typeface="Arial MT"/>
              </a:rPr>
              <a:t> </a:t>
            </a:r>
            <a:r>
              <a:rPr sz="1800" dirty="0">
                <a:latin typeface="Arial MT"/>
                <a:cs typeface="Arial MT"/>
              </a:rPr>
              <a:t>of</a:t>
            </a:r>
            <a:r>
              <a:rPr sz="1800" spc="-35" dirty="0">
                <a:latin typeface="Arial MT"/>
                <a:cs typeface="Arial MT"/>
              </a:rPr>
              <a:t> </a:t>
            </a:r>
            <a:r>
              <a:rPr sz="1800" spc="-10" dirty="0">
                <a:latin typeface="Arial MT"/>
                <a:cs typeface="Arial MT"/>
              </a:rPr>
              <a:t>forms.</a:t>
            </a:r>
            <a:endParaRPr sz="18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1438018" y="1411287"/>
            <a:ext cx="442912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ABOUT</a:t>
            </a:r>
            <a:r>
              <a:rPr spc="-45" dirty="0"/>
              <a:t> </a:t>
            </a:r>
            <a:r>
              <a:rPr dirty="0"/>
              <a:t>THIS</a:t>
            </a:r>
            <a:r>
              <a:rPr spc="-30" dirty="0"/>
              <a:t> </a:t>
            </a:r>
            <a:r>
              <a:rPr spc="-10" dirty="0"/>
              <a:t>GUIDE</a:t>
            </a:r>
          </a:p>
        </p:txBody>
      </p:sp>
      <p:sp>
        <p:nvSpPr>
          <p:cNvPr id="4" name="object 4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3</a:t>
            </a:fld>
            <a:endParaRPr spc="-25" dirty="0"/>
          </a:p>
        </p:txBody>
      </p:sp>
      <p:sp>
        <p:nvSpPr>
          <p:cNvPr id="3" name="object 3"/>
          <p:cNvSpPr txBox="1"/>
          <p:nvPr/>
        </p:nvSpPr>
        <p:spPr>
          <a:xfrm>
            <a:off x="1438018" y="2021395"/>
            <a:ext cx="10006330" cy="37325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400" dirty="0">
                <a:latin typeface="Arial Black"/>
                <a:cs typeface="Arial Black"/>
              </a:rPr>
              <a:t>This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guide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describes the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process</a:t>
            </a:r>
            <a:r>
              <a:rPr sz="2400" spc="-10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of</a:t>
            </a:r>
            <a:r>
              <a:rPr sz="2400" spc="13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depositing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your</a:t>
            </a:r>
            <a:r>
              <a:rPr sz="2400" spc="-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work</a:t>
            </a:r>
            <a:r>
              <a:rPr sz="2400" spc="-40" dirty="0">
                <a:latin typeface="Arial Black"/>
                <a:cs typeface="Arial Black"/>
              </a:rPr>
              <a:t> </a:t>
            </a:r>
            <a:r>
              <a:rPr sz="2400" spc="-25" dirty="0">
                <a:latin typeface="Arial Black"/>
                <a:cs typeface="Arial Black"/>
              </a:rPr>
              <a:t>in </a:t>
            </a:r>
            <a:r>
              <a:rPr sz="2400" dirty="0">
                <a:latin typeface="Arial Black"/>
                <a:cs typeface="Arial Black"/>
              </a:rPr>
              <a:t>the</a:t>
            </a:r>
            <a:r>
              <a:rPr sz="2400" spc="-30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Essex</a:t>
            </a:r>
            <a:r>
              <a:rPr sz="2400" spc="-1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Research</a:t>
            </a:r>
            <a:r>
              <a:rPr sz="2400" spc="-30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Repository</a:t>
            </a:r>
            <a:r>
              <a:rPr sz="2400" spc="-4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from</a:t>
            </a:r>
            <a:r>
              <a:rPr sz="2400" spc="-25" dirty="0">
                <a:latin typeface="Arial Black"/>
                <a:cs typeface="Arial Black"/>
              </a:rPr>
              <a:t> </a:t>
            </a:r>
            <a:r>
              <a:rPr sz="2400" dirty="0">
                <a:latin typeface="Arial Black"/>
                <a:cs typeface="Arial Black"/>
              </a:rPr>
              <a:t>the</a:t>
            </a:r>
            <a:r>
              <a:rPr sz="2400" spc="-25" dirty="0">
                <a:latin typeface="Arial Black"/>
                <a:cs typeface="Arial Black"/>
              </a:rPr>
              <a:t> </a:t>
            </a:r>
            <a:r>
              <a:rPr sz="2400" spc="-20" dirty="0">
                <a:latin typeface="Arial Black"/>
                <a:cs typeface="Arial Black"/>
              </a:rPr>
              <a:t>RIS.</a:t>
            </a:r>
            <a:endParaRPr sz="2400">
              <a:latin typeface="Arial Black"/>
              <a:cs typeface="Arial Black"/>
            </a:endParaRPr>
          </a:p>
          <a:p>
            <a:pPr>
              <a:lnSpc>
                <a:spcPct val="100000"/>
              </a:lnSpc>
              <a:spcBef>
                <a:spcPts val="455"/>
              </a:spcBef>
            </a:pPr>
            <a:endParaRPr sz="2400">
              <a:latin typeface="Arial Black"/>
              <a:cs typeface="Arial Black"/>
            </a:endParaRPr>
          </a:p>
          <a:p>
            <a:pPr marL="12700">
              <a:lnSpc>
                <a:spcPct val="100000"/>
              </a:lnSpc>
            </a:pPr>
            <a:r>
              <a:rPr sz="2400" dirty="0">
                <a:latin typeface="Arial MT"/>
                <a:cs typeface="Arial MT"/>
              </a:rPr>
              <a:t>By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end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guide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you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should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able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to: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850"/>
              </a:spcBef>
            </a:pP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buFont typeface="Wingdings"/>
              <a:buChar char=""/>
              <a:tabLst>
                <a:tab pos="354965" algn="l"/>
              </a:tabLst>
            </a:pPr>
            <a:r>
              <a:rPr sz="2400" b="1" dirty="0">
                <a:solidFill>
                  <a:srgbClr val="CD202C"/>
                </a:solidFill>
                <a:latin typeface="Arial"/>
                <a:cs typeface="Arial"/>
              </a:rPr>
              <a:t>Login</a:t>
            </a:r>
            <a:r>
              <a:rPr sz="2400" b="1" spc="-40" dirty="0">
                <a:solidFill>
                  <a:srgbClr val="CD202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System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Wingdings"/>
              <a:buChar char=""/>
              <a:tabLst>
                <a:tab pos="354965" algn="l"/>
              </a:tabLst>
            </a:pPr>
            <a:r>
              <a:rPr sz="2400" b="1" dirty="0">
                <a:solidFill>
                  <a:srgbClr val="CD202C"/>
                </a:solidFill>
                <a:latin typeface="Arial"/>
                <a:cs typeface="Arial"/>
              </a:rPr>
              <a:t>Deposit</a:t>
            </a:r>
            <a:r>
              <a:rPr sz="2400" b="1" spc="-60" dirty="0">
                <a:solidFill>
                  <a:srgbClr val="CD202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your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existing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work</a:t>
            </a:r>
            <a:endParaRPr sz="2400">
              <a:latin typeface="Arial MT"/>
              <a:cs typeface="Arial MT"/>
            </a:endParaRPr>
          </a:p>
          <a:p>
            <a:pPr marL="354965" indent="-342265">
              <a:lnSpc>
                <a:spcPct val="100000"/>
              </a:lnSpc>
              <a:spcBef>
                <a:spcPts val="865"/>
              </a:spcBef>
              <a:buFont typeface="Wingdings"/>
              <a:buChar char=""/>
              <a:tabLst>
                <a:tab pos="354965" algn="l"/>
              </a:tabLst>
            </a:pPr>
            <a:r>
              <a:rPr sz="2400" b="1" dirty="0">
                <a:solidFill>
                  <a:srgbClr val="CD202C"/>
                </a:solidFill>
                <a:latin typeface="Arial"/>
                <a:cs typeface="Arial"/>
              </a:rPr>
              <a:t>Create</a:t>
            </a:r>
            <a:r>
              <a:rPr sz="2400" b="1" spc="-80" dirty="0">
                <a:solidFill>
                  <a:srgbClr val="CD202C"/>
                </a:solidFill>
                <a:latin typeface="Arial"/>
                <a:cs typeface="Arial"/>
              </a:rPr>
              <a:t> </a:t>
            </a:r>
            <a:r>
              <a:rPr sz="2400" dirty="0">
                <a:latin typeface="Arial MT"/>
                <a:cs typeface="Arial MT"/>
              </a:rPr>
              <a:t>new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publication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records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deposit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them</a:t>
            </a:r>
            <a:endParaRPr sz="24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540118" y="1241742"/>
            <a:ext cx="14052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Log</a:t>
            </a:r>
            <a:r>
              <a:rPr spc="-70" dirty="0"/>
              <a:t> </a:t>
            </a:r>
            <a:r>
              <a:rPr spc="-25" dirty="0"/>
              <a:t>In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540118" y="1896490"/>
            <a:ext cx="6080125" cy="371982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Login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at: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solidFill>
                  <a:srgbClr val="CD202C"/>
                </a:solidFill>
                <a:latin typeface="Arial MT"/>
                <a:cs typeface="Arial MT"/>
              </a:rPr>
              <a:t>ris.essex.ac.uk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845"/>
              </a:spcBef>
            </a:pPr>
            <a:endParaRPr sz="24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400" spc="-40" dirty="0">
                <a:latin typeface="Arial MT"/>
                <a:cs typeface="Arial MT"/>
              </a:rPr>
              <a:t>Your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normal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university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login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you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need.</a:t>
            </a:r>
            <a:endParaRPr sz="24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985"/>
              </a:spcBef>
            </a:pPr>
            <a:endParaRPr sz="240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</a:pPr>
            <a:r>
              <a:rPr sz="2400" spc="-50" dirty="0">
                <a:latin typeface="Arial MT"/>
                <a:cs typeface="Arial MT"/>
              </a:rPr>
              <a:t>You </a:t>
            </a:r>
            <a:r>
              <a:rPr sz="2400" dirty="0">
                <a:latin typeface="Arial MT"/>
                <a:cs typeface="Arial MT"/>
              </a:rPr>
              <a:t>don’t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VPN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access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RIS.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It </a:t>
            </a:r>
            <a:r>
              <a:rPr sz="2400" dirty="0">
                <a:latin typeface="Arial MT"/>
                <a:cs typeface="Arial MT"/>
              </a:rPr>
              <a:t>works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anywhere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internet </a:t>
            </a:r>
            <a:r>
              <a:rPr sz="2400" dirty="0">
                <a:latin typeface="Arial MT"/>
                <a:cs typeface="Arial MT"/>
              </a:rPr>
              <a:t>connection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most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browsers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(Microsoft </a:t>
            </a:r>
            <a:r>
              <a:rPr sz="2400" dirty="0">
                <a:latin typeface="Arial MT"/>
                <a:cs typeface="Arial MT"/>
              </a:rPr>
              <a:t>Edge,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Chrome,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Firefox,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Safari).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The RIS Login Screen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22504" y="1185672"/>
            <a:ext cx="4661903" cy="359510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4</a:t>
            </a:fld>
            <a:endParaRPr spc="-2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Deposit</a:t>
            </a:r>
            <a:r>
              <a:rPr spc="-90" dirty="0"/>
              <a:t> </a:t>
            </a:r>
            <a:r>
              <a:rPr dirty="0"/>
              <a:t>existing</a:t>
            </a:r>
            <a:r>
              <a:rPr spc="-90" dirty="0"/>
              <a:t> </a:t>
            </a:r>
            <a:r>
              <a:rPr spc="-10" dirty="0"/>
              <a:t>items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15389" y="1786762"/>
            <a:ext cx="5607050" cy="2750368"/>
          </a:xfrm>
          <a:prstGeom prst="rect">
            <a:avLst/>
          </a:prstGeom>
        </p:spPr>
        <p:txBody>
          <a:bodyPr vert="horz" wrap="square" lIns="0" tIns="1225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65"/>
              </a:spcBef>
            </a:pPr>
            <a:r>
              <a:rPr sz="2400" dirty="0">
                <a:latin typeface="Arial MT"/>
                <a:cs typeface="Arial MT"/>
              </a:rPr>
              <a:t>Navigate: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b="1" dirty="0">
                <a:latin typeface="Arial"/>
                <a:cs typeface="Arial"/>
              </a:rPr>
              <a:t>Menu</a:t>
            </a:r>
            <a:r>
              <a:rPr sz="2400" b="1" spc="-45" dirty="0">
                <a:latin typeface="Arial"/>
                <a:cs typeface="Arial"/>
              </a:rPr>
              <a:t> </a:t>
            </a:r>
            <a:r>
              <a:rPr sz="2400" b="1" dirty="0">
                <a:latin typeface="Arial"/>
                <a:cs typeface="Arial"/>
              </a:rPr>
              <a:t>&gt;</a:t>
            </a:r>
            <a:r>
              <a:rPr sz="2400" b="1" spc="-35" dirty="0">
                <a:latin typeface="Arial"/>
                <a:cs typeface="Arial"/>
              </a:rPr>
              <a:t> </a:t>
            </a:r>
            <a:r>
              <a:rPr lang="en-GB" sz="2400" b="1" dirty="0">
                <a:latin typeface="Arial"/>
                <a:cs typeface="Arial"/>
              </a:rPr>
              <a:t>Profile &amp; Work </a:t>
            </a:r>
            <a:r>
              <a:rPr sz="2400" b="1" dirty="0">
                <a:latin typeface="Arial"/>
                <a:cs typeface="Arial"/>
              </a:rPr>
              <a:t>&gt;</a:t>
            </a:r>
            <a:r>
              <a:rPr sz="2400" b="1" spc="-40" dirty="0">
                <a:latin typeface="Arial"/>
                <a:cs typeface="Arial"/>
              </a:rPr>
              <a:t> </a:t>
            </a:r>
            <a:r>
              <a:rPr lang="en-GB" sz="2400" b="1" dirty="0">
                <a:latin typeface="Arial"/>
                <a:cs typeface="Arial"/>
              </a:rPr>
              <a:t>Publications </a:t>
            </a:r>
            <a:r>
              <a:rPr sz="2400" b="1" dirty="0">
                <a:latin typeface="Arial"/>
                <a:cs typeface="Arial"/>
              </a:rPr>
              <a:t>&gt;</a:t>
            </a:r>
            <a:r>
              <a:rPr sz="2400" b="1" spc="-5" dirty="0">
                <a:latin typeface="Arial"/>
                <a:cs typeface="Arial"/>
              </a:rPr>
              <a:t> </a:t>
            </a:r>
            <a:r>
              <a:rPr sz="2400" b="1" spc="-10" dirty="0">
                <a:latin typeface="Arial"/>
                <a:cs typeface="Arial"/>
              </a:rPr>
              <a:t>Publications</a:t>
            </a:r>
            <a:endParaRPr sz="2400" dirty="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985"/>
              </a:spcBef>
            </a:pPr>
            <a:endParaRPr sz="2400" dirty="0">
              <a:latin typeface="Arial"/>
              <a:cs typeface="Arial"/>
            </a:endParaRPr>
          </a:p>
          <a:p>
            <a:pPr marL="12700" marR="26034">
              <a:lnSpc>
                <a:spcPct val="130000"/>
              </a:lnSpc>
            </a:pPr>
            <a:r>
              <a:rPr sz="2400" dirty="0">
                <a:latin typeface="Arial MT"/>
                <a:cs typeface="Arial MT"/>
              </a:rPr>
              <a:t>Publications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you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have</a:t>
            </a:r>
            <a:r>
              <a:rPr sz="2400" spc="-8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previously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claimed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added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deposited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simply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by </a:t>
            </a:r>
            <a:r>
              <a:rPr sz="2400" dirty="0">
                <a:latin typeface="Arial MT"/>
                <a:cs typeface="Arial MT"/>
              </a:rPr>
              <a:t>clicking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deposit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button</a:t>
            </a:r>
            <a:endParaRPr sz="2400" dirty="0">
              <a:latin typeface="Arial MT"/>
              <a:cs typeface="Arial MT"/>
            </a:endParaRPr>
          </a:p>
        </p:txBody>
      </p:sp>
      <p:grpSp>
        <p:nvGrpSpPr>
          <p:cNvPr id="4" name="object 4" descr="My Publicaitons Screen"/>
          <p:cNvGrpSpPr/>
          <p:nvPr/>
        </p:nvGrpSpPr>
        <p:grpSpPr>
          <a:xfrm>
            <a:off x="114300" y="1185672"/>
            <a:ext cx="5511165" cy="4599940"/>
            <a:chOff x="114300" y="1185672"/>
            <a:chExt cx="5511165" cy="4599940"/>
          </a:xfrm>
        </p:grpSpPr>
        <p:pic>
          <p:nvPicPr>
            <p:cNvPr id="5" name="object 5" descr="My Publicaitons Screen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14300" y="1185672"/>
              <a:ext cx="5510784" cy="459943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3645408" y="3982211"/>
              <a:ext cx="533400" cy="304800"/>
            </a:xfrm>
            <a:custGeom>
              <a:avLst/>
              <a:gdLst/>
              <a:ahLst/>
              <a:cxnLst/>
              <a:rect l="l" t="t" r="r" b="b"/>
              <a:pathLst>
                <a:path w="533400" h="304800">
                  <a:moveTo>
                    <a:pt x="0" y="0"/>
                  </a:moveTo>
                  <a:lnTo>
                    <a:pt x="533400" y="0"/>
                  </a:lnTo>
                  <a:lnTo>
                    <a:pt x="533400" y="304800"/>
                  </a:lnTo>
                  <a:lnTo>
                    <a:pt x="0" y="30480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96141D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7" name="object 7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5</a:t>
            </a:fld>
            <a:endParaRPr spc="-2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6215389" y="1019520"/>
            <a:ext cx="5568315" cy="1743710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3200" dirty="0">
                <a:latin typeface="Arial Black"/>
                <a:cs typeface="Arial Black"/>
              </a:rPr>
              <a:t>Deposit</a:t>
            </a:r>
            <a:r>
              <a:rPr sz="3200" spc="-90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existing</a:t>
            </a:r>
            <a:r>
              <a:rPr sz="3200" spc="-90" dirty="0">
                <a:latin typeface="Arial Black"/>
                <a:cs typeface="Arial Black"/>
              </a:rPr>
              <a:t> </a:t>
            </a:r>
            <a:r>
              <a:rPr sz="3200" spc="-10" dirty="0">
                <a:latin typeface="Arial Black"/>
                <a:cs typeface="Arial Black"/>
              </a:rPr>
              <a:t>items</a:t>
            </a:r>
            <a:endParaRPr sz="3200">
              <a:latin typeface="Arial Black"/>
              <a:cs typeface="Arial Black"/>
            </a:endParaRPr>
          </a:p>
          <a:p>
            <a:pPr marL="12700" marR="5080">
              <a:lnSpc>
                <a:spcPct val="130000"/>
              </a:lnSpc>
              <a:spcBef>
                <a:spcPts val="450"/>
              </a:spcBef>
            </a:pP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tell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you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if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publication </a:t>
            </a:r>
            <a:r>
              <a:rPr sz="2400" spc="-25" dirty="0">
                <a:latin typeface="Arial MT"/>
                <a:cs typeface="Arial MT"/>
              </a:rPr>
              <a:t>has </a:t>
            </a:r>
            <a:r>
              <a:rPr sz="2400" dirty="0">
                <a:latin typeface="Arial MT"/>
                <a:cs typeface="Arial MT"/>
              </a:rPr>
              <a:t>been</a:t>
            </a:r>
            <a:r>
              <a:rPr sz="2400" spc="-9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previously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deposited.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15389" y="3213226"/>
            <a:ext cx="5451475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If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hasn't,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you’ll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offered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deposit </a:t>
            </a:r>
            <a:r>
              <a:rPr sz="2400" dirty="0">
                <a:latin typeface="Arial MT"/>
                <a:cs typeface="Arial MT"/>
              </a:rPr>
              <a:t>screen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deposit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advice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based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the </a:t>
            </a:r>
            <a:r>
              <a:rPr sz="2400" dirty="0">
                <a:latin typeface="Arial MT"/>
                <a:cs typeface="Arial MT"/>
              </a:rPr>
              <a:t>Essex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deposit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policy.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Deposit Screen with deposit advice based on the Essex deposit policy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98120" y="1185672"/>
            <a:ext cx="5583936" cy="355854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6</a:t>
            </a:fld>
            <a:endParaRPr spc="-2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5540118" y="1019520"/>
            <a:ext cx="5408295" cy="1743710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3200" dirty="0">
                <a:latin typeface="Arial Black"/>
                <a:cs typeface="Arial Black"/>
              </a:rPr>
              <a:t>Deposit</a:t>
            </a:r>
            <a:r>
              <a:rPr sz="3200" spc="-90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existing</a:t>
            </a:r>
            <a:r>
              <a:rPr sz="3200" spc="-90" dirty="0">
                <a:latin typeface="Arial Black"/>
                <a:cs typeface="Arial Black"/>
              </a:rPr>
              <a:t> </a:t>
            </a:r>
            <a:r>
              <a:rPr sz="3200" spc="-10" dirty="0">
                <a:latin typeface="Arial Black"/>
                <a:cs typeface="Arial Black"/>
              </a:rPr>
              <a:t>items</a:t>
            </a:r>
            <a:endParaRPr sz="3200">
              <a:latin typeface="Arial Black"/>
              <a:cs typeface="Arial Black"/>
            </a:endParaRPr>
          </a:p>
          <a:p>
            <a:pPr marL="12700" marR="5080">
              <a:lnSpc>
                <a:spcPct val="130000"/>
              </a:lnSpc>
              <a:spcBef>
                <a:spcPts val="450"/>
              </a:spcBef>
            </a:pPr>
            <a:r>
              <a:rPr sz="2400" dirty="0">
                <a:latin typeface="Arial MT"/>
                <a:cs typeface="Arial MT"/>
              </a:rPr>
              <a:t>There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also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advice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40" dirty="0">
                <a:latin typeface="Arial MT"/>
                <a:cs typeface="Arial MT"/>
              </a:rPr>
              <a:t>SHERPA</a:t>
            </a:r>
            <a:r>
              <a:rPr sz="2400" spc="-130" dirty="0">
                <a:latin typeface="Arial MT"/>
                <a:cs typeface="Arial MT"/>
              </a:rPr>
              <a:t> </a:t>
            </a:r>
            <a:r>
              <a:rPr sz="2400" spc="-50" dirty="0">
                <a:latin typeface="Arial MT"/>
                <a:cs typeface="Arial MT"/>
              </a:rPr>
              <a:t>/ </a:t>
            </a:r>
            <a:r>
              <a:rPr sz="2400" dirty="0">
                <a:latin typeface="Arial MT"/>
                <a:cs typeface="Arial MT"/>
              </a:rPr>
              <a:t>RoMEO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service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5540118" y="3213226"/>
            <a:ext cx="6215380" cy="145224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sz="2400" dirty="0">
                <a:latin typeface="Arial MT"/>
                <a:cs typeface="Arial MT"/>
              </a:rPr>
              <a:t>This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gives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you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specific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detailed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advice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on </a:t>
            </a:r>
            <a:r>
              <a:rPr sz="2400" dirty="0">
                <a:latin typeface="Arial MT"/>
                <a:cs typeface="Arial MT"/>
              </a:rPr>
              <a:t>what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version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publisher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allow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you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25" dirty="0">
                <a:latin typeface="Arial MT"/>
                <a:cs typeface="Arial MT"/>
              </a:rPr>
              <a:t>to </a:t>
            </a:r>
            <a:r>
              <a:rPr sz="2400" spc="-10" dirty="0">
                <a:latin typeface="Arial MT"/>
                <a:cs typeface="Arial MT"/>
              </a:rPr>
              <a:t>deposit.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Advice from the SHERPA / RoMEO service 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20283" y="1228822"/>
            <a:ext cx="3721813" cy="5145710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7</a:t>
            </a:fld>
            <a:endParaRPr spc="-25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/>
          <p:nvPr/>
        </p:nvSpPr>
        <p:spPr>
          <a:xfrm>
            <a:off x="6215389" y="1019520"/>
            <a:ext cx="5700395" cy="2219325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sz="3200" dirty="0">
                <a:latin typeface="Arial Black"/>
                <a:cs typeface="Arial Black"/>
              </a:rPr>
              <a:t>Deposit</a:t>
            </a:r>
            <a:r>
              <a:rPr sz="3200" spc="-90" dirty="0">
                <a:latin typeface="Arial Black"/>
                <a:cs typeface="Arial Black"/>
              </a:rPr>
              <a:t> </a:t>
            </a:r>
            <a:r>
              <a:rPr sz="3200" dirty="0">
                <a:latin typeface="Arial Black"/>
                <a:cs typeface="Arial Black"/>
              </a:rPr>
              <a:t>existing</a:t>
            </a:r>
            <a:r>
              <a:rPr sz="3200" spc="-90" dirty="0">
                <a:latin typeface="Arial Black"/>
                <a:cs typeface="Arial Black"/>
              </a:rPr>
              <a:t> </a:t>
            </a:r>
            <a:r>
              <a:rPr sz="3200" spc="-10" dirty="0">
                <a:latin typeface="Arial Black"/>
                <a:cs typeface="Arial Black"/>
              </a:rPr>
              <a:t>items</a:t>
            </a:r>
            <a:endParaRPr sz="3200">
              <a:latin typeface="Arial Black"/>
              <a:cs typeface="Arial Black"/>
            </a:endParaRPr>
          </a:p>
          <a:p>
            <a:pPr marL="12700" marR="5080">
              <a:lnSpc>
                <a:spcPct val="130000"/>
              </a:lnSpc>
              <a:spcBef>
                <a:spcPts val="450"/>
              </a:spcBef>
            </a:pPr>
            <a:r>
              <a:rPr sz="2400" spc="-135" dirty="0">
                <a:latin typeface="Arial MT"/>
                <a:cs typeface="Arial MT"/>
              </a:rPr>
              <a:t>To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full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text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version,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choose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file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say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which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version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(Accepted, </a:t>
            </a:r>
            <a:r>
              <a:rPr sz="2400" dirty="0">
                <a:latin typeface="Arial MT"/>
                <a:cs typeface="Arial MT"/>
              </a:rPr>
              <a:t>Published</a:t>
            </a:r>
            <a:r>
              <a:rPr sz="2400" spc="-3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etc.)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Click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CD202C"/>
                </a:solidFill>
                <a:latin typeface="Arial MT"/>
                <a:cs typeface="Arial MT"/>
              </a:rPr>
              <a:t>Use</a:t>
            </a:r>
            <a:r>
              <a:rPr sz="2400" spc="-60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400" dirty="0">
                <a:solidFill>
                  <a:srgbClr val="CD202C"/>
                </a:solidFill>
                <a:latin typeface="Arial MT"/>
                <a:cs typeface="Arial MT"/>
              </a:rPr>
              <a:t>this</a:t>
            </a:r>
            <a:r>
              <a:rPr sz="2400" spc="-60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400" spc="-20" dirty="0">
                <a:solidFill>
                  <a:srgbClr val="CD202C"/>
                </a:solidFill>
                <a:latin typeface="Arial MT"/>
                <a:cs typeface="Arial MT"/>
              </a:rPr>
              <a:t>file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6215389" y="3798442"/>
            <a:ext cx="4692015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0" dirty="0">
                <a:latin typeface="Arial MT"/>
                <a:cs typeface="Arial MT"/>
              </a:rPr>
              <a:t>You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can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also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deposit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without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file.</a:t>
            </a:r>
            <a:endParaRPr sz="2400">
              <a:latin typeface="Arial MT"/>
              <a:cs typeface="Arial MT"/>
            </a:endParaRPr>
          </a:p>
        </p:txBody>
      </p:sp>
      <p:pic>
        <p:nvPicPr>
          <p:cNvPr id="4" name="object 4" descr="A Screen showing add the full text version choose the file and say which version it is.  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83753" y="1346543"/>
            <a:ext cx="5103372" cy="3700035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8</a:t>
            </a:fld>
            <a:endParaRPr spc="-2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540118" y="990227"/>
            <a:ext cx="5304155" cy="1624330"/>
          </a:xfrm>
          <a:prstGeom prst="rect">
            <a:avLst/>
          </a:prstGeom>
        </p:spPr>
        <p:txBody>
          <a:bodyPr vert="horz" wrap="square" lIns="0" tIns="26479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85"/>
              </a:spcBef>
            </a:pPr>
            <a:r>
              <a:rPr dirty="0"/>
              <a:t>Deposit</a:t>
            </a:r>
            <a:r>
              <a:rPr spc="-90" dirty="0"/>
              <a:t> </a:t>
            </a:r>
            <a:r>
              <a:rPr dirty="0"/>
              <a:t>existing</a:t>
            </a:r>
            <a:r>
              <a:rPr spc="-90" dirty="0"/>
              <a:t> </a:t>
            </a:r>
            <a:r>
              <a:rPr spc="-10" dirty="0"/>
              <a:t>items</a:t>
            </a:r>
          </a:p>
          <a:p>
            <a:pPr marL="12700" marR="5080">
              <a:lnSpc>
                <a:spcPct val="130000"/>
              </a:lnSpc>
              <a:spcBef>
                <a:spcPts val="520"/>
              </a:spcBef>
            </a:pPr>
            <a:r>
              <a:rPr sz="2000" dirty="0">
                <a:latin typeface="Arial MT"/>
                <a:cs typeface="Arial MT"/>
              </a:rPr>
              <a:t>Once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file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has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uploaded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-1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further information</a:t>
            </a:r>
            <a:endParaRPr sz="20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314960">
              <a:lnSpc>
                <a:spcPct val="130000"/>
              </a:lnSpc>
              <a:spcBef>
                <a:spcPts val="100"/>
              </a:spcBef>
            </a:pPr>
            <a:r>
              <a:rPr sz="2000" dirty="0">
                <a:solidFill>
                  <a:srgbClr val="CD202C"/>
                </a:solidFill>
              </a:rPr>
              <a:t>Add</a:t>
            </a:r>
            <a:r>
              <a:rPr sz="2000" spc="-15" dirty="0">
                <a:solidFill>
                  <a:srgbClr val="CD202C"/>
                </a:solidFill>
              </a:rPr>
              <a:t> </a:t>
            </a:r>
            <a:r>
              <a:rPr sz="2000" dirty="0">
                <a:solidFill>
                  <a:srgbClr val="CD202C"/>
                </a:solidFill>
              </a:rPr>
              <a:t>an</a:t>
            </a:r>
            <a:r>
              <a:rPr sz="2000" spc="-25" dirty="0">
                <a:solidFill>
                  <a:srgbClr val="CD202C"/>
                </a:solidFill>
              </a:rPr>
              <a:t> </a:t>
            </a:r>
            <a:r>
              <a:rPr sz="2000" dirty="0">
                <a:solidFill>
                  <a:srgbClr val="CD202C"/>
                </a:solidFill>
              </a:rPr>
              <a:t>Embargo</a:t>
            </a:r>
            <a:r>
              <a:rPr sz="2000" spc="-40" dirty="0">
                <a:solidFill>
                  <a:srgbClr val="CD202C"/>
                </a:solidFill>
              </a:rPr>
              <a:t> </a:t>
            </a:r>
            <a:r>
              <a:rPr sz="2000" dirty="0">
                <a:solidFill>
                  <a:srgbClr val="CD202C"/>
                </a:solidFill>
              </a:rPr>
              <a:t>Period</a:t>
            </a:r>
            <a:r>
              <a:rPr sz="2000" spc="-30" dirty="0">
                <a:solidFill>
                  <a:srgbClr val="CD202C"/>
                </a:solidFill>
              </a:rPr>
              <a:t> </a:t>
            </a:r>
            <a:r>
              <a:rPr sz="2000" dirty="0"/>
              <a:t>and</a:t>
            </a:r>
            <a:r>
              <a:rPr sz="2000" spc="-25" dirty="0"/>
              <a:t> </a:t>
            </a:r>
            <a:r>
              <a:rPr sz="2000" dirty="0"/>
              <a:t>notes</a:t>
            </a:r>
            <a:r>
              <a:rPr sz="2000" spc="-35" dirty="0"/>
              <a:t> </a:t>
            </a:r>
            <a:r>
              <a:rPr sz="2000" dirty="0"/>
              <a:t>for</a:t>
            </a:r>
            <a:r>
              <a:rPr sz="2000" spc="-25" dirty="0"/>
              <a:t> </a:t>
            </a:r>
            <a:r>
              <a:rPr sz="2000" dirty="0"/>
              <a:t>the</a:t>
            </a:r>
            <a:r>
              <a:rPr sz="2000" spc="-25" dirty="0"/>
              <a:t> </a:t>
            </a:r>
            <a:r>
              <a:rPr sz="2000" spc="-10" dirty="0"/>
              <a:t>Repository Manager</a:t>
            </a:r>
            <a:endParaRPr sz="2000"/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2000"/>
          </a:p>
          <a:p>
            <a:pPr marL="12700" marR="5080">
              <a:lnSpc>
                <a:spcPct val="130000"/>
              </a:lnSpc>
            </a:pPr>
            <a:r>
              <a:rPr sz="2000" dirty="0">
                <a:solidFill>
                  <a:srgbClr val="CD202C"/>
                </a:solidFill>
              </a:rPr>
              <a:t>Specify</a:t>
            </a:r>
            <a:r>
              <a:rPr sz="2000" spc="-30" dirty="0">
                <a:solidFill>
                  <a:srgbClr val="CD202C"/>
                </a:solidFill>
              </a:rPr>
              <a:t> </a:t>
            </a:r>
            <a:r>
              <a:rPr sz="2000" dirty="0">
                <a:solidFill>
                  <a:srgbClr val="CD202C"/>
                </a:solidFill>
              </a:rPr>
              <a:t>a</a:t>
            </a:r>
            <a:r>
              <a:rPr sz="2000" spc="-30" dirty="0">
                <a:solidFill>
                  <a:srgbClr val="CD202C"/>
                </a:solidFill>
              </a:rPr>
              <a:t> </a:t>
            </a:r>
            <a:r>
              <a:rPr sz="2000" dirty="0">
                <a:solidFill>
                  <a:srgbClr val="CD202C"/>
                </a:solidFill>
              </a:rPr>
              <a:t>licence</a:t>
            </a:r>
            <a:r>
              <a:rPr sz="2000" spc="-30" dirty="0">
                <a:solidFill>
                  <a:srgbClr val="CD202C"/>
                </a:solidFill>
              </a:rPr>
              <a:t> </a:t>
            </a:r>
            <a:r>
              <a:rPr sz="2000" dirty="0">
                <a:solidFill>
                  <a:srgbClr val="CD202C"/>
                </a:solidFill>
              </a:rPr>
              <a:t>for</a:t>
            </a:r>
            <a:r>
              <a:rPr sz="2000" spc="-45" dirty="0">
                <a:solidFill>
                  <a:srgbClr val="CD202C"/>
                </a:solidFill>
              </a:rPr>
              <a:t> </a:t>
            </a:r>
            <a:r>
              <a:rPr sz="2000" dirty="0">
                <a:solidFill>
                  <a:srgbClr val="CD202C"/>
                </a:solidFill>
              </a:rPr>
              <a:t>reuse.</a:t>
            </a:r>
            <a:r>
              <a:rPr sz="2000" spc="-90" dirty="0">
                <a:solidFill>
                  <a:srgbClr val="CD202C"/>
                </a:solidFill>
              </a:rPr>
              <a:t> </a:t>
            </a:r>
            <a:r>
              <a:rPr sz="2000" dirty="0"/>
              <a:t>The</a:t>
            </a:r>
            <a:r>
              <a:rPr sz="2000" spc="-30" dirty="0"/>
              <a:t> </a:t>
            </a:r>
            <a:r>
              <a:rPr sz="2000" dirty="0"/>
              <a:t>RIS</a:t>
            </a:r>
            <a:r>
              <a:rPr sz="2000" spc="-25" dirty="0"/>
              <a:t> </a:t>
            </a:r>
            <a:r>
              <a:rPr sz="2000" dirty="0"/>
              <a:t>will</a:t>
            </a:r>
            <a:r>
              <a:rPr sz="2000" spc="-15" dirty="0"/>
              <a:t> </a:t>
            </a:r>
            <a:r>
              <a:rPr sz="2000" spc="-10" dirty="0"/>
              <a:t>provide </a:t>
            </a:r>
            <a:r>
              <a:rPr sz="2000" dirty="0"/>
              <a:t>guidance</a:t>
            </a:r>
            <a:r>
              <a:rPr sz="2000" spc="-45" dirty="0"/>
              <a:t> </a:t>
            </a:r>
            <a:r>
              <a:rPr sz="2000" dirty="0"/>
              <a:t>on</a:t>
            </a:r>
            <a:r>
              <a:rPr sz="2000" spc="-30" dirty="0"/>
              <a:t> </a:t>
            </a:r>
            <a:r>
              <a:rPr sz="2000" dirty="0"/>
              <a:t>common</a:t>
            </a:r>
            <a:r>
              <a:rPr sz="2000" spc="-45" dirty="0"/>
              <a:t> </a:t>
            </a:r>
            <a:r>
              <a:rPr sz="2000" dirty="0"/>
              <a:t>re-use</a:t>
            </a:r>
            <a:r>
              <a:rPr sz="2000" spc="-65" dirty="0"/>
              <a:t> </a:t>
            </a:r>
            <a:r>
              <a:rPr sz="2000" dirty="0"/>
              <a:t>licences.</a:t>
            </a:r>
            <a:r>
              <a:rPr sz="2000" spc="-85" dirty="0"/>
              <a:t> </a:t>
            </a:r>
            <a:r>
              <a:rPr sz="2000" spc="-45" dirty="0"/>
              <a:t>You</a:t>
            </a:r>
            <a:r>
              <a:rPr sz="2000" spc="-30" dirty="0"/>
              <a:t> </a:t>
            </a:r>
            <a:r>
              <a:rPr sz="2000" dirty="0"/>
              <a:t>can</a:t>
            </a:r>
            <a:r>
              <a:rPr sz="2000" spc="-25" dirty="0"/>
              <a:t> </a:t>
            </a:r>
            <a:r>
              <a:rPr sz="2000" dirty="0"/>
              <a:t>also</a:t>
            </a:r>
            <a:r>
              <a:rPr sz="2000" spc="-30" dirty="0"/>
              <a:t> </a:t>
            </a:r>
            <a:r>
              <a:rPr sz="2000" spc="-25" dirty="0"/>
              <a:t>add </a:t>
            </a:r>
            <a:r>
              <a:rPr sz="2000" dirty="0"/>
              <a:t>notes</a:t>
            </a:r>
            <a:r>
              <a:rPr sz="2000" spc="-35" dirty="0"/>
              <a:t> </a:t>
            </a:r>
            <a:r>
              <a:rPr sz="2000" dirty="0"/>
              <a:t>for</a:t>
            </a:r>
            <a:r>
              <a:rPr sz="2000" spc="-20" dirty="0"/>
              <a:t> </a:t>
            </a:r>
            <a:r>
              <a:rPr sz="2000" dirty="0"/>
              <a:t>the</a:t>
            </a:r>
            <a:r>
              <a:rPr sz="2000" spc="-20" dirty="0"/>
              <a:t> </a:t>
            </a:r>
            <a:r>
              <a:rPr sz="2000" dirty="0"/>
              <a:t>Repository</a:t>
            </a:r>
            <a:r>
              <a:rPr sz="2000" spc="-40" dirty="0"/>
              <a:t> </a:t>
            </a:r>
            <a:r>
              <a:rPr sz="2000" spc="-10" dirty="0"/>
              <a:t>Manager.</a:t>
            </a:r>
            <a:endParaRPr sz="2000"/>
          </a:p>
          <a:p>
            <a:pPr>
              <a:lnSpc>
                <a:spcPct val="100000"/>
              </a:lnSpc>
              <a:spcBef>
                <a:spcPts val="1540"/>
              </a:spcBef>
            </a:pPr>
            <a:endParaRPr sz="2000"/>
          </a:p>
          <a:p>
            <a:pPr marL="12700">
              <a:lnSpc>
                <a:spcPct val="100000"/>
              </a:lnSpc>
            </a:pPr>
            <a:r>
              <a:rPr sz="2000" dirty="0"/>
              <a:t>Finally</a:t>
            </a:r>
            <a:r>
              <a:rPr sz="2000" spc="-50" dirty="0"/>
              <a:t> </a:t>
            </a:r>
            <a:r>
              <a:rPr sz="2000" dirty="0"/>
              <a:t>click</a:t>
            </a:r>
            <a:r>
              <a:rPr sz="2000" spc="-50" dirty="0"/>
              <a:t> </a:t>
            </a:r>
            <a:r>
              <a:rPr sz="2000" spc="-10" dirty="0">
                <a:solidFill>
                  <a:srgbClr val="CD202C"/>
                </a:solidFill>
              </a:rPr>
              <a:t>Deposit</a:t>
            </a:r>
            <a:endParaRPr sz="2000"/>
          </a:p>
        </p:txBody>
      </p:sp>
      <p:pic>
        <p:nvPicPr>
          <p:cNvPr id="4" name="object 4" descr="Image showing the add additional information screen including Embargo Period, Specify a licence for reuse, and deposit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103375" y="1026829"/>
            <a:ext cx="2615183" cy="5317582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9</a:t>
            </a:fld>
            <a:endParaRPr spc="-2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215389" y="1019520"/>
            <a:ext cx="5721350" cy="1743710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dirty="0"/>
              <a:t>Deposit</a:t>
            </a:r>
            <a:r>
              <a:rPr spc="-90" dirty="0"/>
              <a:t> </a:t>
            </a:r>
            <a:r>
              <a:rPr dirty="0"/>
              <a:t>existing</a:t>
            </a:r>
            <a:r>
              <a:rPr spc="-90" dirty="0"/>
              <a:t> </a:t>
            </a:r>
            <a:r>
              <a:rPr spc="-10" dirty="0"/>
              <a:t>items</a:t>
            </a:r>
          </a:p>
          <a:p>
            <a:pPr marL="12700" marR="5080">
              <a:lnSpc>
                <a:spcPct val="130000"/>
              </a:lnSpc>
              <a:spcBef>
                <a:spcPts val="450"/>
              </a:spcBef>
            </a:pPr>
            <a:r>
              <a:rPr sz="2400" dirty="0">
                <a:latin typeface="Arial MT"/>
                <a:cs typeface="Arial MT"/>
              </a:rPr>
              <a:t>Once</a:t>
            </a:r>
            <a:r>
              <a:rPr sz="2400" spc="-8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deposited,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item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will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initially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show </a:t>
            </a:r>
            <a:r>
              <a:rPr sz="2400" dirty="0">
                <a:latin typeface="Arial MT"/>
                <a:cs typeface="Arial MT"/>
              </a:rPr>
              <a:t>as</a:t>
            </a:r>
            <a:r>
              <a:rPr sz="2400" spc="-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“In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review”.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40632" rIns="0" bIns="0" rtlCol="0">
            <a:spAutoFit/>
          </a:bodyPr>
          <a:lstStyle/>
          <a:p>
            <a:pPr marL="687705" marR="5080">
              <a:lnSpc>
                <a:spcPct val="130000"/>
              </a:lnSpc>
              <a:spcBef>
                <a:spcPts val="100"/>
              </a:spcBef>
            </a:pPr>
            <a:r>
              <a:rPr dirty="0"/>
              <a:t>Once</a:t>
            </a:r>
            <a:r>
              <a:rPr spc="-65" dirty="0"/>
              <a:t> </a:t>
            </a:r>
            <a:r>
              <a:rPr dirty="0"/>
              <a:t>it</a:t>
            </a:r>
            <a:r>
              <a:rPr spc="-50" dirty="0"/>
              <a:t> </a:t>
            </a:r>
            <a:r>
              <a:rPr dirty="0"/>
              <a:t>has</a:t>
            </a:r>
            <a:r>
              <a:rPr spc="-50" dirty="0"/>
              <a:t> </a:t>
            </a:r>
            <a:r>
              <a:rPr dirty="0"/>
              <a:t>been</a:t>
            </a:r>
            <a:r>
              <a:rPr spc="-45" dirty="0"/>
              <a:t> </a:t>
            </a:r>
            <a:r>
              <a:rPr dirty="0"/>
              <a:t>reviewed</a:t>
            </a:r>
            <a:r>
              <a:rPr spc="-35" dirty="0"/>
              <a:t> </a:t>
            </a:r>
            <a:r>
              <a:rPr dirty="0"/>
              <a:t>by</a:t>
            </a:r>
            <a:r>
              <a:rPr spc="-50" dirty="0"/>
              <a:t> </a:t>
            </a:r>
            <a:r>
              <a:rPr spc="-25" dirty="0"/>
              <a:t>the </a:t>
            </a:r>
            <a:r>
              <a:rPr dirty="0"/>
              <a:t>Repository</a:t>
            </a:r>
            <a:r>
              <a:rPr spc="-70" dirty="0"/>
              <a:t> </a:t>
            </a:r>
            <a:r>
              <a:rPr dirty="0"/>
              <a:t>Manager</a:t>
            </a:r>
            <a:r>
              <a:rPr spc="-60" dirty="0"/>
              <a:t> </a:t>
            </a:r>
            <a:r>
              <a:rPr dirty="0"/>
              <a:t>and</a:t>
            </a:r>
            <a:r>
              <a:rPr spc="-75" dirty="0"/>
              <a:t> </a:t>
            </a:r>
            <a:r>
              <a:rPr dirty="0"/>
              <a:t>accepted</a:t>
            </a:r>
            <a:r>
              <a:rPr spc="-70" dirty="0"/>
              <a:t> </a:t>
            </a:r>
            <a:r>
              <a:rPr dirty="0"/>
              <a:t>it</a:t>
            </a:r>
            <a:r>
              <a:rPr spc="-85" dirty="0"/>
              <a:t> </a:t>
            </a:r>
            <a:r>
              <a:rPr spc="-20" dirty="0"/>
              <a:t>will </a:t>
            </a:r>
            <a:r>
              <a:rPr dirty="0"/>
              <a:t>show</a:t>
            </a:r>
            <a:r>
              <a:rPr spc="-45" dirty="0"/>
              <a:t> </a:t>
            </a:r>
            <a:r>
              <a:rPr dirty="0"/>
              <a:t>as</a:t>
            </a:r>
            <a:r>
              <a:rPr spc="-50" dirty="0"/>
              <a:t> </a:t>
            </a:r>
            <a:r>
              <a:rPr dirty="0"/>
              <a:t>“Live”</a:t>
            </a:r>
            <a:r>
              <a:rPr spc="-45" dirty="0"/>
              <a:t> </a:t>
            </a:r>
            <a:r>
              <a:rPr dirty="0"/>
              <a:t>and</a:t>
            </a:r>
            <a:r>
              <a:rPr spc="-55" dirty="0"/>
              <a:t> </a:t>
            </a:r>
            <a:r>
              <a:rPr dirty="0"/>
              <a:t>be</a:t>
            </a:r>
            <a:r>
              <a:rPr spc="-45" dirty="0"/>
              <a:t> </a:t>
            </a:r>
            <a:r>
              <a:rPr dirty="0"/>
              <a:t>publicly</a:t>
            </a:r>
            <a:r>
              <a:rPr spc="-20" dirty="0"/>
              <a:t> </a:t>
            </a:r>
            <a:r>
              <a:rPr spc="-10" dirty="0"/>
              <a:t>accessible </a:t>
            </a:r>
            <a:r>
              <a:rPr dirty="0"/>
              <a:t>from</a:t>
            </a:r>
            <a:r>
              <a:rPr spc="-50" dirty="0"/>
              <a:t> </a:t>
            </a:r>
            <a:r>
              <a:rPr u="sng" spc="-10" dirty="0">
                <a:solidFill>
                  <a:srgbClr val="612467"/>
                </a:solidFill>
                <a:uFill>
                  <a:solidFill>
                    <a:srgbClr val="612467"/>
                  </a:solidFill>
                </a:uFill>
                <a:hlinkClick r:id="rId2"/>
              </a:rPr>
              <a:t>https://repository.essex.ac.uk/</a:t>
            </a:r>
          </a:p>
        </p:txBody>
      </p:sp>
      <p:pic>
        <p:nvPicPr>
          <p:cNvPr id="4" name="object 4" descr="Screen showing how live items appear in the repository.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32907" y="1272691"/>
            <a:ext cx="5118872" cy="4742536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10</a:t>
            </a:fld>
            <a:endParaRPr spc="-2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ctrTitle"/>
          </p:nvPr>
        </p:nvSpPr>
        <p:spPr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dirty="0"/>
              <a:t>Create</a:t>
            </a:r>
            <a:r>
              <a:rPr spc="-105" dirty="0"/>
              <a:t> </a:t>
            </a:r>
            <a:r>
              <a:rPr dirty="0"/>
              <a:t>new</a:t>
            </a:r>
            <a:r>
              <a:rPr spc="-90" dirty="0"/>
              <a:t> </a:t>
            </a:r>
            <a:r>
              <a:rPr spc="-10" dirty="0"/>
              <a:t>items</a:t>
            </a:r>
          </a:p>
          <a:p>
            <a:pPr marL="12700" marR="5080">
              <a:lnSpc>
                <a:spcPct val="130000"/>
              </a:lnSpc>
              <a:spcBef>
                <a:spcPts val="450"/>
              </a:spcBef>
            </a:pPr>
            <a:r>
              <a:rPr sz="2400" dirty="0">
                <a:latin typeface="Arial MT"/>
                <a:cs typeface="Arial MT"/>
              </a:rPr>
              <a:t>If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publication</a:t>
            </a:r>
            <a:r>
              <a:rPr sz="2400" spc="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new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and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has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not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spc="-20" dirty="0">
                <a:latin typeface="Arial MT"/>
                <a:cs typeface="Arial MT"/>
              </a:rPr>
              <a:t>been </a:t>
            </a:r>
            <a:r>
              <a:rPr sz="2400" dirty="0">
                <a:latin typeface="Arial MT"/>
                <a:cs typeface="Arial MT"/>
              </a:rPr>
              <a:t>indexed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from</a:t>
            </a:r>
            <a:r>
              <a:rPr sz="2400" spc="-7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an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external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data</a:t>
            </a:r>
            <a:r>
              <a:rPr sz="2400" spc="-7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source </a:t>
            </a:r>
            <a:r>
              <a:rPr sz="2400" dirty="0">
                <a:latin typeface="Arial MT"/>
                <a:cs typeface="Arial MT"/>
              </a:rPr>
              <a:t>you’ll</a:t>
            </a:r>
            <a:r>
              <a:rPr sz="2400" spc="-1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need</a:t>
            </a:r>
            <a:r>
              <a:rPr sz="2400" spc="-1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add</a:t>
            </a:r>
            <a:r>
              <a:rPr sz="2400" spc="-2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it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to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RIS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first.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subTitle" idx="4"/>
          </p:nvPr>
        </p:nvSpPr>
        <p:spPr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30000"/>
              </a:lnSpc>
              <a:spcBef>
                <a:spcPts val="100"/>
              </a:spcBef>
            </a:pPr>
            <a:r>
              <a:rPr dirty="0"/>
              <a:t>Click</a:t>
            </a:r>
            <a:r>
              <a:rPr spc="-145" dirty="0"/>
              <a:t> </a:t>
            </a:r>
            <a:r>
              <a:rPr dirty="0"/>
              <a:t>Add</a:t>
            </a:r>
            <a:r>
              <a:rPr spc="-45" dirty="0"/>
              <a:t> </a:t>
            </a:r>
            <a:r>
              <a:rPr dirty="0"/>
              <a:t>a</a:t>
            </a:r>
            <a:r>
              <a:rPr spc="-50" dirty="0"/>
              <a:t> </a:t>
            </a:r>
            <a:r>
              <a:rPr dirty="0"/>
              <a:t>New</a:t>
            </a:r>
            <a:r>
              <a:rPr spc="-35" dirty="0"/>
              <a:t> </a:t>
            </a:r>
            <a:r>
              <a:rPr dirty="0"/>
              <a:t>Publication</a:t>
            </a:r>
            <a:r>
              <a:rPr spc="-15" dirty="0"/>
              <a:t> </a:t>
            </a:r>
            <a:r>
              <a:rPr dirty="0"/>
              <a:t>(+</a:t>
            </a:r>
            <a:r>
              <a:rPr spc="-50" dirty="0"/>
              <a:t> </a:t>
            </a:r>
            <a:r>
              <a:rPr dirty="0"/>
              <a:t>top</a:t>
            </a:r>
            <a:r>
              <a:rPr spc="-55" dirty="0"/>
              <a:t> </a:t>
            </a:r>
            <a:r>
              <a:rPr spc="-10" dirty="0"/>
              <a:t>right) </a:t>
            </a:r>
            <a:r>
              <a:rPr dirty="0"/>
              <a:t>and</a:t>
            </a:r>
            <a:r>
              <a:rPr spc="-60" dirty="0"/>
              <a:t> </a:t>
            </a:r>
            <a:r>
              <a:rPr dirty="0"/>
              <a:t>choose</a:t>
            </a:r>
            <a:r>
              <a:rPr spc="-60" dirty="0"/>
              <a:t> </a:t>
            </a:r>
            <a:r>
              <a:rPr dirty="0"/>
              <a:t>a</a:t>
            </a:r>
            <a:r>
              <a:rPr spc="-75" dirty="0"/>
              <a:t> </a:t>
            </a:r>
            <a:r>
              <a:rPr dirty="0"/>
              <a:t>publication</a:t>
            </a:r>
            <a:r>
              <a:rPr spc="-25" dirty="0"/>
              <a:t> </a:t>
            </a:r>
            <a:r>
              <a:rPr spc="-20" dirty="0"/>
              <a:t>type</a:t>
            </a:r>
          </a:p>
        </p:txBody>
      </p:sp>
      <p:pic>
        <p:nvPicPr>
          <p:cNvPr id="4" name="object 4" descr="Add a new publication dialog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200" y="1185672"/>
            <a:ext cx="5631179" cy="3521963"/>
          </a:xfrm>
          <a:prstGeom prst="rect">
            <a:avLst/>
          </a:prstGeom>
        </p:spPr>
      </p:pic>
      <p:sp>
        <p:nvSpPr>
          <p:cNvPr id="5" name="object 5"/>
          <p:cNvSpPr/>
          <p:nvPr/>
        </p:nvSpPr>
        <p:spPr>
          <a:xfrm>
            <a:off x="5189220" y="1368552"/>
            <a:ext cx="342900" cy="304800"/>
          </a:xfrm>
          <a:custGeom>
            <a:avLst/>
            <a:gdLst/>
            <a:ahLst/>
            <a:cxnLst/>
            <a:rect l="l" t="t" r="r" b="b"/>
            <a:pathLst>
              <a:path w="342900" h="304800">
                <a:moveTo>
                  <a:pt x="0" y="0"/>
                </a:moveTo>
                <a:lnTo>
                  <a:pt x="342900" y="0"/>
                </a:lnTo>
                <a:lnTo>
                  <a:pt x="342900" y="304800"/>
                </a:lnTo>
                <a:lnTo>
                  <a:pt x="0" y="304800"/>
                </a:lnTo>
                <a:lnTo>
                  <a:pt x="0" y="0"/>
                </a:lnTo>
                <a:close/>
              </a:path>
            </a:pathLst>
          </a:custGeom>
          <a:ln w="12700">
            <a:solidFill>
              <a:srgbClr val="96141D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11</a:t>
            </a:fld>
            <a:endParaRPr spc="-2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6215389" y="1019520"/>
            <a:ext cx="5128260" cy="1743710"/>
          </a:xfrm>
          <a:prstGeom prst="rect">
            <a:avLst/>
          </a:prstGeom>
        </p:spPr>
        <p:txBody>
          <a:bodyPr vert="horz" wrap="square" lIns="0" tIns="23495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850"/>
              </a:spcBef>
            </a:pPr>
            <a:r>
              <a:rPr dirty="0"/>
              <a:t>Create</a:t>
            </a:r>
            <a:r>
              <a:rPr spc="-105" dirty="0"/>
              <a:t> </a:t>
            </a:r>
            <a:r>
              <a:rPr dirty="0"/>
              <a:t>new</a:t>
            </a:r>
            <a:r>
              <a:rPr spc="-90" dirty="0"/>
              <a:t> </a:t>
            </a:r>
            <a:r>
              <a:rPr spc="-10" dirty="0"/>
              <a:t>items</a:t>
            </a:r>
          </a:p>
          <a:p>
            <a:pPr marL="12700" marR="5080">
              <a:lnSpc>
                <a:spcPct val="130000"/>
              </a:lnSpc>
              <a:spcBef>
                <a:spcPts val="450"/>
              </a:spcBef>
            </a:pPr>
            <a:r>
              <a:rPr sz="2400" spc="-25" dirty="0">
                <a:latin typeface="Arial MT"/>
                <a:cs typeface="Arial MT"/>
              </a:rPr>
              <a:t>You’ll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be</a:t>
            </a:r>
            <a:r>
              <a:rPr sz="2400" spc="-4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asked</a:t>
            </a:r>
            <a:r>
              <a:rPr sz="2400" spc="-50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first</a:t>
            </a:r>
            <a:r>
              <a:rPr sz="2400" spc="-6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for</a:t>
            </a:r>
            <a:r>
              <a:rPr sz="2400" spc="-5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the</a:t>
            </a:r>
            <a:r>
              <a:rPr sz="2400" spc="-6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publication </a:t>
            </a:r>
            <a:r>
              <a:rPr sz="2400" dirty="0">
                <a:latin typeface="Arial MT"/>
                <a:cs typeface="Arial MT"/>
              </a:rPr>
              <a:t>title,</a:t>
            </a:r>
            <a:r>
              <a:rPr sz="2400" spc="-3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DOI</a:t>
            </a:r>
            <a:r>
              <a:rPr sz="2400" spc="-45" dirty="0">
                <a:latin typeface="Arial MT"/>
                <a:cs typeface="Arial MT"/>
              </a:rPr>
              <a:t> </a:t>
            </a:r>
            <a:r>
              <a:rPr sz="2400" dirty="0">
                <a:latin typeface="Arial MT"/>
                <a:cs typeface="Arial MT"/>
              </a:rPr>
              <a:t>or</a:t>
            </a:r>
            <a:r>
              <a:rPr sz="2400" spc="-20" dirty="0">
                <a:latin typeface="Arial MT"/>
                <a:cs typeface="Arial MT"/>
              </a:rPr>
              <a:t> </a:t>
            </a:r>
            <a:r>
              <a:rPr sz="2400" spc="-10" dirty="0">
                <a:latin typeface="Arial MT"/>
                <a:cs typeface="Arial MT"/>
              </a:rPr>
              <a:t>ISBN.</a:t>
            </a:r>
            <a:endParaRPr sz="2400">
              <a:latin typeface="Arial MT"/>
              <a:cs typeface="Arial MT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240632" rIns="0" bIns="0" rtlCol="0">
            <a:spAutoFit/>
          </a:bodyPr>
          <a:lstStyle/>
          <a:p>
            <a:pPr marL="687705" marR="5080">
              <a:lnSpc>
                <a:spcPct val="130000"/>
              </a:lnSpc>
              <a:spcBef>
                <a:spcPts val="100"/>
              </a:spcBef>
            </a:pPr>
            <a:r>
              <a:rPr dirty="0"/>
              <a:t>The</a:t>
            </a:r>
            <a:r>
              <a:rPr spc="-55" dirty="0"/>
              <a:t> </a:t>
            </a:r>
            <a:r>
              <a:rPr dirty="0"/>
              <a:t>RIS</a:t>
            </a:r>
            <a:r>
              <a:rPr spc="-50" dirty="0"/>
              <a:t> </a:t>
            </a:r>
            <a:r>
              <a:rPr dirty="0"/>
              <a:t>will</a:t>
            </a:r>
            <a:r>
              <a:rPr spc="-30" dirty="0"/>
              <a:t> </a:t>
            </a:r>
            <a:r>
              <a:rPr dirty="0"/>
              <a:t>check</a:t>
            </a:r>
            <a:r>
              <a:rPr spc="-45" dirty="0"/>
              <a:t> </a:t>
            </a:r>
            <a:r>
              <a:rPr dirty="0"/>
              <a:t>it’s</a:t>
            </a:r>
            <a:r>
              <a:rPr spc="-45" dirty="0"/>
              <a:t> </a:t>
            </a:r>
            <a:r>
              <a:rPr dirty="0"/>
              <a:t>not</a:t>
            </a:r>
            <a:r>
              <a:rPr spc="-45" dirty="0"/>
              <a:t> </a:t>
            </a:r>
            <a:r>
              <a:rPr dirty="0"/>
              <a:t>a</a:t>
            </a:r>
            <a:r>
              <a:rPr spc="-55" dirty="0"/>
              <a:t> </a:t>
            </a:r>
            <a:r>
              <a:rPr dirty="0"/>
              <a:t>duplicate</a:t>
            </a:r>
            <a:r>
              <a:rPr spc="-20" dirty="0"/>
              <a:t> </a:t>
            </a:r>
            <a:r>
              <a:rPr spc="-25" dirty="0"/>
              <a:t>and </a:t>
            </a:r>
            <a:r>
              <a:rPr dirty="0"/>
              <a:t>that</a:t>
            </a:r>
            <a:r>
              <a:rPr spc="-60" dirty="0"/>
              <a:t> </a:t>
            </a:r>
            <a:r>
              <a:rPr dirty="0"/>
              <a:t>it</a:t>
            </a:r>
            <a:r>
              <a:rPr spc="-55" dirty="0"/>
              <a:t> </a:t>
            </a:r>
            <a:r>
              <a:rPr dirty="0"/>
              <a:t>is</a:t>
            </a:r>
            <a:r>
              <a:rPr spc="-50" dirty="0"/>
              <a:t> </a:t>
            </a:r>
            <a:r>
              <a:rPr dirty="0"/>
              <a:t>not</a:t>
            </a:r>
            <a:r>
              <a:rPr spc="-55" dirty="0"/>
              <a:t> </a:t>
            </a:r>
            <a:r>
              <a:rPr dirty="0"/>
              <a:t>already</a:t>
            </a:r>
            <a:r>
              <a:rPr spc="-30" dirty="0"/>
              <a:t> </a:t>
            </a:r>
            <a:r>
              <a:rPr spc="-10" dirty="0"/>
              <a:t>deposited.</a:t>
            </a:r>
            <a:r>
              <a:rPr spc="-80" dirty="0"/>
              <a:t> </a:t>
            </a:r>
            <a:r>
              <a:rPr spc="-50" dirty="0"/>
              <a:t>You</a:t>
            </a:r>
            <a:r>
              <a:rPr spc="-55" dirty="0"/>
              <a:t> </a:t>
            </a:r>
            <a:r>
              <a:rPr spc="-25" dirty="0"/>
              <a:t>can </a:t>
            </a:r>
            <a:r>
              <a:rPr dirty="0">
                <a:solidFill>
                  <a:srgbClr val="CD202C"/>
                </a:solidFill>
              </a:rPr>
              <a:t>claim</a:t>
            </a:r>
            <a:r>
              <a:rPr spc="-35" dirty="0">
                <a:solidFill>
                  <a:srgbClr val="CD202C"/>
                </a:solidFill>
              </a:rPr>
              <a:t> </a:t>
            </a:r>
            <a:r>
              <a:rPr dirty="0"/>
              <a:t>it</a:t>
            </a:r>
            <a:r>
              <a:rPr spc="-60" dirty="0"/>
              <a:t> </a:t>
            </a:r>
            <a:r>
              <a:rPr dirty="0"/>
              <a:t>if</a:t>
            </a:r>
            <a:r>
              <a:rPr spc="-55" dirty="0"/>
              <a:t> </a:t>
            </a:r>
            <a:r>
              <a:rPr dirty="0"/>
              <a:t>an</a:t>
            </a:r>
            <a:r>
              <a:rPr spc="-55" dirty="0"/>
              <a:t> </a:t>
            </a:r>
            <a:r>
              <a:rPr dirty="0"/>
              <a:t>existing</a:t>
            </a:r>
            <a:r>
              <a:rPr spc="-20" dirty="0"/>
              <a:t> </a:t>
            </a:r>
            <a:r>
              <a:rPr dirty="0"/>
              <a:t>record</a:t>
            </a:r>
            <a:r>
              <a:rPr spc="-50" dirty="0"/>
              <a:t> </a:t>
            </a:r>
            <a:r>
              <a:rPr dirty="0"/>
              <a:t>matches</a:t>
            </a:r>
            <a:r>
              <a:rPr spc="-65" dirty="0"/>
              <a:t> </a:t>
            </a:r>
            <a:r>
              <a:rPr spc="-25" dirty="0"/>
              <a:t>(it </a:t>
            </a:r>
            <a:r>
              <a:rPr dirty="0"/>
              <a:t>may</a:t>
            </a:r>
            <a:r>
              <a:rPr spc="-65" dirty="0"/>
              <a:t> </a:t>
            </a:r>
            <a:r>
              <a:rPr dirty="0"/>
              <a:t>have</a:t>
            </a:r>
            <a:r>
              <a:rPr spc="-50" dirty="0"/>
              <a:t> </a:t>
            </a:r>
            <a:r>
              <a:rPr dirty="0"/>
              <a:t>been</a:t>
            </a:r>
            <a:r>
              <a:rPr spc="-45" dirty="0"/>
              <a:t> </a:t>
            </a:r>
            <a:r>
              <a:rPr dirty="0"/>
              <a:t>added</a:t>
            </a:r>
            <a:r>
              <a:rPr spc="-45" dirty="0"/>
              <a:t> </a:t>
            </a:r>
            <a:r>
              <a:rPr dirty="0"/>
              <a:t>by</a:t>
            </a:r>
            <a:r>
              <a:rPr spc="-50" dirty="0"/>
              <a:t> </a:t>
            </a:r>
            <a:r>
              <a:rPr dirty="0"/>
              <a:t>a</a:t>
            </a:r>
            <a:r>
              <a:rPr spc="-55" dirty="0"/>
              <a:t> </a:t>
            </a:r>
            <a:r>
              <a:rPr spc="-10" dirty="0"/>
              <a:t>co-</a:t>
            </a:r>
            <a:r>
              <a:rPr dirty="0"/>
              <a:t>author</a:t>
            </a:r>
            <a:r>
              <a:rPr spc="-50" dirty="0"/>
              <a:t> </a:t>
            </a:r>
            <a:r>
              <a:rPr spc="-25" dirty="0"/>
              <a:t>or </a:t>
            </a:r>
            <a:r>
              <a:rPr dirty="0"/>
              <a:t>already</a:t>
            </a:r>
            <a:r>
              <a:rPr spc="-55" dirty="0"/>
              <a:t> </a:t>
            </a:r>
            <a:r>
              <a:rPr dirty="0"/>
              <a:t>exist</a:t>
            </a:r>
            <a:r>
              <a:rPr spc="-50" dirty="0"/>
              <a:t> </a:t>
            </a:r>
            <a:r>
              <a:rPr dirty="0"/>
              <a:t>in</a:t>
            </a:r>
            <a:r>
              <a:rPr spc="-55" dirty="0"/>
              <a:t> </a:t>
            </a:r>
            <a:r>
              <a:rPr dirty="0"/>
              <a:t>an</a:t>
            </a:r>
            <a:r>
              <a:rPr spc="-70" dirty="0"/>
              <a:t> </a:t>
            </a:r>
            <a:r>
              <a:rPr dirty="0"/>
              <a:t>external</a:t>
            </a:r>
            <a:r>
              <a:rPr spc="-55" dirty="0"/>
              <a:t> </a:t>
            </a:r>
            <a:r>
              <a:rPr spc="-10" dirty="0"/>
              <a:t>database), </a:t>
            </a:r>
            <a:r>
              <a:rPr dirty="0"/>
              <a:t>otherwise</a:t>
            </a:r>
            <a:r>
              <a:rPr spc="-95" dirty="0"/>
              <a:t> </a:t>
            </a:r>
            <a:r>
              <a:rPr spc="-20" dirty="0">
                <a:solidFill>
                  <a:srgbClr val="CD202C"/>
                </a:solidFill>
              </a:rPr>
              <a:t>skip.</a:t>
            </a:r>
          </a:p>
        </p:txBody>
      </p:sp>
      <p:pic>
        <p:nvPicPr>
          <p:cNvPr id="4" name="object 4" descr="Add a new item dialo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8515" y="1185672"/>
            <a:ext cx="5149583" cy="499262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12</a:t>
            </a:fld>
            <a:endParaRPr spc="-2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xfrm>
            <a:off x="5914362" y="1241742"/>
            <a:ext cx="3957954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Create</a:t>
            </a:r>
            <a:r>
              <a:rPr spc="-105" dirty="0"/>
              <a:t> </a:t>
            </a:r>
            <a:r>
              <a:rPr dirty="0"/>
              <a:t>new</a:t>
            </a:r>
            <a:r>
              <a:rPr spc="-90" dirty="0"/>
              <a:t> </a:t>
            </a:r>
            <a:r>
              <a:rPr spc="-10" dirty="0"/>
              <a:t>items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5914362" y="1887347"/>
            <a:ext cx="5963285" cy="429387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spc="-45" dirty="0">
                <a:latin typeface="Arial MT"/>
                <a:cs typeface="Arial MT"/>
              </a:rPr>
              <a:t>You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can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give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more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detail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about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publication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2000">
              <a:latin typeface="Arial MT"/>
              <a:cs typeface="Arial MT"/>
            </a:endParaRPr>
          </a:p>
          <a:p>
            <a:pPr marL="12700" marR="165735">
              <a:lnSpc>
                <a:spcPct val="13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There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different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forms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depending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on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the </a:t>
            </a:r>
            <a:r>
              <a:rPr sz="2000" dirty="0">
                <a:latin typeface="Arial MT"/>
                <a:cs typeface="Arial MT"/>
              </a:rPr>
              <a:t>publication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type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are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adding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(Article,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conference </a:t>
            </a:r>
            <a:r>
              <a:rPr sz="2000" dirty="0">
                <a:latin typeface="Arial MT"/>
                <a:cs typeface="Arial MT"/>
              </a:rPr>
              <a:t>paper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etc.)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2000">
              <a:latin typeface="Arial MT"/>
              <a:cs typeface="Arial MT"/>
            </a:endParaRPr>
          </a:p>
          <a:p>
            <a:pPr marL="12700" marR="242570" algn="just">
              <a:lnSpc>
                <a:spcPct val="130000"/>
              </a:lnSpc>
            </a:pPr>
            <a:r>
              <a:rPr sz="2000" dirty="0">
                <a:latin typeface="Arial MT"/>
                <a:cs typeface="Arial MT"/>
              </a:rPr>
              <a:t>As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minimum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complete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red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starred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mandatory </a:t>
            </a:r>
            <a:r>
              <a:rPr sz="2000" dirty="0">
                <a:latin typeface="Arial MT"/>
                <a:cs typeface="Arial MT"/>
              </a:rPr>
              <a:t>fields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but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please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add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much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detail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possible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to </a:t>
            </a:r>
            <a:r>
              <a:rPr sz="2000" dirty="0">
                <a:latin typeface="Arial MT"/>
                <a:cs typeface="Arial MT"/>
              </a:rPr>
              <a:t>create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complete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reference.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1540"/>
              </a:spcBef>
            </a:pPr>
            <a:endParaRPr sz="2000">
              <a:latin typeface="Arial MT"/>
              <a:cs typeface="Arial MT"/>
            </a:endParaRPr>
          </a:p>
          <a:p>
            <a:pPr marL="12700">
              <a:lnSpc>
                <a:spcPct val="100000"/>
              </a:lnSpc>
            </a:pPr>
            <a:r>
              <a:rPr sz="2000" dirty="0">
                <a:latin typeface="Arial MT"/>
                <a:cs typeface="Arial MT"/>
              </a:rPr>
              <a:t>When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complete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click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D202C"/>
                </a:solidFill>
                <a:latin typeface="Arial MT"/>
                <a:cs typeface="Arial MT"/>
              </a:rPr>
              <a:t>Save</a:t>
            </a:r>
            <a:r>
              <a:rPr sz="2000" spc="-15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bottom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page.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Example of the different forms depending on the publication type you are adding. 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0895" y="890016"/>
            <a:ext cx="5148071" cy="5169408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13</a:t>
            </a:fld>
            <a:endParaRPr spc="-2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Create</a:t>
            </a:r>
            <a:r>
              <a:rPr spc="-105" dirty="0"/>
              <a:t> </a:t>
            </a:r>
            <a:r>
              <a:rPr dirty="0"/>
              <a:t>new</a:t>
            </a:r>
            <a:r>
              <a:rPr spc="-90" dirty="0"/>
              <a:t> </a:t>
            </a:r>
            <a:r>
              <a:rPr spc="-10" dirty="0"/>
              <a:t>items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15389" y="1887347"/>
            <a:ext cx="5481955" cy="35013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option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link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funding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available.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2000">
              <a:latin typeface="Arial MT"/>
              <a:cs typeface="Arial MT"/>
            </a:endParaRPr>
          </a:p>
          <a:p>
            <a:pPr marL="12700" marR="5080">
              <a:lnSpc>
                <a:spcPct val="13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Award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data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automatically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loaded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in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RIS, </a:t>
            </a:r>
            <a:r>
              <a:rPr sz="2000" dirty="0">
                <a:latin typeface="Arial MT"/>
                <a:cs typeface="Arial MT"/>
              </a:rPr>
              <a:t>so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your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supporting</a:t>
            </a:r>
            <a:r>
              <a:rPr sz="2000" spc="-4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grant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should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available.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19"/>
              </a:spcBef>
            </a:pPr>
            <a:endParaRPr sz="2000">
              <a:latin typeface="Arial MT"/>
              <a:cs typeface="Arial MT"/>
            </a:endParaRPr>
          </a:p>
          <a:p>
            <a:pPr marL="12700" marR="137160" indent="-635">
              <a:lnSpc>
                <a:spcPct val="130000"/>
              </a:lnSpc>
            </a:pPr>
            <a:r>
              <a:rPr sz="2000" dirty="0">
                <a:latin typeface="Arial MT"/>
                <a:cs typeface="Arial MT"/>
              </a:rPr>
              <a:t>Tick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correct</a:t>
            </a:r>
            <a:r>
              <a:rPr sz="2000" spc="-7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grant(s)</a:t>
            </a:r>
            <a:r>
              <a:rPr sz="2000" spc="-6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and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clcik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D202C"/>
                </a:solidFill>
                <a:latin typeface="Arial MT"/>
                <a:cs typeface="Arial MT"/>
              </a:rPr>
              <a:t>Link</a:t>
            </a:r>
            <a:r>
              <a:rPr sz="2000" spc="-25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CD202C"/>
                </a:solidFill>
                <a:latin typeface="Arial MT"/>
                <a:cs typeface="Arial MT"/>
              </a:rPr>
              <a:t>Selected </a:t>
            </a:r>
            <a:r>
              <a:rPr sz="2000" dirty="0">
                <a:latin typeface="Arial MT"/>
                <a:cs typeface="Arial MT"/>
              </a:rPr>
              <a:t>then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click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D202C"/>
                </a:solidFill>
                <a:latin typeface="Arial MT"/>
                <a:cs typeface="Arial MT"/>
              </a:rPr>
              <a:t>Done.</a:t>
            </a:r>
            <a:r>
              <a:rPr sz="2000" spc="-90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000" spc="-40" dirty="0">
                <a:latin typeface="Arial MT"/>
                <a:cs typeface="Arial MT"/>
              </a:rPr>
              <a:t>You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may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also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choose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spc="-25" dirty="0">
                <a:solidFill>
                  <a:srgbClr val="CD202C"/>
                </a:solidFill>
                <a:latin typeface="Arial MT"/>
                <a:cs typeface="Arial MT"/>
              </a:rPr>
              <a:t>Not </a:t>
            </a:r>
            <a:r>
              <a:rPr sz="2000" dirty="0">
                <a:solidFill>
                  <a:srgbClr val="CD202C"/>
                </a:solidFill>
                <a:latin typeface="Arial MT"/>
                <a:cs typeface="Arial MT"/>
              </a:rPr>
              <a:t>Externally</a:t>
            </a:r>
            <a:r>
              <a:rPr sz="2000" spc="-30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D202C"/>
                </a:solidFill>
                <a:latin typeface="Arial MT"/>
                <a:cs typeface="Arial MT"/>
              </a:rPr>
              <a:t>Funded</a:t>
            </a:r>
            <a:r>
              <a:rPr sz="2000" spc="-40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or</a:t>
            </a:r>
            <a:r>
              <a:rPr sz="2000" spc="-40" dirty="0"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D202C"/>
                </a:solidFill>
                <a:latin typeface="Arial MT"/>
                <a:cs typeface="Arial MT"/>
              </a:rPr>
              <a:t>Grant</a:t>
            </a:r>
            <a:r>
              <a:rPr sz="2000" spc="-50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D202C"/>
                </a:solidFill>
                <a:latin typeface="Arial MT"/>
                <a:cs typeface="Arial MT"/>
              </a:rPr>
              <a:t>not</a:t>
            </a:r>
            <a:r>
              <a:rPr sz="2000" spc="-45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000" dirty="0">
                <a:solidFill>
                  <a:srgbClr val="CD202C"/>
                </a:solidFill>
                <a:latin typeface="Arial MT"/>
                <a:cs typeface="Arial MT"/>
              </a:rPr>
              <a:t>listed</a:t>
            </a:r>
            <a:r>
              <a:rPr sz="2000" spc="-35" dirty="0">
                <a:solidFill>
                  <a:srgbClr val="CD202C"/>
                </a:solidFill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if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20" dirty="0">
                <a:latin typeface="Arial MT"/>
                <a:cs typeface="Arial MT"/>
              </a:rPr>
              <a:t>this </a:t>
            </a:r>
            <a:r>
              <a:rPr sz="2000" spc="-10" dirty="0">
                <a:latin typeface="Arial MT"/>
                <a:cs typeface="Arial MT"/>
              </a:rPr>
              <a:t>applies.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The link to funding screen.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2984" y="1367027"/>
            <a:ext cx="5564123" cy="4486643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14</a:t>
            </a:fld>
            <a:endParaRPr spc="-2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$PPTXTitle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/>
              <a:t>Deposit</a:t>
            </a:r>
            <a:r>
              <a:rPr spc="-60" dirty="0"/>
              <a:t> </a:t>
            </a:r>
            <a:r>
              <a:rPr dirty="0"/>
              <a:t>new</a:t>
            </a:r>
            <a:r>
              <a:rPr spc="-40" dirty="0"/>
              <a:t> </a:t>
            </a:r>
            <a:r>
              <a:rPr spc="-20" dirty="0"/>
              <a:t>item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215389" y="1887347"/>
            <a:ext cx="5578475" cy="1520190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2000" dirty="0">
                <a:latin typeface="Arial MT"/>
                <a:cs typeface="Arial MT"/>
              </a:rPr>
              <a:t>Finally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you’ll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be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asked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to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deposit</a:t>
            </a:r>
            <a:r>
              <a:rPr sz="2000" spc="-5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your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new</a:t>
            </a:r>
            <a:r>
              <a:rPr sz="2000" spc="-30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record</a:t>
            </a:r>
            <a:endParaRPr sz="2000">
              <a:latin typeface="Arial MT"/>
              <a:cs typeface="Arial MT"/>
            </a:endParaRPr>
          </a:p>
          <a:p>
            <a:pPr>
              <a:lnSpc>
                <a:spcPct val="100000"/>
              </a:lnSpc>
              <a:spcBef>
                <a:spcPts val="815"/>
              </a:spcBef>
            </a:pPr>
            <a:endParaRPr sz="2000">
              <a:latin typeface="Arial MT"/>
              <a:cs typeface="Arial MT"/>
            </a:endParaRPr>
          </a:p>
          <a:p>
            <a:pPr marL="12700" marR="142240">
              <a:lnSpc>
                <a:spcPct val="130000"/>
              </a:lnSpc>
              <a:spcBef>
                <a:spcPts val="5"/>
              </a:spcBef>
            </a:pP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process</a:t>
            </a:r>
            <a:r>
              <a:rPr sz="2000" spc="-6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is</a:t>
            </a:r>
            <a:r>
              <a:rPr sz="2000" spc="-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same</a:t>
            </a:r>
            <a:r>
              <a:rPr sz="2000" spc="-3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for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existing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items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spc="-25" dirty="0">
                <a:latin typeface="Arial MT"/>
                <a:cs typeface="Arial MT"/>
              </a:rPr>
              <a:t>as </a:t>
            </a:r>
            <a:r>
              <a:rPr sz="2000" dirty="0">
                <a:latin typeface="Arial MT"/>
                <a:cs typeface="Arial MT"/>
              </a:rPr>
              <a:t>detailed</a:t>
            </a:r>
            <a:r>
              <a:rPr sz="2000" spc="-2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at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the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start</a:t>
            </a:r>
            <a:r>
              <a:rPr sz="2000" spc="-55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of</a:t>
            </a:r>
            <a:r>
              <a:rPr sz="2000" spc="-20" dirty="0">
                <a:latin typeface="Arial MT"/>
                <a:cs typeface="Arial MT"/>
              </a:rPr>
              <a:t> </a:t>
            </a:r>
            <a:r>
              <a:rPr sz="2000" dirty="0">
                <a:latin typeface="Arial MT"/>
                <a:cs typeface="Arial MT"/>
              </a:rPr>
              <a:t>this</a:t>
            </a:r>
            <a:r>
              <a:rPr sz="2000" spc="-15" dirty="0">
                <a:latin typeface="Arial MT"/>
                <a:cs typeface="Arial MT"/>
              </a:rPr>
              <a:t> </a:t>
            </a:r>
            <a:r>
              <a:rPr sz="2000" spc="-10" dirty="0">
                <a:latin typeface="Arial MT"/>
                <a:cs typeface="Arial MT"/>
              </a:rPr>
              <a:t>guide.</a:t>
            </a:r>
            <a:endParaRPr sz="2000">
              <a:latin typeface="Arial MT"/>
              <a:cs typeface="Arial MT"/>
            </a:endParaRPr>
          </a:p>
        </p:txBody>
      </p:sp>
      <p:pic>
        <p:nvPicPr>
          <p:cNvPr id="4" name="object 4" descr="Deposit screen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54508" y="1185672"/>
            <a:ext cx="5411711" cy="3703319"/>
          </a:xfrm>
          <a:prstGeom prst="rect">
            <a:avLst/>
          </a:prstGeom>
        </p:spPr>
      </p:pic>
      <p:sp>
        <p:nvSpPr>
          <p:cNvPr id="5" name="object 5"/>
          <p:cNvSpPr txBox="1">
            <a:spLocks noGrp="1"/>
          </p:cNvSpPr>
          <p:nvPr>
            <p:ph type="sldNum" sz="quarter" idx="7"/>
          </p:nvPr>
        </p:nvSpPr>
        <p:spPr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ts val="1425"/>
              </a:lnSpc>
            </a:pPr>
            <a:r>
              <a:rPr dirty="0"/>
              <a:t>Slide</a:t>
            </a:r>
            <a:r>
              <a:rPr spc="-5" dirty="0"/>
              <a:t> </a:t>
            </a:r>
            <a:fld id="{81D60167-4931-47E6-BA6A-407CBD079E47}" type="slidenum">
              <a:rPr spc="-25" dirty="0"/>
              <a:t>15</a:t>
            </a:fld>
            <a:endParaRPr spc="-2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12192000" y="0"/>
                </a:moveTo>
                <a:lnTo>
                  <a:pt x="0" y="0"/>
                </a:lnTo>
                <a:lnTo>
                  <a:pt x="0" y="6858000"/>
                </a:lnTo>
                <a:lnTo>
                  <a:pt x="12192000" y="6858000"/>
                </a:lnTo>
                <a:lnTo>
                  <a:pt x="12192000" y="0"/>
                </a:lnTo>
                <a:close/>
              </a:path>
            </a:pathLst>
          </a:custGeom>
          <a:solidFill>
            <a:srgbClr val="303030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3" name="object 3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2011679" cy="893063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431925" y="2050089"/>
            <a:ext cx="375221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solidFill>
                  <a:srgbClr val="FFFFFF"/>
                </a:solidFill>
              </a:rPr>
              <a:t>Need</a:t>
            </a:r>
            <a:r>
              <a:rPr sz="4800" spc="-50" dirty="0">
                <a:solidFill>
                  <a:srgbClr val="FFFFFF"/>
                </a:solidFill>
              </a:rPr>
              <a:t> </a:t>
            </a:r>
            <a:r>
              <a:rPr sz="4800" spc="-10" dirty="0">
                <a:solidFill>
                  <a:srgbClr val="FFFFFF"/>
                </a:solidFill>
              </a:rPr>
              <a:t>help?</a:t>
            </a:r>
            <a:endParaRPr sz="4800"/>
          </a:p>
        </p:txBody>
      </p:sp>
      <p:sp>
        <p:nvSpPr>
          <p:cNvPr id="5" name="object 5"/>
          <p:cNvSpPr txBox="1"/>
          <p:nvPr/>
        </p:nvSpPr>
        <p:spPr>
          <a:xfrm>
            <a:off x="1431925" y="3209781"/>
            <a:ext cx="7132955" cy="513715"/>
          </a:xfrm>
          <a:prstGeom prst="rect">
            <a:avLst/>
          </a:prstGeom>
        </p:spPr>
        <p:txBody>
          <a:bodyPr vert="horz" wrap="square" lIns="0" tIns="133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Contact</a:t>
            </a:r>
            <a:r>
              <a:rPr sz="32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REO</a:t>
            </a:r>
            <a:r>
              <a:rPr sz="3200" spc="-125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dirty="0">
                <a:solidFill>
                  <a:srgbClr val="FFFFFF"/>
                </a:solidFill>
                <a:latin typeface="Arial Black"/>
                <a:cs typeface="Arial Black"/>
              </a:rPr>
              <a:t>Research</a:t>
            </a:r>
            <a:r>
              <a:rPr sz="3200" spc="-114" dirty="0">
                <a:solidFill>
                  <a:srgbClr val="FFFFFF"/>
                </a:solidFill>
                <a:latin typeface="Arial Black"/>
                <a:cs typeface="Arial Black"/>
              </a:rPr>
              <a:t> </a:t>
            </a:r>
            <a:r>
              <a:rPr sz="3200" spc="-10" dirty="0">
                <a:solidFill>
                  <a:srgbClr val="FFFFFF"/>
                </a:solidFill>
                <a:latin typeface="Arial Black"/>
                <a:cs typeface="Arial Black"/>
              </a:rPr>
              <a:t>Systems</a:t>
            </a:r>
            <a:endParaRPr sz="3200">
              <a:latin typeface="Arial Black"/>
              <a:cs typeface="Arial Black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1289303" y="4855464"/>
            <a:ext cx="4909185" cy="1049020"/>
          </a:xfrm>
          <a:prstGeom prst="rect">
            <a:avLst/>
          </a:prstGeom>
          <a:ln w="76200">
            <a:solidFill>
              <a:srgbClr val="FFFFFF"/>
            </a:solidFill>
          </a:ln>
        </p:spPr>
        <p:txBody>
          <a:bodyPr vert="horz" wrap="square" lIns="0" tIns="94615" rIns="0" bIns="0" rtlCol="0">
            <a:spAutoFit/>
          </a:bodyPr>
          <a:lstStyle/>
          <a:p>
            <a:pPr marL="153670" marR="179070">
              <a:lnSpc>
                <a:spcPct val="130000"/>
              </a:lnSpc>
              <a:spcBef>
                <a:spcPts val="745"/>
              </a:spcBef>
            </a:pP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  <a:hlinkClick r:id="rId3"/>
              </a:rPr>
              <a:t>reors@essex.ac.uk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</a:rPr>
              <a:t> </a:t>
            </a:r>
            <a:r>
              <a:rPr sz="2000" spc="-10" dirty="0">
                <a:solidFill>
                  <a:srgbClr val="FFFFFF"/>
                </a:solidFill>
                <a:latin typeface="Arial MT"/>
                <a:cs typeface="Arial MT"/>
                <a:hlinkClick r:id="rId4"/>
              </a:rPr>
              <a:t>www.essex.ac.uk/staff/research-systems</a:t>
            </a:r>
            <a:endParaRPr sz="2000">
              <a:latin typeface="Arial MT"/>
              <a:cs typeface="Arial MT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</TotalTime>
  <Words>743</Words>
  <Application>Microsoft Office PowerPoint</Application>
  <PresentationFormat>Widescreen</PresentationFormat>
  <Paragraphs>87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Arial</vt:lpstr>
      <vt:lpstr>Arial Black</vt:lpstr>
      <vt:lpstr>Arial MT</vt:lpstr>
      <vt:lpstr>Wingdings</vt:lpstr>
      <vt:lpstr>Office Theme</vt:lpstr>
      <vt:lpstr>RIS</vt:lpstr>
      <vt:lpstr>ABOUT THE RIS</vt:lpstr>
      <vt:lpstr>ABOUT THIS GUIDE</vt:lpstr>
      <vt:lpstr>Log In</vt:lpstr>
      <vt:lpstr>Deposit existing items</vt:lpstr>
      <vt:lpstr>PowerPoint Presentation</vt:lpstr>
      <vt:lpstr>PowerPoint Presentation</vt:lpstr>
      <vt:lpstr>PowerPoint Presentation</vt:lpstr>
      <vt:lpstr>Deposit existing items Once the file has uploaded you can add further information</vt:lpstr>
      <vt:lpstr>Deposit existing items Once deposited, the item will initially show as “In review”.</vt:lpstr>
      <vt:lpstr>Create new items If the publication is new and has not been indexed from an external data source you’ll need to add it to the RIS first.</vt:lpstr>
      <vt:lpstr>Create new items You’ll be asked first for the publication title, DOI or ISBN.</vt:lpstr>
      <vt:lpstr>Create new items</vt:lpstr>
      <vt:lpstr>Create new items</vt:lpstr>
      <vt:lpstr>Deposit new item</vt:lpstr>
      <vt:lpstr>Need help?</vt:lpstr>
    </vt:vector>
  </TitlesOfParts>
  <Company>University of Essex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RIS Upgrade</dc:title>
  <dc:creator>Wenlock, Phineas J</dc:creator>
  <cp:lastModifiedBy>Christie, Laura</cp:lastModifiedBy>
  <cp:revision>1</cp:revision>
  <dcterms:created xsi:type="dcterms:W3CDTF">2026-09-10T08:27:10Z</dcterms:created>
  <dcterms:modified xsi:type="dcterms:W3CDTF">2026-09-10T08:42:09Z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0x0101002BBA757DD001D6429A804770F209C358</vt:lpwstr>
  </property>
  <property fmtid="{D5CDD505-2E9C-101B-9397-08002B2CF9AE}" pid="3" name="Converter">
    <vt:lpwstr>SolidFramework v10.0.19910.1</vt:lpwstr>
  </property>
  <property fmtid="{D5CDD505-2E9C-101B-9397-08002B2CF9AE}" pid="4" name="Created">
    <vt:filetime>2022-09-22T00:00:00Z</vt:filetime>
  </property>
  <property fmtid="{D5CDD505-2E9C-101B-9397-08002B2CF9AE}" pid="5" name="Creator">
    <vt:lpwstr>Acrobat PDFMaker 11 for PowerPoint</vt:lpwstr>
  </property>
  <property fmtid="{D5CDD505-2E9C-101B-9397-08002B2CF9AE}" pid="6" name="LastSaved">
    <vt:filetime>2026-09-10T00:00:00Z</vt:filetime>
  </property>
  <property fmtid="{D5CDD505-2E9C-101B-9397-08002B2CF9AE}" pid="7" name="Producer">
    <vt:lpwstr>Adobe PDF Library 11.0</vt:lpwstr>
  </property>
</Properties>
</file>