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51" autoAdjust="0"/>
  </p:normalViewPr>
  <p:slideViewPr>
    <p:cSldViewPr>
      <p:cViewPr varScale="1">
        <p:scale>
          <a:sx n="107" d="100"/>
          <a:sy n="107" d="100"/>
        </p:scale>
        <p:origin x="-174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D176C-0ECB-4502-88E6-2366F933B444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22375"/>
            <a:ext cx="439737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03763"/>
            <a:ext cx="5378450" cy="3848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28370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180BE-4A73-417C-84D5-B18450D2ED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715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673-58A8-4E44-BB3F-412DBDB599A9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5EF3-0953-4311-8261-2C6D19782D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01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673-58A8-4E44-BB3F-412DBDB599A9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5EF3-0953-4311-8261-2C6D19782D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562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673-58A8-4E44-BB3F-412DBDB599A9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5EF3-0953-4311-8261-2C6D19782D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26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673-58A8-4E44-BB3F-412DBDB599A9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5EF3-0953-4311-8261-2C6D19782D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57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673-58A8-4E44-BB3F-412DBDB599A9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5EF3-0953-4311-8261-2C6D19782D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73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673-58A8-4E44-BB3F-412DBDB599A9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5EF3-0953-4311-8261-2C6D19782D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65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673-58A8-4E44-BB3F-412DBDB599A9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5EF3-0953-4311-8261-2C6D19782D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7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673-58A8-4E44-BB3F-412DBDB599A9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5EF3-0953-4311-8261-2C6D19782D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08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673-58A8-4E44-BB3F-412DBDB599A9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5EF3-0953-4311-8261-2C6D19782D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7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673-58A8-4E44-BB3F-412DBDB599A9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5EF3-0953-4311-8261-2C6D19782D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815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673-58A8-4E44-BB3F-412DBDB599A9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5EF3-0953-4311-8261-2C6D19782D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99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4B673-58A8-4E44-BB3F-412DBDB599A9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35EF3-0953-4311-8261-2C6D19782D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46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08130" y="703055"/>
            <a:ext cx="2016224" cy="4662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en-GB" sz="11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Mechanical Hazards</a:t>
            </a:r>
          </a:p>
          <a:p>
            <a:pPr marL="171450" indent="-171450" algn="l"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Rotating parts (entanglement, drawing in, entrapment)</a:t>
            </a:r>
          </a:p>
          <a:p>
            <a:pPr marL="171450" indent="-171450" algn="l"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Sharp </a:t>
            </a: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edges (cutting)</a:t>
            </a:r>
          </a:p>
          <a:p>
            <a:pPr marL="171450" indent="-171450" algn="l"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Sharp points (stabbing)</a:t>
            </a:r>
          </a:p>
          <a:p>
            <a:pPr marL="171450" indent="-171450" algn="l"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Blades (cutting, severing)</a:t>
            </a:r>
          </a:p>
          <a:p>
            <a:pPr marL="171450" indent="-171450" algn="l"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Rough </a:t>
            </a: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surfaces (friction/abrasion)</a:t>
            </a:r>
          </a:p>
          <a:p>
            <a:pPr marL="171450" indent="-171450" algn="l"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Moving parts (shearing)</a:t>
            </a:r>
          </a:p>
          <a:p>
            <a:pPr marL="171450" indent="-171450" algn="l"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Moving parts (impact, crushing)</a:t>
            </a:r>
          </a:p>
          <a:p>
            <a:pPr marL="171450" indent="-171450" algn="l"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Ejected materials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Compressed air / </a:t>
            </a: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vacuums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pressure fluid injection</a:t>
            </a:r>
          </a:p>
          <a:p>
            <a:pPr marL="171450" indent="-171450" algn="l"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Lifting equipment</a:t>
            </a:r>
          </a:p>
          <a:p>
            <a:pPr algn="l">
              <a:spcAft>
                <a:spcPts val="600"/>
              </a:spcAft>
            </a:pPr>
            <a:endParaRPr lang="en-GB" sz="1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9909" y="707616"/>
            <a:ext cx="1933679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1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Physical/Environmental Hazards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Noise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Vibration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Electricity / static electricity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Light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Thermal conditions (temperature, humidity)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UV rays (sunlight)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Ionising radiation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Non-ionising radiation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(infrared, microwave, laser)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Heavy /awkward objects (manual handling)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Postural or repetitive movements (ergonomics)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Display Screen Equipment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Workplaces at height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Confined spaces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Slip hazards (</a:t>
            </a:r>
            <a:r>
              <a:rPr lang="en-GB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wet floors)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Trip hazards (</a:t>
            </a:r>
            <a:r>
              <a:rPr lang="en-GB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cables)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Falling objects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Obstructions / projections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Moving vehicles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Combustible materials and ignition sources (fire/explosion)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</a:p>
        </p:txBody>
      </p:sp>
      <p:sp>
        <p:nvSpPr>
          <p:cNvPr id="7" name="Rectangle 6"/>
          <p:cNvSpPr/>
          <p:nvPr/>
        </p:nvSpPr>
        <p:spPr>
          <a:xfrm>
            <a:off x="4548043" y="703055"/>
            <a:ext cx="1795421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1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Chemical/Biological Hazards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Dusts / fumes / gasses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Chemicals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Asbestos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Legionella / other water Pathogens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Flammable / dangerous substances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Sewage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Waste materials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Bacteria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Viruses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Fungi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Parasites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Bodily fluids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Blood Borne Viruses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Genetically Modified Organisms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Animal droppings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Plants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Pesticides</a:t>
            </a:r>
          </a:p>
        </p:txBody>
      </p:sp>
      <p:sp>
        <p:nvSpPr>
          <p:cNvPr id="8" name="Rectangle 7"/>
          <p:cNvSpPr/>
          <p:nvPr/>
        </p:nvSpPr>
        <p:spPr>
          <a:xfrm>
            <a:off x="6377535" y="703055"/>
            <a:ext cx="20882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1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Organisational / Psychosocial Hazards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Behaviour (violence, aggression, harassment)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Unsafe behaviour  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Organisational structures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Workload / work pattern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Upsetting information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Time constraints / deadlines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Interpersonal issues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Lone working (assault, illness)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Travel / work overseas (health, unrest, transport)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Adventurous activities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412922" y="3750043"/>
            <a:ext cx="215769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Factors to Consider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Cleaning / disposal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Storage / distribution 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/ instruction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Supervision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Maintenance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Wingdings" panose="05000000000000000000" pitchFamily="2" charset="2"/>
              <a:buChar char="§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First Aid / Emergencies</a:t>
            </a:r>
            <a:endParaRPr lang="en-GB" sz="9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2771800" y="5650562"/>
            <a:ext cx="554461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Arial" panose="020B0604020202020204" pitchFamily="34" charset="0"/>
              <a:buChar char="•"/>
            </a:pPr>
            <a:r>
              <a:rPr lang="en-GB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Checklists are a useful aid, but don’t just rely on them  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Arial" panose="020B0604020202020204" pitchFamily="34" charset="0"/>
              <a:buChar char="•"/>
            </a:pPr>
            <a:r>
              <a:rPr lang="en-GB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checklists to ensure they are applicable to your area</a:t>
            </a:r>
          </a:p>
          <a:p>
            <a:pPr marL="176213" indent="-176213">
              <a:spcAft>
                <a:spcPts val="600"/>
              </a:spcAft>
              <a:buClr>
                <a:srgbClr val="D55C19"/>
              </a:buClr>
              <a:buFont typeface="Arial" panose="020B0604020202020204" pitchFamily="34" charset="0"/>
              <a:buChar char="•"/>
            </a:pPr>
            <a:r>
              <a:rPr lang="en-GB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may need different checklists for different departments / activities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1520" y="302945"/>
            <a:ext cx="65125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buClr>
                <a:srgbClr val="D55C19"/>
              </a:buClr>
            </a:pPr>
            <a:r>
              <a:rPr lang="en-GB" sz="2000" dirty="0" smtClean="0">
                <a:solidFill>
                  <a:srgbClr val="D55C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hazards to consider (but not an exhaustive list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76256" y="6399022"/>
            <a:ext cx="1725524" cy="365125"/>
          </a:xfrm>
        </p:spPr>
        <p:txBody>
          <a:bodyPr/>
          <a:lstStyle/>
          <a:p>
            <a:r>
              <a:rPr lang="en-GB" sz="1000" dirty="0" smtClean="0"/>
              <a:t>2019-08_hazards list v2 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42591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293</Words>
  <Application>Microsoft Office PowerPoint</Application>
  <PresentationFormat>On-screen Show (4:3)</PresentationFormat>
  <Paragraphs>75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Essex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Caroline J</dc:creator>
  <cp:lastModifiedBy>Saunders, Claire F</cp:lastModifiedBy>
  <cp:revision>44</cp:revision>
  <cp:lastPrinted>2019-07-05T09:39:04Z</cp:lastPrinted>
  <dcterms:created xsi:type="dcterms:W3CDTF">2017-09-29T08:47:40Z</dcterms:created>
  <dcterms:modified xsi:type="dcterms:W3CDTF">2019-08-15T11:12:23Z</dcterms:modified>
</cp:coreProperties>
</file>