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handoutMasterIdLst>
    <p:handoutMasterId r:id="rId13"/>
  </p:handoutMasterIdLst>
  <p:sldIdLst>
    <p:sldId id="261" r:id="rId2"/>
    <p:sldId id="306" r:id="rId3"/>
    <p:sldId id="307" r:id="rId4"/>
    <p:sldId id="325" r:id="rId5"/>
    <p:sldId id="316" r:id="rId6"/>
    <p:sldId id="326" r:id="rId7"/>
    <p:sldId id="321" r:id="rId8"/>
    <p:sldId id="327" r:id="rId9"/>
    <p:sldId id="322" r:id="rId10"/>
    <p:sldId id="328" r:id="rId11"/>
    <p:sldId id="324" r:id="rId12"/>
  </p:sldIdLst>
  <p:sldSz cx="9144000" cy="6858000" type="screen4x3"/>
  <p:notesSz cx="6985000" cy="9271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FD8"/>
    <a:srgbClr val="F8993A"/>
    <a:srgbClr val="F78E25"/>
    <a:srgbClr val="FE8500"/>
    <a:srgbClr val="FF931D"/>
    <a:srgbClr val="FE9022"/>
    <a:srgbClr val="FE860E"/>
    <a:srgbClr val="FCA810"/>
    <a:srgbClr val="5B23AD"/>
    <a:srgbClr val="3623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168" autoAdjust="0"/>
  </p:normalViewPr>
  <p:slideViewPr>
    <p:cSldViewPr>
      <p:cViewPr>
        <p:scale>
          <a:sx n="80" d="100"/>
          <a:sy n="80" d="100"/>
        </p:scale>
        <p:origin x="-4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68" y="-78"/>
      </p:cViewPr>
      <p:guideLst>
        <p:guide orient="horz" pos="2920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C374F40-34ED-42F1-A0C2-D281B6A08AC6}" type="datetimeFigureOut">
              <a:rPr lang="en-US"/>
              <a:pPr/>
              <a:t>2/19/2016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27363" cy="463550"/>
          </a:xfrm>
          <a:prstGeom prst="rect">
            <a:avLst/>
          </a:prstGeom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05863"/>
            <a:ext cx="3027363" cy="463550"/>
          </a:xfrm>
          <a:prstGeom prst="rect">
            <a:avLst/>
          </a:prstGeom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7C03A7-5EA5-41D7-8476-D49CFEABB28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298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875" y="-17463"/>
            <a:ext cx="9175750" cy="689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1125" y="1627188"/>
            <a:ext cx="5956300" cy="2451100"/>
          </a:xfrm>
          <a:solidFill>
            <a:schemeClr val="accent1"/>
          </a:solidFill>
          <a:ln w="69850">
            <a:solidFill>
              <a:srgbClr val="FFFFFF"/>
            </a:solidFill>
          </a:ln>
        </p:spPr>
        <p:txBody>
          <a:bodyPr rIns="274320" bIns="137160"/>
          <a:lstStyle>
            <a:lvl1pPr>
              <a:defRPr sz="5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111125" y="4088253"/>
            <a:ext cx="5952744" cy="2123658"/>
          </a:xfrm>
          <a:noFill/>
          <a:ln w="69850">
            <a:noFill/>
            <a:miter lim="800000"/>
            <a:headEnd/>
            <a:tailEnd/>
          </a:ln>
        </p:spPr>
        <p:txBody>
          <a:bodyPr tIns="137160" rIns="274320" bIns="137160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4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4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4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4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GB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9225" y="1663700"/>
            <a:ext cx="5591175" cy="50419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6134100" y="1663700"/>
            <a:ext cx="2870200" cy="5041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2600"/>
            </a:lvl1pPr>
            <a:lvl2pPr marL="1588" indent="-1588">
              <a:buNone/>
              <a:defRPr sz="2600"/>
            </a:lvl2pPr>
            <a:lvl3pPr marL="228600" indent="-225425">
              <a:defRPr lang="en-US" sz="2600" dirty="0" smtClean="0">
                <a:solidFill>
                  <a:schemeClr val="tx1"/>
                </a:solidFill>
                <a:latin typeface="+mn-lt"/>
              </a:defRPr>
            </a:lvl3pPr>
            <a:lvl4pPr marL="457200" indent="-228600">
              <a:buFont typeface="Arial" pitchFamily="34" charset="0"/>
              <a:buChar char="–"/>
              <a:defRPr lang="en-US" sz="2600" dirty="0" smtClean="0">
                <a:solidFill>
                  <a:schemeClr val="tx1"/>
                </a:solidFill>
                <a:latin typeface="+mn-lt"/>
              </a:defRPr>
            </a:lvl4pPr>
            <a:lvl5pPr marL="682625" indent="-3175" defTabSz="749300">
              <a:buFont typeface="Arial" pitchFamily="34" charset="0"/>
              <a:buNone/>
              <a:defRPr lang="en-US" sz="2000" dirty="0" smtClean="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869950"/>
            <a:ext cx="8851900" cy="646331"/>
          </a:xfrm>
          <a:solidFill>
            <a:srgbClr val="F8993A"/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9224" y="1663700"/>
            <a:ext cx="5565775" cy="5041900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 marL="228600" indent="-225425">
              <a:defRPr lang="en-US" sz="2600" dirty="0" smtClean="0">
                <a:solidFill>
                  <a:schemeClr val="tx1"/>
                </a:solidFill>
                <a:latin typeface="+mn-lt"/>
              </a:defRPr>
            </a:lvl3pPr>
            <a:lvl4pPr marL="457200" indent="-228600">
              <a:defRPr lang="en-US" sz="2600" dirty="0" smtClean="0">
                <a:solidFill>
                  <a:schemeClr val="tx1"/>
                </a:solidFill>
                <a:latin typeface="+mn-lt"/>
              </a:defRPr>
            </a:lvl4pPr>
            <a:lvl5pPr marL="682625" indent="-3175" defTabSz="800100">
              <a:defRPr lang="en-US" sz="2000" dirty="0" smtClean="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15875" y="-17463"/>
            <a:ext cx="9175750" cy="689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6050" y="869950"/>
            <a:ext cx="8851900" cy="722313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vert="horz" wrap="square" lIns="274320" tIns="137160" rIns="22860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9225" y="1663700"/>
            <a:ext cx="8839200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4320" tIns="914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Top 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0" r:id="rId2"/>
    <p:sldLayoutId id="2147483751" r:id="rId3"/>
    <p:sldLayoutId id="2147483752" r:id="rId4"/>
    <p:sldLayoutId id="2147483753" r:id="rId5"/>
    <p:sldLayoutId id="2147483755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877888" rtl="0" eaLnBrk="0" fontAlgn="base" hangingPunct="0">
        <a:lnSpc>
          <a:spcPct val="80000"/>
        </a:lnSpc>
        <a:spcBef>
          <a:spcPct val="0"/>
        </a:spcBef>
        <a:spcAft>
          <a:spcPct val="0"/>
        </a:spcAft>
        <a:buFont typeface="Wingdings" pitchFamily="2" charset="2"/>
        <a:defRPr sz="4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877888" rtl="0" eaLnBrk="0" fontAlgn="base" hangingPunct="0">
        <a:spcBef>
          <a:spcPct val="0"/>
        </a:spcBef>
        <a:spcAft>
          <a:spcPct val="0"/>
        </a:spcAft>
        <a:buFont typeface="Wingdings" pitchFamily="2" charset="2"/>
        <a:defRPr sz="3000">
          <a:solidFill>
            <a:schemeClr val="tx1"/>
          </a:solidFill>
          <a:latin typeface="+mn-lt"/>
        </a:defRPr>
      </a:lvl2pPr>
      <a:lvl3pPr marL="292100" indent="-288925" algn="l" defTabSz="877888" rtl="0" eaLnBrk="0" fontAlgn="base" hangingPunct="0">
        <a:spcBef>
          <a:spcPct val="0"/>
        </a:spcBef>
        <a:spcAft>
          <a:spcPct val="0"/>
        </a:spcAft>
        <a:buSzPct val="80000"/>
        <a:buFont typeface="Wingdings" pitchFamily="2" charset="2"/>
        <a:buChar char="§"/>
        <a:defRPr sz="3000">
          <a:solidFill>
            <a:schemeClr val="tx1"/>
          </a:solidFill>
          <a:latin typeface="+mn-lt"/>
        </a:defRPr>
      </a:lvl3pPr>
      <a:lvl4pPr marL="571500" indent="-292100" algn="l" defTabSz="877888" rtl="0" eaLnBrk="0" fontAlgn="base" hangingPunct="0">
        <a:spcBef>
          <a:spcPct val="0"/>
        </a:spcBef>
        <a:spcAft>
          <a:spcPct val="0"/>
        </a:spcAft>
        <a:buSzPct val="80000"/>
        <a:buFont typeface="Arial" charset="0"/>
        <a:buChar char="–"/>
        <a:defRPr sz="3000">
          <a:solidFill>
            <a:schemeClr val="tx1"/>
          </a:solidFill>
          <a:latin typeface="+mn-lt"/>
        </a:defRPr>
      </a:lvl4pPr>
      <a:lvl5pPr marL="863600" indent="-14288" algn="l" defTabSz="1082675" rtl="0" eaLnBrk="0" fontAlgn="base" hangingPunct="0">
        <a:spcBef>
          <a:spcPct val="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1136650" indent="-215900" algn="l" defTabSz="877888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3000">
          <a:solidFill>
            <a:schemeClr val="tx1"/>
          </a:solidFill>
          <a:latin typeface="+mn-lt"/>
        </a:defRPr>
      </a:lvl6pPr>
      <a:lvl7pPr marL="1593850" indent="-215900" algn="l" defTabSz="877888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3000">
          <a:solidFill>
            <a:schemeClr val="tx1"/>
          </a:solidFill>
          <a:latin typeface="+mn-lt"/>
        </a:defRPr>
      </a:lvl7pPr>
      <a:lvl8pPr marL="2051050" indent="-215900" algn="l" defTabSz="877888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3000">
          <a:solidFill>
            <a:schemeClr val="tx1"/>
          </a:solidFill>
          <a:latin typeface="+mn-lt"/>
        </a:defRPr>
      </a:lvl8pPr>
      <a:lvl9pPr marL="2508250" indent="-215900" algn="l" defTabSz="877888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3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46050" y="869950"/>
            <a:ext cx="8851900" cy="686841"/>
          </a:xfrm>
          <a:solidFill>
            <a:srgbClr val="00AFD8"/>
          </a:solidFill>
        </p:spPr>
        <p:txBody>
          <a:bodyPr/>
          <a:lstStyle/>
          <a:p>
            <a:r>
              <a:rPr lang="en-GB" dirty="0" smtClean="0"/>
              <a:t>Essex </a:t>
            </a:r>
            <a:r>
              <a:rPr lang="en-GB" dirty="0" err="1" smtClean="0"/>
              <a:t>Startups</a:t>
            </a:r>
            <a:endParaRPr lang="en-US" dirty="0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sz="half" idx="1"/>
          </p:nvPr>
        </p:nvSpPr>
        <p:spPr>
          <a:xfrm>
            <a:off x="-1" y="2924944"/>
            <a:ext cx="9004401" cy="3816424"/>
          </a:xfrm>
        </p:spPr>
        <p:txBody>
          <a:bodyPr/>
          <a:lstStyle/>
          <a:p>
            <a:pPr marL="0" indent="0"/>
            <a:r>
              <a:rPr lang="en-GB" sz="7200" dirty="0" smtClean="0">
                <a:solidFill>
                  <a:srgbClr val="262729"/>
                </a:solidFill>
              </a:rPr>
              <a:t>Marketing Plan Template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892677"/>
            <a:ext cx="648072" cy="64807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46050" y="869950"/>
            <a:ext cx="8851900" cy="646331"/>
          </a:xfrm>
          <a:solidFill>
            <a:srgbClr val="00AFD8"/>
          </a:solidFill>
        </p:spPr>
        <p:txBody>
          <a:bodyPr/>
          <a:lstStyle/>
          <a:p>
            <a:r>
              <a:rPr lang="en-GB" dirty="0" smtClean="0"/>
              <a:t>Marketing Plan</a:t>
            </a:r>
            <a:endParaRPr lang="en-US" dirty="0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sz="half" idx="1"/>
          </p:nvPr>
        </p:nvSpPr>
        <p:spPr>
          <a:xfrm>
            <a:off x="-1" y="2924944"/>
            <a:ext cx="9004401" cy="3816424"/>
          </a:xfrm>
        </p:spPr>
        <p:txBody>
          <a:bodyPr/>
          <a:lstStyle/>
          <a:p>
            <a:pPr marL="0" indent="0"/>
            <a:r>
              <a:rPr lang="en-GB" sz="7200" dirty="0" smtClean="0">
                <a:solidFill>
                  <a:srgbClr val="262729"/>
                </a:solidFill>
              </a:rPr>
              <a:t>12 months</a:t>
            </a:r>
          </a:p>
        </p:txBody>
      </p:sp>
    </p:spTree>
    <p:extLst>
      <p:ext uri="{BB962C8B-B14F-4D97-AF65-F5344CB8AC3E}">
        <p14:creationId xmlns:p14="http://schemas.microsoft.com/office/powerpoint/2010/main" val="42809572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869950"/>
            <a:ext cx="8851900" cy="646331"/>
          </a:xfrm>
          <a:solidFill>
            <a:srgbClr val="00AFD8"/>
          </a:solidFill>
        </p:spPr>
        <p:txBody>
          <a:bodyPr/>
          <a:lstStyle/>
          <a:p>
            <a:r>
              <a:rPr lang="en-GB" dirty="0" smtClean="0"/>
              <a:t>12 months (30</a:t>
            </a:r>
            <a:r>
              <a:rPr lang="en-GB" baseline="30000" dirty="0" smtClean="0"/>
              <a:t>th</a:t>
            </a:r>
            <a:r>
              <a:rPr lang="en-GB" dirty="0" smtClean="0"/>
              <a:t> May 2015)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700808"/>
            <a:ext cx="8964488" cy="5041900"/>
          </a:xfrm>
        </p:spPr>
        <p:txBody>
          <a:bodyPr/>
          <a:lstStyle/>
          <a:p>
            <a:r>
              <a:rPr lang="en-GB" sz="2800" u="sng" dirty="0" smtClean="0"/>
              <a:t>Online</a:t>
            </a:r>
            <a:endParaRPr lang="en-GB" sz="2800" u="sng" dirty="0"/>
          </a:p>
          <a:p>
            <a:r>
              <a:rPr lang="en-GB" sz="2800" dirty="0"/>
              <a:t>Get website online			3 days	£XX</a:t>
            </a:r>
          </a:p>
          <a:p>
            <a:r>
              <a:rPr lang="en-GB" sz="2800" dirty="0"/>
              <a:t>Set up LinkedIn profile		2 hours</a:t>
            </a:r>
          </a:p>
          <a:p>
            <a:endParaRPr lang="en-GB" sz="2800" dirty="0"/>
          </a:p>
          <a:p>
            <a:r>
              <a:rPr lang="en-GB" sz="2800" u="sng" dirty="0"/>
              <a:t>Offline</a:t>
            </a:r>
          </a:p>
          <a:p>
            <a:r>
              <a:rPr lang="en-GB" sz="2800" dirty="0"/>
              <a:t>Write article for local newspaper	</a:t>
            </a:r>
            <a:endParaRPr lang="en-GB" sz="2800" dirty="0" smtClean="0"/>
          </a:p>
          <a:p>
            <a:r>
              <a:rPr lang="en-GB" sz="2800" dirty="0" smtClean="0"/>
              <a:t>Research/contact</a:t>
            </a:r>
            <a:r>
              <a:rPr lang="en-GB" sz="2800" dirty="0"/>
              <a:t>: 3 hours, write: 3 hours </a:t>
            </a:r>
          </a:p>
        </p:txBody>
      </p:sp>
    </p:spTree>
    <p:extLst>
      <p:ext uri="{BB962C8B-B14F-4D97-AF65-F5344CB8AC3E}">
        <p14:creationId xmlns:p14="http://schemas.microsoft.com/office/powerpoint/2010/main" val="33940456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851900" cy="646331"/>
          </a:xfrm>
          <a:solidFill>
            <a:srgbClr val="00AFD8"/>
          </a:solidFill>
        </p:spPr>
        <p:txBody>
          <a:bodyPr/>
          <a:lstStyle/>
          <a:p>
            <a:r>
              <a:rPr lang="en-US" dirty="0" smtClean="0"/>
              <a:t>Mission statement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700808"/>
            <a:ext cx="8964488" cy="50419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Tell your company story and ideals in less than 30 </a:t>
            </a:r>
            <a:r>
              <a:rPr lang="en-US" sz="2800" dirty="0" smtClean="0"/>
              <a:t>seconds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/>
              <a:t>Give a clear understanding of what your company is about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sz="2800" u="sng" dirty="0" smtClean="0"/>
              <a:t>Example</a:t>
            </a:r>
            <a:endParaRPr lang="en-GB" sz="2800" dirty="0"/>
          </a:p>
          <a:p>
            <a:r>
              <a:rPr lang="en-US" sz="2800" dirty="0"/>
              <a:t> </a:t>
            </a:r>
            <a:endParaRPr lang="en-GB" sz="2800" dirty="0"/>
          </a:p>
          <a:p>
            <a:r>
              <a:rPr lang="en-US" sz="2800" dirty="0"/>
              <a:t>To produce high quality, low costs, easy-to-use products that incorporate high technology for the individual. We are proving that high technology does not have to be intimidating for non-computer experts – Apple</a:t>
            </a:r>
            <a:endParaRPr lang="en-GB" sz="2800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869950"/>
            <a:ext cx="8851900" cy="646331"/>
          </a:xfrm>
          <a:solidFill>
            <a:srgbClr val="00AFD8"/>
          </a:solidFill>
        </p:spPr>
        <p:txBody>
          <a:bodyPr/>
          <a:lstStyle/>
          <a:p>
            <a:r>
              <a:rPr lang="en-GB" dirty="0" smtClean="0"/>
              <a:t>Your ideal client avatar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700808"/>
            <a:ext cx="8964488" cy="50419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Give a definition of you ideal client</a:t>
            </a:r>
            <a:endParaRPr lang="en-US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sz="2800" u="sng" dirty="0" smtClean="0"/>
              <a:t>Example</a:t>
            </a:r>
          </a:p>
          <a:p>
            <a:endParaRPr lang="en-GB" sz="2800" dirty="0"/>
          </a:p>
          <a:p>
            <a:r>
              <a:rPr lang="en-GB" sz="2800" dirty="0" smtClean="0"/>
              <a:t>	Susie </a:t>
            </a:r>
            <a:r>
              <a:rPr lang="en-GB" sz="2800" dirty="0"/>
              <a:t>is 35 years old. She is a mum of 2 kids, 7 and </a:t>
            </a:r>
            <a:r>
              <a:rPr lang="en-GB" sz="2800" dirty="0" smtClean="0"/>
              <a:t>6 years </a:t>
            </a:r>
            <a:r>
              <a:rPr lang="en-GB" sz="2800" dirty="0"/>
              <a:t>old, married, living in the countryside of the UK in a 4 bedroom house. She is part-time working with a salary of XYZ. Her biggest dream is… She is afraid of…</a:t>
            </a:r>
          </a:p>
        </p:txBody>
      </p:sp>
    </p:spTree>
    <p:extLst>
      <p:ext uri="{BB962C8B-B14F-4D97-AF65-F5344CB8AC3E}">
        <p14:creationId xmlns:p14="http://schemas.microsoft.com/office/powerpoint/2010/main" val="486997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46050" y="869950"/>
            <a:ext cx="8851900" cy="646331"/>
          </a:xfrm>
          <a:solidFill>
            <a:srgbClr val="00AFD8"/>
          </a:solidFill>
        </p:spPr>
        <p:txBody>
          <a:bodyPr/>
          <a:lstStyle/>
          <a:p>
            <a:r>
              <a:rPr lang="en-GB" dirty="0" smtClean="0"/>
              <a:t>Marketing Plan</a:t>
            </a:r>
            <a:endParaRPr lang="en-US" dirty="0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sz="half" idx="1"/>
          </p:nvPr>
        </p:nvSpPr>
        <p:spPr>
          <a:xfrm>
            <a:off x="-1" y="2924944"/>
            <a:ext cx="9004401" cy="3816424"/>
          </a:xfrm>
        </p:spPr>
        <p:txBody>
          <a:bodyPr/>
          <a:lstStyle/>
          <a:p>
            <a:pPr marL="0" indent="0"/>
            <a:r>
              <a:rPr lang="en-GB" sz="7200" dirty="0" smtClean="0">
                <a:solidFill>
                  <a:srgbClr val="262729"/>
                </a:solidFill>
              </a:rPr>
              <a:t>30 days</a:t>
            </a:r>
          </a:p>
        </p:txBody>
      </p:sp>
    </p:spTree>
    <p:extLst>
      <p:ext uri="{BB962C8B-B14F-4D97-AF65-F5344CB8AC3E}">
        <p14:creationId xmlns:p14="http://schemas.microsoft.com/office/powerpoint/2010/main" val="241727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869950"/>
            <a:ext cx="8851900" cy="646331"/>
          </a:xfrm>
          <a:solidFill>
            <a:srgbClr val="00AFD8"/>
          </a:solidFill>
        </p:spPr>
        <p:txBody>
          <a:bodyPr/>
          <a:lstStyle/>
          <a:p>
            <a:r>
              <a:rPr lang="en-GB" dirty="0" smtClean="0"/>
              <a:t>30 days (30</a:t>
            </a:r>
            <a:r>
              <a:rPr lang="en-GB" baseline="30000" dirty="0" smtClean="0"/>
              <a:t>th</a:t>
            </a:r>
            <a:r>
              <a:rPr lang="en-GB" dirty="0" smtClean="0"/>
              <a:t> June 2014)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700808"/>
            <a:ext cx="8964488" cy="5041900"/>
          </a:xfrm>
        </p:spPr>
        <p:txBody>
          <a:bodyPr/>
          <a:lstStyle/>
          <a:p>
            <a:r>
              <a:rPr lang="en-GB" sz="2800" u="sng" dirty="0" smtClean="0"/>
              <a:t>Online</a:t>
            </a:r>
            <a:endParaRPr lang="en-GB" sz="2800" u="sng" dirty="0"/>
          </a:p>
          <a:p>
            <a:r>
              <a:rPr lang="en-GB" sz="2800" dirty="0"/>
              <a:t>Get website online			3 days	£XX</a:t>
            </a:r>
          </a:p>
          <a:p>
            <a:r>
              <a:rPr lang="en-GB" sz="2800" dirty="0"/>
              <a:t>Set up LinkedIn profile		2 hours	</a:t>
            </a:r>
          </a:p>
          <a:p>
            <a:endParaRPr lang="en-GB" sz="2800" dirty="0"/>
          </a:p>
          <a:p>
            <a:r>
              <a:rPr lang="en-GB" sz="2800" u="sng" dirty="0"/>
              <a:t>Offline</a:t>
            </a:r>
          </a:p>
          <a:p>
            <a:r>
              <a:rPr lang="en-GB" sz="2800" dirty="0"/>
              <a:t>Write article for local newspaper	</a:t>
            </a:r>
            <a:endParaRPr lang="en-GB" sz="2800" dirty="0" smtClean="0"/>
          </a:p>
          <a:p>
            <a:r>
              <a:rPr lang="en-GB" sz="2800" dirty="0" smtClean="0"/>
              <a:t>Research/contact</a:t>
            </a:r>
            <a:r>
              <a:rPr lang="en-GB" sz="2800" dirty="0"/>
              <a:t>: 3 hours, write: 3 hours </a:t>
            </a:r>
          </a:p>
        </p:txBody>
      </p:sp>
    </p:spTree>
    <p:extLst>
      <p:ext uri="{BB962C8B-B14F-4D97-AF65-F5344CB8AC3E}">
        <p14:creationId xmlns:p14="http://schemas.microsoft.com/office/powerpoint/2010/main" val="995637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46050" y="869950"/>
            <a:ext cx="8851900" cy="646331"/>
          </a:xfrm>
          <a:solidFill>
            <a:srgbClr val="00AFD8"/>
          </a:solidFill>
        </p:spPr>
        <p:txBody>
          <a:bodyPr/>
          <a:lstStyle/>
          <a:p>
            <a:r>
              <a:rPr lang="en-GB" dirty="0" smtClean="0"/>
              <a:t>Marketing Plan</a:t>
            </a:r>
            <a:endParaRPr lang="en-US" dirty="0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sz="half" idx="1"/>
          </p:nvPr>
        </p:nvSpPr>
        <p:spPr>
          <a:xfrm>
            <a:off x="-1" y="2924944"/>
            <a:ext cx="9004401" cy="3816424"/>
          </a:xfrm>
        </p:spPr>
        <p:txBody>
          <a:bodyPr/>
          <a:lstStyle/>
          <a:p>
            <a:pPr marL="0" indent="0"/>
            <a:r>
              <a:rPr lang="en-GB" sz="7200" dirty="0" smtClean="0">
                <a:solidFill>
                  <a:srgbClr val="262729"/>
                </a:solidFill>
              </a:rPr>
              <a:t>3 months</a:t>
            </a:r>
          </a:p>
        </p:txBody>
      </p:sp>
    </p:spTree>
    <p:extLst>
      <p:ext uri="{BB962C8B-B14F-4D97-AF65-F5344CB8AC3E}">
        <p14:creationId xmlns:p14="http://schemas.microsoft.com/office/powerpoint/2010/main" val="11562718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869950"/>
            <a:ext cx="8851900" cy="646331"/>
          </a:xfrm>
          <a:solidFill>
            <a:srgbClr val="00AFD8"/>
          </a:solidFill>
        </p:spPr>
        <p:txBody>
          <a:bodyPr/>
          <a:lstStyle/>
          <a:p>
            <a:r>
              <a:rPr lang="en-GB" dirty="0" smtClean="0"/>
              <a:t>3 months (30</a:t>
            </a:r>
            <a:r>
              <a:rPr lang="en-GB" baseline="30000" dirty="0" smtClean="0"/>
              <a:t>th</a:t>
            </a:r>
            <a:r>
              <a:rPr lang="en-GB" dirty="0" smtClean="0"/>
              <a:t> September 2014)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700808"/>
            <a:ext cx="8964488" cy="5041900"/>
          </a:xfrm>
        </p:spPr>
        <p:txBody>
          <a:bodyPr/>
          <a:lstStyle/>
          <a:p>
            <a:r>
              <a:rPr lang="en-GB" sz="2800" u="sng" dirty="0" smtClean="0"/>
              <a:t>Online</a:t>
            </a:r>
            <a:endParaRPr lang="en-GB" sz="2800" u="sng" dirty="0"/>
          </a:p>
          <a:p>
            <a:r>
              <a:rPr lang="en-GB" sz="2800" dirty="0"/>
              <a:t>Get website online			3 days	£XX</a:t>
            </a:r>
          </a:p>
          <a:p>
            <a:r>
              <a:rPr lang="en-GB" sz="2800" dirty="0"/>
              <a:t>Set up LinkedIn profile		2 hours</a:t>
            </a:r>
          </a:p>
          <a:p>
            <a:endParaRPr lang="en-GB" sz="2800" dirty="0"/>
          </a:p>
          <a:p>
            <a:r>
              <a:rPr lang="en-GB" sz="2800" u="sng" dirty="0"/>
              <a:t>Offline</a:t>
            </a:r>
          </a:p>
          <a:p>
            <a:r>
              <a:rPr lang="en-GB" sz="2800" dirty="0"/>
              <a:t>Write article for local newspaper	</a:t>
            </a:r>
            <a:endParaRPr lang="en-GB" sz="2800" dirty="0" smtClean="0"/>
          </a:p>
          <a:p>
            <a:r>
              <a:rPr lang="en-GB" sz="2800" dirty="0" smtClean="0"/>
              <a:t>Research/contact</a:t>
            </a:r>
            <a:r>
              <a:rPr lang="en-GB" sz="2800" dirty="0"/>
              <a:t>: 3 hours, write: 3 hours </a:t>
            </a:r>
          </a:p>
        </p:txBody>
      </p:sp>
    </p:spTree>
    <p:extLst>
      <p:ext uri="{BB962C8B-B14F-4D97-AF65-F5344CB8AC3E}">
        <p14:creationId xmlns:p14="http://schemas.microsoft.com/office/powerpoint/2010/main" val="2078234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46050" y="869950"/>
            <a:ext cx="8851900" cy="646331"/>
          </a:xfrm>
          <a:solidFill>
            <a:srgbClr val="00AFD8"/>
          </a:solidFill>
        </p:spPr>
        <p:txBody>
          <a:bodyPr/>
          <a:lstStyle/>
          <a:p>
            <a:r>
              <a:rPr lang="en-GB" dirty="0" smtClean="0"/>
              <a:t>Marketing Plan</a:t>
            </a:r>
            <a:endParaRPr lang="en-US" dirty="0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sz="half" idx="1"/>
          </p:nvPr>
        </p:nvSpPr>
        <p:spPr>
          <a:xfrm>
            <a:off x="-1" y="2924944"/>
            <a:ext cx="9004401" cy="3816424"/>
          </a:xfrm>
        </p:spPr>
        <p:txBody>
          <a:bodyPr/>
          <a:lstStyle/>
          <a:p>
            <a:pPr marL="0" indent="0"/>
            <a:r>
              <a:rPr lang="en-GB" sz="7200" dirty="0">
                <a:solidFill>
                  <a:srgbClr val="262729"/>
                </a:solidFill>
              </a:rPr>
              <a:t>6</a:t>
            </a:r>
            <a:r>
              <a:rPr lang="en-GB" sz="7200" dirty="0" smtClean="0">
                <a:solidFill>
                  <a:srgbClr val="262729"/>
                </a:solidFill>
              </a:rPr>
              <a:t> months</a:t>
            </a:r>
          </a:p>
        </p:txBody>
      </p:sp>
    </p:spTree>
    <p:extLst>
      <p:ext uri="{BB962C8B-B14F-4D97-AF65-F5344CB8AC3E}">
        <p14:creationId xmlns:p14="http://schemas.microsoft.com/office/powerpoint/2010/main" val="3032245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869950"/>
            <a:ext cx="8851900" cy="646331"/>
          </a:xfrm>
          <a:solidFill>
            <a:srgbClr val="00AFD8"/>
          </a:solidFill>
        </p:spPr>
        <p:txBody>
          <a:bodyPr/>
          <a:lstStyle/>
          <a:p>
            <a:r>
              <a:rPr lang="en-GB" dirty="0"/>
              <a:t>6</a:t>
            </a:r>
            <a:r>
              <a:rPr lang="en-GB" dirty="0" smtClean="0"/>
              <a:t> months (31</a:t>
            </a:r>
            <a:r>
              <a:rPr lang="en-GB" baseline="30000" dirty="0" smtClean="0"/>
              <a:t>st</a:t>
            </a:r>
            <a:r>
              <a:rPr lang="en-GB" dirty="0" smtClean="0"/>
              <a:t> </a:t>
            </a:r>
            <a:r>
              <a:rPr lang="en-GB" dirty="0"/>
              <a:t>D</a:t>
            </a:r>
            <a:r>
              <a:rPr lang="en-GB" dirty="0" smtClean="0"/>
              <a:t>ecember 2014)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700808"/>
            <a:ext cx="8964488" cy="5041900"/>
          </a:xfrm>
        </p:spPr>
        <p:txBody>
          <a:bodyPr/>
          <a:lstStyle/>
          <a:p>
            <a:r>
              <a:rPr lang="en-GB" sz="2800" u="sng" dirty="0" smtClean="0"/>
              <a:t>Online</a:t>
            </a:r>
            <a:endParaRPr lang="en-GB" sz="2800" u="sng" dirty="0"/>
          </a:p>
          <a:p>
            <a:r>
              <a:rPr lang="en-GB" sz="2800" dirty="0"/>
              <a:t>Get website online			3 days	£XX</a:t>
            </a:r>
          </a:p>
          <a:p>
            <a:r>
              <a:rPr lang="en-GB" sz="2800" dirty="0"/>
              <a:t>Set up LinkedIn profile		2 hours</a:t>
            </a:r>
          </a:p>
          <a:p>
            <a:endParaRPr lang="en-GB" sz="2800" dirty="0"/>
          </a:p>
          <a:p>
            <a:r>
              <a:rPr lang="en-GB" sz="2800" u="sng" dirty="0"/>
              <a:t>Offline</a:t>
            </a:r>
          </a:p>
          <a:p>
            <a:r>
              <a:rPr lang="en-GB" sz="2800" dirty="0"/>
              <a:t>Write article for local newspaper	</a:t>
            </a:r>
            <a:endParaRPr lang="en-GB" sz="2800" dirty="0" smtClean="0"/>
          </a:p>
          <a:p>
            <a:r>
              <a:rPr lang="en-GB" sz="2800" dirty="0" smtClean="0"/>
              <a:t>Research/contact</a:t>
            </a:r>
            <a:r>
              <a:rPr lang="en-GB" sz="2800" dirty="0"/>
              <a:t>: 3 hours, write: 3 hours </a:t>
            </a:r>
          </a:p>
        </p:txBody>
      </p:sp>
    </p:spTree>
    <p:extLst>
      <p:ext uri="{BB962C8B-B14F-4D97-AF65-F5344CB8AC3E}">
        <p14:creationId xmlns:p14="http://schemas.microsoft.com/office/powerpoint/2010/main" val="1298805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date_brand_powerpointApr10">
  <a:themeElements>
    <a:clrScheme name="UoE_White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A90061"/>
      </a:accent1>
      <a:accent2>
        <a:srgbClr val="E98300"/>
      </a:accent2>
      <a:accent3>
        <a:srgbClr val="007A87"/>
      </a:accent3>
      <a:accent4>
        <a:srgbClr val="0065BD"/>
      </a:accent4>
      <a:accent5>
        <a:srgbClr val="4C5CC5"/>
      </a:accent5>
      <a:accent6>
        <a:srgbClr val="4D4F53"/>
      </a:accent6>
      <a:hlink>
        <a:srgbClr val="007A87"/>
      </a:hlink>
      <a:folHlink>
        <a:srgbClr val="007A87"/>
      </a:folHlink>
    </a:clrScheme>
    <a:fontScheme name="Large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rge text 1">
        <a:dk1>
          <a:srgbClr val="4D4F53"/>
        </a:dk1>
        <a:lt1>
          <a:srgbClr val="FFFFFF"/>
        </a:lt1>
        <a:dk2>
          <a:srgbClr val="007A87"/>
        </a:dk2>
        <a:lt2>
          <a:srgbClr val="FFFFFF"/>
        </a:lt2>
        <a:accent1>
          <a:srgbClr val="E98300"/>
        </a:accent1>
        <a:accent2>
          <a:srgbClr val="0065BD"/>
        </a:accent2>
        <a:accent3>
          <a:srgbClr val="AABEC3"/>
        </a:accent3>
        <a:accent4>
          <a:srgbClr val="DADADA"/>
        </a:accent4>
        <a:accent5>
          <a:srgbClr val="F2C1AA"/>
        </a:accent5>
        <a:accent6>
          <a:srgbClr val="005BAB"/>
        </a:accent6>
        <a:hlink>
          <a:srgbClr val="A90061"/>
        </a:hlink>
        <a:folHlink>
          <a:srgbClr val="4C5CC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ge text 2">
        <a:dk1>
          <a:srgbClr val="4D4F53"/>
        </a:dk1>
        <a:lt1>
          <a:srgbClr val="FFFFFF"/>
        </a:lt1>
        <a:dk2>
          <a:srgbClr val="0065BD"/>
        </a:dk2>
        <a:lt2>
          <a:srgbClr val="FFFFFF"/>
        </a:lt2>
        <a:accent1>
          <a:srgbClr val="A90061"/>
        </a:accent1>
        <a:accent2>
          <a:srgbClr val="E98300"/>
        </a:accent2>
        <a:accent3>
          <a:srgbClr val="AAB8DB"/>
        </a:accent3>
        <a:accent4>
          <a:srgbClr val="DADADA"/>
        </a:accent4>
        <a:accent5>
          <a:srgbClr val="D1AAB7"/>
        </a:accent5>
        <a:accent6>
          <a:srgbClr val="D37600"/>
        </a:accent6>
        <a:hlink>
          <a:srgbClr val="007A87"/>
        </a:hlink>
        <a:folHlink>
          <a:srgbClr val="4C5CC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ge text 3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A90061"/>
        </a:accent1>
        <a:accent2>
          <a:srgbClr val="E98300"/>
        </a:accent2>
        <a:accent3>
          <a:srgbClr val="FFFFFF"/>
        </a:accent3>
        <a:accent4>
          <a:srgbClr val="404246"/>
        </a:accent4>
        <a:accent5>
          <a:srgbClr val="D1AAB7"/>
        </a:accent5>
        <a:accent6>
          <a:srgbClr val="D37600"/>
        </a:accent6>
        <a:hlink>
          <a:srgbClr val="007A87"/>
        </a:hlink>
        <a:folHlink>
          <a:srgbClr val="4C5C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ge text 4">
        <a:dk1>
          <a:srgbClr val="4D4F53"/>
        </a:dk1>
        <a:lt1>
          <a:srgbClr val="FFFFFF"/>
        </a:lt1>
        <a:dk2>
          <a:srgbClr val="E98300"/>
        </a:dk2>
        <a:lt2>
          <a:srgbClr val="FFFFFF"/>
        </a:lt2>
        <a:accent1>
          <a:srgbClr val="0065BD"/>
        </a:accent1>
        <a:accent2>
          <a:srgbClr val="A90061"/>
        </a:accent2>
        <a:accent3>
          <a:srgbClr val="F2C1AA"/>
        </a:accent3>
        <a:accent4>
          <a:srgbClr val="DADADA"/>
        </a:accent4>
        <a:accent5>
          <a:srgbClr val="AAB8DB"/>
        </a:accent5>
        <a:accent6>
          <a:srgbClr val="990057"/>
        </a:accent6>
        <a:hlink>
          <a:srgbClr val="007A87"/>
        </a:hlink>
        <a:folHlink>
          <a:srgbClr val="4C5CC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oE_White">
    <a:dk1>
      <a:srgbClr val="4D4F53"/>
    </a:dk1>
    <a:lt1>
      <a:srgbClr val="FFFFFF"/>
    </a:lt1>
    <a:dk2>
      <a:srgbClr val="FFFFFF"/>
    </a:dk2>
    <a:lt2>
      <a:srgbClr val="808080"/>
    </a:lt2>
    <a:accent1>
      <a:srgbClr val="A90061"/>
    </a:accent1>
    <a:accent2>
      <a:srgbClr val="E98300"/>
    </a:accent2>
    <a:accent3>
      <a:srgbClr val="007A87"/>
    </a:accent3>
    <a:accent4>
      <a:srgbClr val="0065BD"/>
    </a:accent4>
    <a:accent5>
      <a:srgbClr val="4C5CC5"/>
    </a:accent5>
    <a:accent6>
      <a:srgbClr val="4D4F53"/>
    </a:accent6>
    <a:hlink>
      <a:srgbClr val="007A87"/>
    </a:hlink>
    <a:folHlink>
      <a:srgbClr val="007A8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update_brand_powerpointApr10</Template>
  <TotalTime>723</TotalTime>
  <Words>101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update_brand_powerpointApr10</vt:lpstr>
      <vt:lpstr>Essex Startups</vt:lpstr>
      <vt:lpstr>Mission statement</vt:lpstr>
      <vt:lpstr>Your ideal client avatar</vt:lpstr>
      <vt:lpstr>Marketing Plan</vt:lpstr>
      <vt:lpstr>30 days (30th June 2014)</vt:lpstr>
      <vt:lpstr>Marketing Plan</vt:lpstr>
      <vt:lpstr>3 months (30th September 2014)</vt:lpstr>
      <vt:lpstr>Marketing Plan</vt:lpstr>
      <vt:lpstr>6 months (31st December 2014)</vt:lpstr>
      <vt:lpstr>Marketing Plan</vt:lpstr>
      <vt:lpstr>12 months (30th May 2015)</vt:lpstr>
    </vt:vector>
  </TitlesOfParts>
  <Company>University of Essex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Southend Campus</dc:title>
  <dc:creator>Wheeldon, Charlie</dc:creator>
  <cp:lastModifiedBy>Knight, Lorae D</cp:lastModifiedBy>
  <cp:revision>130</cp:revision>
  <dcterms:created xsi:type="dcterms:W3CDTF">2010-04-30T09:16:54Z</dcterms:created>
  <dcterms:modified xsi:type="dcterms:W3CDTF">2016-02-19T15:48:45Z</dcterms:modified>
</cp:coreProperties>
</file>