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8"/>
  </p:handoutMasterIdLst>
  <p:sldIdLst>
    <p:sldId id="261" r:id="rId2"/>
    <p:sldId id="306" r:id="rId3"/>
    <p:sldId id="307" r:id="rId4"/>
    <p:sldId id="313" r:id="rId5"/>
    <p:sldId id="314" r:id="rId6"/>
    <p:sldId id="308" r:id="rId7"/>
    <p:sldId id="315" r:id="rId8"/>
    <p:sldId id="309" r:id="rId9"/>
    <p:sldId id="316" r:id="rId10"/>
    <p:sldId id="310" r:id="rId11"/>
    <p:sldId id="311" r:id="rId12"/>
    <p:sldId id="312" r:id="rId13"/>
    <p:sldId id="317" r:id="rId14"/>
    <p:sldId id="318" r:id="rId15"/>
    <p:sldId id="319" r:id="rId16"/>
    <p:sldId id="320" r:id="rId17"/>
  </p:sldIdLst>
  <p:sldSz cx="9144000" cy="6858000" type="screen4x3"/>
  <p:notesSz cx="6985000" cy="9271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D8"/>
    <a:srgbClr val="F8993A"/>
    <a:srgbClr val="F78E25"/>
    <a:srgbClr val="FE8500"/>
    <a:srgbClr val="FF931D"/>
    <a:srgbClr val="FE9022"/>
    <a:srgbClr val="FE860E"/>
    <a:srgbClr val="FCA810"/>
    <a:srgbClr val="5B23AD"/>
    <a:srgbClr val="362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168" autoAdjust="0"/>
  </p:normalViewPr>
  <p:slideViewPr>
    <p:cSldViewPr>
      <p:cViewPr>
        <p:scale>
          <a:sx n="80" d="100"/>
          <a:sy n="80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68" y="-78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374F40-34ED-42F1-A0C2-D281B6A08AC6}" type="datetimeFigureOut">
              <a:rPr lang="en-US"/>
              <a:pPr/>
              <a:t>2/19/2016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7C03A7-5EA5-41D7-8476-D49CFEABB2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298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125" y="1627188"/>
            <a:ext cx="5956300" cy="2451100"/>
          </a:xfrm>
          <a:solidFill>
            <a:schemeClr val="accent1"/>
          </a:solidFill>
          <a:ln w="69850">
            <a:solidFill>
              <a:srgbClr val="FFFFFF"/>
            </a:solidFill>
          </a:ln>
        </p:spPr>
        <p:txBody>
          <a:bodyPr rIns="274320" bIns="137160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1125" y="4088253"/>
            <a:ext cx="5952744" cy="2123658"/>
          </a:xfrm>
          <a:noFill/>
          <a:ln w="69850">
            <a:noFill/>
            <a:miter lim="800000"/>
            <a:headEnd/>
            <a:tailEnd/>
          </a:ln>
        </p:spPr>
        <p:txBody>
          <a:bodyPr tIns="137160" rIns="274320" bIns="13716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GB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9225" y="1663700"/>
            <a:ext cx="5591175" cy="5041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6134100" y="1663700"/>
            <a:ext cx="2870200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600"/>
            </a:lvl1pPr>
            <a:lvl2pPr marL="1588" indent="-1588">
              <a:buNone/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buFont typeface="Arial" pitchFamily="34" charset="0"/>
              <a:buChar char="–"/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749300">
              <a:buFont typeface="Arial" pitchFamily="34" charset="0"/>
              <a:buNone/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F8993A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9224" y="1663700"/>
            <a:ext cx="5565775" cy="504190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 marL="228600" indent="-225425">
              <a:defRPr lang="en-US" sz="2600" dirty="0" smtClean="0">
                <a:solidFill>
                  <a:schemeClr val="tx1"/>
                </a:solidFill>
                <a:latin typeface="+mn-lt"/>
              </a:defRPr>
            </a:lvl3pPr>
            <a:lvl4pPr marL="457200" indent="-228600">
              <a:defRPr lang="en-US" sz="2600" dirty="0" smtClean="0">
                <a:solidFill>
                  <a:schemeClr val="tx1"/>
                </a:solidFill>
                <a:latin typeface="+mn-lt"/>
              </a:defRPr>
            </a:lvl4pPr>
            <a:lvl5pPr marL="682625" indent="-3175" defTabSz="800100">
              <a:defRPr lang="en-US" sz="2000" dirty="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5875" y="-17463"/>
            <a:ext cx="917575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869950"/>
            <a:ext cx="8851900" cy="7223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137160" rIns="2286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225" y="1663700"/>
            <a:ext cx="88392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4320" tIns="91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Top 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1" r:id="rId3"/>
    <p:sldLayoutId id="2147483752" r:id="rId4"/>
    <p:sldLayoutId id="2147483753" r:id="rId5"/>
    <p:sldLayoutId id="214748375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77888" rtl="0" eaLnBrk="0" fontAlgn="base" hangingPunct="0">
        <a:lnSpc>
          <a:spcPct val="80000"/>
        </a:lnSpc>
        <a:spcBef>
          <a:spcPct val="0"/>
        </a:spcBef>
        <a:spcAft>
          <a:spcPct val="0"/>
        </a:spcAft>
        <a:buFont typeface="Wingdings" pitchFamily="2" charset="2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877888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3000">
          <a:solidFill>
            <a:schemeClr val="tx1"/>
          </a:solidFill>
          <a:latin typeface="+mn-lt"/>
        </a:defRPr>
      </a:lvl2pPr>
      <a:lvl3pPr marL="292100" indent="-288925" algn="l" defTabSz="877888" rtl="0" eaLnBrk="0" fontAlgn="base" hangingPunct="0">
        <a:spcBef>
          <a:spcPct val="0"/>
        </a:spcBef>
        <a:spcAft>
          <a:spcPct val="0"/>
        </a:spcAft>
        <a:buSzPct val="80000"/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3pPr>
      <a:lvl4pPr marL="571500" indent="-292100" algn="l" defTabSz="877888" rtl="0" eaLnBrk="0" fontAlgn="base" hangingPunct="0">
        <a:spcBef>
          <a:spcPct val="0"/>
        </a:spcBef>
        <a:spcAft>
          <a:spcPct val="0"/>
        </a:spcAft>
        <a:buSzPct val="80000"/>
        <a:buFont typeface="Arial" charset="0"/>
        <a:buChar char="–"/>
        <a:defRPr sz="3000">
          <a:solidFill>
            <a:schemeClr val="tx1"/>
          </a:solidFill>
          <a:latin typeface="+mn-lt"/>
        </a:defRPr>
      </a:lvl4pPr>
      <a:lvl5pPr marL="863600" indent="-14288" algn="l" defTabSz="1082675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11366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6pPr>
      <a:lvl7pPr marL="15938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7pPr>
      <a:lvl8pPr marL="20510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8pPr>
      <a:lvl9pPr marL="2508250" indent="-215900" algn="l" defTabSz="877888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29285" y="869950"/>
            <a:ext cx="8851900" cy="68684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Essex </a:t>
            </a:r>
            <a:r>
              <a:rPr lang="en-GB" dirty="0" err="1" smtClean="0"/>
              <a:t>Startups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2924944"/>
            <a:ext cx="9004401" cy="3816424"/>
          </a:xfrm>
        </p:spPr>
        <p:txBody>
          <a:bodyPr/>
          <a:lstStyle/>
          <a:p>
            <a:pPr marL="0" indent="0"/>
            <a:r>
              <a:rPr lang="en-GB" sz="7200" dirty="0" smtClean="0">
                <a:solidFill>
                  <a:srgbClr val="262729"/>
                </a:solidFill>
              </a:rPr>
              <a:t>Business Plan Template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908720"/>
            <a:ext cx="648072" cy="6480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Marketing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Who is your customer?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Where can you find them?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How can you reach them?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How much will it cost?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Who can help you?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7135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Sales strategy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 smtClean="0"/>
              <a:t>In </a:t>
            </a:r>
            <a:r>
              <a:rPr lang="en-GB" sz="2800" dirty="0"/>
              <a:t>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you get customers interested?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you turn interest into sales?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Price of your product and services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6014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Financial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 smtClean="0"/>
              <a:t>In </a:t>
            </a:r>
            <a:r>
              <a:rPr lang="en-GB" sz="2800" dirty="0"/>
              <a:t>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lvl="0"/>
            <a:r>
              <a:rPr lang="en-US" sz="2800" dirty="0"/>
              <a:t>Create a detailed 1-year forecast and 3-5 </a:t>
            </a:r>
            <a:r>
              <a:rPr lang="en-US" sz="2800" dirty="0" smtClean="0"/>
              <a:t>years</a:t>
            </a:r>
          </a:p>
          <a:p>
            <a:pPr lvl="0"/>
            <a:r>
              <a:rPr lang="en-US" sz="2800" dirty="0" smtClean="0"/>
              <a:t>forecast</a:t>
            </a:r>
            <a:r>
              <a:rPr lang="en-US" sz="2800" dirty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/>
              <a:t>Where do you get information from?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Personal knowledge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Competitors (company house)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Industry stats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Suppliers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Someone who has industry knowledge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Marketing budget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5126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Management and Personal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Give a brief overview of the people that will be part of the business – what have they done</a:t>
            </a:r>
            <a:r>
              <a:rPr lang="en-US" sz="2800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they offer to the company?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4650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SWOT analysis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6237B82E-B1EE-3045-977B-9268D5EB9EA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1565638" y="3750007"/>
            <a:ext cx="4721413" cy="491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4829608" y="3981762"/>
            <a:ext cx="3784509" cy="491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1040708" y="3981762"/>
            <a:ext cx="3784509" cy="491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4825217" y="1634938"/>
            <a:ext cx="3784509" cy="491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ectangle 9"/>
          <p:cNvSpPr/>
          <p:nvPr/>
        </p:nvSpPr>
        <p:spPr>
          <a:xfrm>
            <a:off x="1045099" y="1634938"/>
            <a:ext cx="3784509" cy="491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ectangle 10"/>
          <p:cNvSpPr/>
          <p:nvPr/>
        </p:nvSpPr>
        <p:spPr>
          <a:xfrm>
            <a:off x="1049490" y="1634938"/>
            <a:ext cx="3780118" cy="236070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ectangle 11"/>
          <p:cNvSpPr/>
          <p:nvPr/>
        </p:nvSpPr>
        <p:spPr>
          <a:xfrm>
            <a:off x="4829608" y="1634938"/>
            <a:ext cx="3780118" cy="236070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1049490" y="3995644"/>
            <a:ext cx="3780118" cy="236070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829608" y="3995644"/>
            <a:ext cx="3780118" cy="236070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2120927" y="1634938"/>
            <a:ext cx="977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Strengths</a:t>
            </a:r>
            <a:endParaRPr lang="en-US" sz="1600" dirty="0">
              <a:cs typeface="Verdan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1921" y="1634938"/>
            <a:ext cx="1206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Weaknesses</a:t>
            </a:r>
            <a:endParaRPr lang="en-US" sz="1600" dirty="0">
              <a:cs typeface="Verdan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0488" y="3995644"/>
            <a:ext cx="1345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Opportunities</a:t>
            </a:r>
            <a:endParaRPr lang="en-US" sz="1600" dirty="0">
              <a:cs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4645" y="3995644"/>
            <a:ext cx="808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Threats</a:t>
            </a:r>
            <a:endParaRPr lang="en-US" sz="1600" dirty="0">
              <a:cs typeface="Verdana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7530" y="2681102"/>
            <a:ext cx="834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Internal</a:t>
            </a:r>
            <a:endParaRPr lang="en-US" sz="1600" dirty="0">
              <a:cs typeface="Verdana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660" y="5042420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Verdana"/>
              </a:rPr>
              <a:t>External</a:t>
            </a:r>
            <a:endParaRPr lang="en-US" sz="1600" dirty="0">
              <a:cs typeface="Verdan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49430" y="4002508"/>
            <a:ext cx="491276" cy="13883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55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Ownership and legal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Who are the shareholders?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Will you be a limited company or a sole trader?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Who owns how much of the company?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782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B</a:t>
            </a:r>
            <a:r>
              <a:rPr lang="en-GB" sz="2800" dirty="0" err="1"/>
              <a:t>rief</a:t>
            </a:r>
            <a:r>
              <a:rPr lang="en-GB" sz="2800" dirty="0"/>
              <a:t> Summary of your business plan</a:t>
            </a:r>
          </a:p>
        </p:txBody>
      </p:sp>
    </p:spTree>
    <p:extLst>
      <p:ext uri="{BB962C8B-B14F-4D97-AF65-F5344CB8AC3E}">
        <p14:creationId xmlns:p14="http://schemas.microsoft.com/office/powerpoint/2010/main" val="3807719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include in no more than 1,000 words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Mission statement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does the business do?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clients do you have?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Aims for the company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makes you different to competitors?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State company’s legal status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Business name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Business location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product or service you sell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Purpose of the plan (Looking for investment/loan? – specify amount and equity)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Highlight projective sales and profits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Mission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Tell your company story and ideals in less than 30 </a:t>
            </a:r>
            <a:r>
              <a:rPr lang="en-US" sz="2800" dirty="0" smtClean="0"/>
              <a:t>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Give a clear understanding of what your company is </a:t>
            </a:r>
            <a:r>
              <a:rPr lang="en-US" sz="2800" dirty="0" smtClean="0"/>
              <a:t>about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8699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Mission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US" sz="2800" u="sng" dirty="0" smtClean="0"/>
              <a:t>Examples</a:t>
            </a:r>
            <a:endParaRPr lang="en-GB" sz="2800" dirty="0"/>
          </a:p>
          <a:p>
            <a:r>
              <a:rPr lang="en-US" sz="2800" dirty="0"/>
              <a:t>To be the most customer-centric company in the world, where people can find and discover anything they want to buy online. – Amazon</a:t>
            </a:r>
            <a:endParaRPr lang="en-GB" sz="2800" dirty="0"/>
          </a:p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dirty="0"/>
              <a:t>To produce high quality, low costs, easy-to-use products that incorporate high technology for the individual. We are proving that high technology does not have to be intimidating for non-computer experts – Apple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136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Products and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you offer</a:t>
            </a:r>
            <a:r>
              <a:rPr lang="en-US" sz="2800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Describe in detail your products and services.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3393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The market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/>
              <a:t>In 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Explore what your customers want and what your competitors are up to. Discover trends that you can use for your advantage.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/>
              <a:t>Where to find information</a:t>
            </a:r>
            <a:r>
              <a:rPr lang="en-US" sz="2800" dirty="0" smtClean="0"/>
              <a:t>?</a:t>
            </a:r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 smtClean="0"/>
              <a:t>Online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Focus groups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Friends &amp; Family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Experts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 smtClean="0"/>
              <a:t>Universities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2181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The market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pPr lvl="0"/>
            <a:r>
              <a:rPr lang="en-US" sz="2800" dirty="0" smtClean="0"/>
              <a:t>Where </a:t>
            </a:r>
            <a:r>
              <a:rPr lang="en-US" sz="2800" dirty="0"/>
              <a:t>to find information</a:t>
            </a:r>
            <a:r>
              <a:rPr lang="en-US" sz="2800" dirty="0" smtClean="0"/>
              <a:t>?</a:t>
            </a:r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 smtClean="0"/>
              <a:t>Trade </a:t>
            </a:r>
            <a:r>
              <a:rPr lang="en-US" sz="2800" dirty="0"/>
              <a:t>associations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Government departments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Local libraries for reference directories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Industry magazines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General-interest business titles</a:t>
            </a:r>
            <a:endParaRPr lang="en-GB" sz="2800" dirty="0"/>
          </a:p>
          <a:p>
            <a:pPr marL="274638" lvl="1" indent="-274638">
              <a:buFont typeface="Arial" panose="020B0604020202020204" pitchFamily="34" charset="0"/>
              <a:buChar char="•"/>
            </a:pPr>
            <a:r>
              <a:rPr lang="en-US" sz="2800" dirty="0"/>
              <a:t>Market research firms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331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869950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The proposition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r>
              <a:rPr lang="en-GB" sz="2800" dirty="0" smtClean="0"/>
              <a:t>In </a:t>
            </a:r>
            <a:r>
              <a:rPr lang="en-GB" sz="2800" dirty="0"/>
              <a:t>this section </a:t>
            </a:r>
            <a:r>
              <a:rPr lang="en-GB" sz="2800" dirty="0" smtClean="0"/>
              <a:t>:</a:t>
            </a:r>
          </a:p>
          <a:p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Find your Unique Selling Point (USP).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Why should customers buy from you?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makes you different from everyone else?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problem does your customer has that you can offer a solution for?</a:t>
            </a:r>
            <a:endParaRPr lang="en-GB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What can you do better than your competition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1748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851900" cy="646331"/>
          </a:xfrm>
          <a:solidFill>
            <a:srgbClr val="00AFD8"/>
          </a:solidFill>
        </p:spPr>
        <p:txBody>
          <a:bodyPr/>
          <a:lstStyle/>
          <a:p>
            <a:r>
              <a:rPr lang="en-GB" dirty="0" smtClean="0"/>
              <a:t>The proposition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00808"/>
            <a:ext cx="8964488" cy="5041900"/>
          </a:xfrm>
        </p:spPr>
        <p:txBody>
          <a:bodyPr/>
          <a:lstStyle/>
          <a:p>
            <a:pPr lvl="0"/>
            <a:r>
              <a:rPr lang="en-US" sz="2800" dirty="0" smtClean="0"/>
              <a:t>Some </a:t>
            </a:r>
            <a:r>
              <a:rPr lang="en-US" sz="2800" dirty="0"/>
              <a:t>of the things that can set you apart </a:t>
            </a:r>
            <a:r>
              <a:rPr lang="en-US" sz="2800" dirty="0" smtClean="0"/>
              <a:t>from</a:t>
            </a:r>
          </a:p>
          <a:p>
            <a:pPr lvl="0"/>
            <a:r>
              <a:rPr lang="en-US" sz="2800" dirty="0" smtClean="0"/>
              <a:t>competitors </a:t>
            </a:r>
            <a:r>
              <a:rPr lang="en-US" sz="2800" dirty="0"/>
              <a:t>are: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Unique product or service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Price or billing rates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Reputation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Image and visibility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Customer service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Use of technology</a:t>
            </a:r>
            <a:endParaRPr lang="en-GB" sz="2800" dirty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800" dirty="0"/>
              <a:t>You as a person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3457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date_brand_powerpointApr10">
  <a:themeElements>
    <a:clrScheme name="UoE_White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A90061"/>
      </a:accent1>
      <a:accent2>
        <a:srgbClr val="E98300"/>
      </a:accent2>
      <a:accent3>
        <a:srgbClr val="007A87"/>
      </a:accent3>
      <a:accent4>
        <a:srgbClr val="0065BD"/>
      </a:accent4>
      <a:accent5>
        <a:srgbClr val="4C5CC5"/>
      </a:accent5>
      <a:accent6>
        <a:srgbClr val="4D4F53"/>
      </a:accent6>
      <a:hlink>
        <a:srgbClr val="007A87"/>
      </a:hlink>
      <a:folHlink>
        <a:srgbClr val="007A87"/>
      </a:folHlink>
    </a:clrScheme>
    <a:fontScheme name="Large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ge text 1">
        <a:dk1>
          <a:srgbClr val="4D4F53"/>
        </a:dk1>
        <a:lt1>
          <a:srgbClr val="FFFFFF"/>
        </a:lt1>
        <a:dk2>
          <a:srgbClr val="007A87"/>
        </a:dk2>
        <a:lt2>
          <a:srgbClr val="FFFFFF"/>
        </a:lt2>
        <a:accent1>
          <a:srgbClr val="E98300"/>
        </a:accent1>
        <a:accent2>
          <a:srgbClr val="0065BD"/>
        </a:accent2>
        <a:accent3>
          <a:srgbClr val="AABEC3"/>
        </a:accent3>
        <a:accent4>
          <a:srgbClr val="DADADA"/>
        </a:accent4>
        <a:accent5>
          <a:srgbClr val="F2C1AA"/>
        </a:accent5>
        <a:accent6>
          <a:srgbClr val="005BAB"/>
        </a:accent6>
        <a:hlink>
          <a:srgbClr val="A90061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2">
        <a:dk1>
          <a:srgbClr val="4D4F53"/>
        </a:dk1>
        <a:lt1>
          <a:srgbClr val="FFFFFF"/>
        </a:lt1>
        <a:dk2>
          <a:srgbClr val="0065BD"/>
        </a:dk2>
        <a:lt2>
          <a:srgbClr val="FFFFFF"/>
        </a:lt2>
        <a:accent1>
          <a:srgbClr val="A90061"/>
        </a:accent1>
        <a:accent2>
          <a:srgbClr val="E98300"/>
        </a:accent2>
        <a:accent3>
          <a:srgbClr val="AAB8DB"/>
        </a:accent3>
        <a:accent4>
          <a:srgbClr val="DADADA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ge text 3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A90061"/>
        </a:accent1>
        <a:accent2>
          <a:srgbClr val="E98300"/>
        </a:accent2>
        <a:accent3>
          <a:srgbClr val="FFFFFF"/>
        </a:accent3>
        <a:accent4>
          <a:srgbClr val="404246"/>
        </a:accent4>
        <a:accent5>
          <a:srgbClr val="D1AAB7"/>
        </a:accent5>
        <a:accent6>
          <a:srgbClr val="D37600"/>
        </a:accent6>
        <a:hlink>
          <a:srgbClr val="007A87"/>
        </a:hlink>
        <a:folHlink>
          <a:srgbClr val="4C5C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ge text 4">
        <a:dk1>
          <a:srgbClr val="4D4F53"/>
        </a:dk1>
        <a:lt1>
          <a:srgbClr val="FFFFFF"/>
        </a:lt1>
        <a:dk2>
          <a:srgbClr val="E98300"/>
        </a:dk2>
        <a:lt2>
          <a:srgbClr val="FFFFFF"/>
        </a:lt2>
        <a:accent1>
          <a:srgbClr val="0065BD"/>
        </a:accent1>
        <a:accent2>
          <a:srgbClr val="A90061"/>
        </a:accent2>
        <a:accent3>
          <a:srgbClr val="F2C1AA"/>
        </a:accent3>
        <a:accent4>
          <a:srgbClr val="DADADA"/>
        </a:accent4>
        <a:accent5>
          <a:srgbClr val="AAB8DB"/>
        </a:accent5>
        <a:accent6>
          <a:srgbClr val="990057"/>
        </a:accent6>
        <a:hlink>
          <a:srgbClr val="007A87"/>
        </a:hlink>
        <a:folHlink>
          <a:srgbClr val="4C5CC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oE_White">
    <a:dk1>
      <a:srgbClr val="4D4F53"/>
    </a:dk1>
    <a:lt1>
      <a:srgbClr val="FFFFFF"/>
    </a:lt1>
    <a:dk2>
      <a:srgbClr val="FFFFFF"/>
    </a:dk2>
    <a:lt2>
      <a:srgbClr val="808080"/>
    </a:lt2>
    <a:accent1>
      <a:srgbClr val="A90061"/>
    </a:accent1>
    <a:accent2>
      <a:srgbClr val="E98300"/>
    </a:accent2>
    <a:accent3>
      <a:srgbClr val="007A87"/>
    </a:accent3>
    <a:accent4>
      <a:srgbClr val="0065BD"/>
    </a:accent4>
    <a:accent5>
      <a:srgbClr val="4C5CC5"/>
    </a:accent5>
    <a:accent6>
      <a:srgbClr val="4D4F53"/>
    </a:accent6>
    <a:hlink>
      <a:srgbClr val="007A87"/>
    </a:hlink>
    <a:folHlink>
      <a:srgbClr val="007A8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update_brand_powerpointApr10</Template>
  <TotalTime>738</TotalTime>
  <Words>495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update_brand_powerpointApr10</vt:lpstr>
      <vt:lpstr>Essex Startups</vt:lpstr>
      <vt:lpstr>Executive Summary</vt:lpstr>
      <vt:lpstr>Mission statement</vt:lpstr>
      <vt:lpstr>Mission statement</vt:lpstr>
      <vt:lpstr>Products and Services</vt:lpstr>
      <vt:lpstr>The market</vt:lpstr>
      <vt:lpstr>The market</vt:lpstr>
      <vt:lpstr>The proposition</vt:lpstr>
      <vt:lpstr>The proposition</vt:lpstr>
      <vt:lpstr>Marketing strategy</vt:lpstr>
      <vt:lpstr>Sales strategy</vt:lpstr>
      <vt:lpstr>Financial Data</vt:lpstr>
      <vt:lpstr>Management and Personal</vt:lpstr>
      <vt:lpstr>SWOT analysis</vt:lpstr>
      <vt:lpstr>Ownership and legal structure</vt:lpstr>
      <vt:lpstr>Summary</vt:lpstr>
    </vt:vector>
  </TitlesOfParts>
  <Company>University of Essex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Southend Campus</dc:title>
  <dc:creator>Wheeldon, Charlie</dc:creator>
  <cp:lastModifiedBy>Knight, Lorae D</cp:lastModifiedBy>
  <cp:revision>135</cp:revision>
  <dcterms:created xsi:type="dcterms:W3CDTF">2010-04-30T09:16:54Z</dcterms:created>
  <dcterms:modified xsi:type="dcterms:W3CDTF">2016-02-19T15:34:52Z</dcterms:modified>
</cp:coreProperties>
</file>