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73" r:id="rId4"/>
    <p:sldId id="283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5" r:id="rId16"/>
    <p:sldId id="281" r:id="rId17"/>
    <p:sldId id="282" r:id="rId18"/>
    <p:sldId id="274" r:id="rId19"/>
    <p:sldId id="276" r:id="rId20"/>
    <p:sldId id="277" r:id="rId21"/>
    <p:sldId id="280" r:id="rId22"/>
    <p:sldId id="270" r:id="rId23"/>
    <p:sldId id="285" r:id="rId24"/>
    <p:sldId id="271" r:id="rId25"/>
    <p:sldId id="27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0FBB86-92DC-4F34-A26E-38174EF3C5D6}" type="datetimeFigureOut">
              <a:rPr lang="en-GB" smtClean="0"/>
              <a:pPr/>
              <a:t>29/06/2015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EB724-D073-407E-8143-1FEB41465A1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A223-AE13-4498-9978-4D8156E10D2D}" type="datetime1">
              <a:rPr lang="en-GB" smtClean="0"/>
              <a:pPr/>
              <a:t>29/06/2015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79E0A6E-0471-483F-856A-315E093977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99FA9-EB9C-40CC-B7C3-A328BCD18B5F}" type="datetime1">
              <a:rPr lang="en-GB" smtClean="0"/>
              <a:pPr/>
              <a:t>29/06/2015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0A6E-0471-483F-856A-315E0939771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79E0A6E-0471-483F-856A-315E093977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BC14-F32C-4BAF-9684-F23B8EC3D6BC}" type="datetime1">
              <a:rPr lang="en-GB" smtClean="0"/>
              <a:pPr/>
              <a:t>29/06/2015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6FFB-0A6C-4969-BA41-56D71C15C385}" type="datetime1">
              <a:rPr lang="en-GB" smtClean="0"/>
              <a:pPr/>
              <a:t>29/06/2015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79E0A6E-0471-483F-856A-315E093977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DF998-070E-46AC-BBD0-61ABABF917F1}" type="datetime1">
              <a:rPr lang="en-GB" smtClean="0"/>
              <a:pPr/>
              <a:t>29/06/2015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79E0A6E-0471-483F-856A-315E093977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7715078-0A9F-4D4C-9965-4A73793598A9}" type="datetime1">
              <a:rPr lang="en-GB" smtClean="0"/>
              <a:pPr/>
              <a:t>29/06/2015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0A6E-0471-483F-856A-315E093977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D96B6-1FEC-4893-837E-8A1184549357}" type="datetime1">
              <a:rPr lang="en-GB" smtClean="0"/>
              <a:pPr/>
              <a:t>29/06/2015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79E0A6E-0471-483F-856A-315E093977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EA492-854F-40E7-A7D6-7D873FA1AD69}" type="datetime1">
              <a:rPr lang="en-GB" smtClean="0"/>
              <a:pPr/>
              <a:t>29/06/2015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79E0A6E-0471-483F-856A-315E0939771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3125-A62F-4DB3-861E-A1107338AF80}" type="datetime1">
              <a:rPr lang="en-GB" smtClean="0"/>
              <a:pPr/>
              <a:t>29/06/2015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9E0A6E-0471-483F-856A-315E0939771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79E0A6E-0471-483F-856A-315E093977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C7EB-48BB-44C4-9DC6-5781AF052034}" type="datetime1">
              <a:rPr lang="en-GB" smtClean="0"/>
              <a:pPr/>
              <a:t>29/06/2015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79E0A6E-0471-483F-856A-315E093977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0CC1C9F-AB6F-4470-B884-20DD47BA31D9}" type="datetime1">
              <a:rPr lang="en-GB" smtClean="0"/>
              <a:pPr/>
              <a:t>29/06/2015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63A3936-DD5B-42A7-B5A1-73B4AB0DC109}" type="datetime1">
              <a:rPr lang="en-GB" smtClean="0"/>
              <a:pPr/>
              <a:t>29/06/2015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Essex Language Conference for Teachers 2015</a:t>
            </a:r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79E0A6E-0471-483F-856A-315E0939771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sz="2000" dirty="0" smtClean="0"/>
          </a:p>
          <a:p>
            <a:r>
              <a:rPr lang="en-GB" sz="2000" cap="none" dirty="0" smtClean="0"/>
              <a:t>Dr</a:t>
            </a:r>
            <a:r>
              <a:rPr lang="en-GB" sz="2000" dirty="0" smtClean="0"/>
              <a:t> Christina </a:t>
            </a:r>
            <a:r>
              <a:rPr lang="en-GB" sz="2000" dirty="0" err="1" smtClean="0"/>
              <a:t>gkonou</a:t>
            </a:r>
            <a:endParaRPr lang="en-GB" sz="2000" dirty="0" smtClean="0"/>
          </a:p>
          <a:p>
            <a:r>
              <a:rPr lang="en-GB" sz="2000" dirty="0" smtClean="0"/>
              <a:t>(</a:t>
            </a:r>
            <a:r>
              <a:rPr lang="en-GB" sz="2000" cap="none" dirty="0" smtClean="0"/>
              <a:t>cgkono@essex.ac.uk</a:t>
            </a:r>
            <a:r>
              <a:rPr lang="en-GB" sz="2000" dirty="0" smtClean="0"/>
              <a:t>)</a:t>
            </a:r>
            <a:endParaRPr lang="en-GB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Anxiety in foreign language learning and teaching: Listening to students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Students said...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 feel that if I make a </a:t>
            </a:r>
            <a:r>
              <a:rPr lang="en-US" b="1" dirty="0" smtClean="0"/>
              <a:t>mistake</a:t>
            </a:r>
            <a:r>
              <a:rPr lang="en-US" dirty="0" smtClean="0"/>
              <a:t> in </a:t>
            </a:r>
            <a:r>
              <a:rPr lang="en-US" b="1" dirty="0" smtClean="0"/>
              <a:t>speaking</a:t>
            </a:r>
            <a:r>
              <a:rPr lang="en-US" dirty="0" smtClean="0"/>
              <a:t> my teacher knows that in an attempt to express what I have in mind I got confused and chose the wrong preposition or the wrong word. On the contrary, in </a:t>
            </a:r>
            <a:r>
              <a:rPr lang="en-US" b="1" dirty="0" smtClean="0"/>
              <a:t>writing</a:t>
            </a:r>
            <a:r>
              <a:rPr lang="en-US" dirty="0" smtClean="0"/>
              <a:t>, I very often fear that when my teacher will read what I wrote, she will think like “Why did she make so many mistakes? She had time at her disposal, she could use a dictionary or her notes, and still she made mistakes”.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0A6E-0471-483F-856A-315E09397710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Students said...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2800" dirty="0" smtClean="0"/>
              <a:t>K: I really fear making mistakes, not because I’ve made a mistake and that means that I haven’t studied enough, but rather because I tremble from my teacher’s and my peers’ reaction to it. I know that my teacher calls on us in a predictable order and I know when it is my turn to speak. So I read my question again and again to make sure that I can give as accurate an answer as possible, but I ignore everything else that goes on in the classroom at that time. </a:t>
            </a:r>
            <a:endParaRPr lang="en-GB" sz="2800" dirty="0" smtClean="0"/>
          </a:p>
          <a:p>
            <a:pPr>
              <a:buNone/>
            </a:pPr>
            <a:r>
              <a:rPr lang="en-US" sz="2800" dirty="0" smtClean="0"/>
              <a:t>C: From your experience, what could your teacher’s reaction be like?</a:t>
            </a:r>
            <a:endParaRPr lang="en-GB" sz="2800" dirty="0" smtClean="0"/>
          </a:p>
          <a:p>
            <a:pPr>
              <a:buNone/>
            </a:pPr>
            <a:r>
              <a:rPr lang="en-US" sz="2800" dirty="0" smtClean="0"/>
              <a:t>K: I don’t know. I think that my teacher will have a condescending attitude and will tell me that I am not well prepared. And that my classmates will laugh at my mistake.</a:t>
            </a:r>
            <a:endParaRPr lang="en-GB" sz="2800" dirty="0" smtClean="0"/>
          </a:p>
          <a:p>
            <a:pPr>
              <a:buNone/>
            </a:pPr>
            <a:r>
              <a:rPr lang="en-US" sz="2800" dirty="0" smtClean="0"/>
              <a:t>C: Does this happen in the end?</a:t>
            </a:r>
            <a:endParaRPr lang="en-GB" sz="2800" dirty="0" smtClean="0"/>
          </a:p>
          <a:p>
            <a:pPr>
              <a:buNone/>
            </a:pPr>
            <a:r>
              <a:rPr lang="en-US" sz="2800" dirty="0" smtClean="0"/>
              <a:t>K: Well, I think that in a class there will possibly be one or two students that you don’t like or they don’t like you. That’s why I am expecting them to laugh at my mistake. As for the teacher, I think I want to show him that I am doing my best. But now that I come to think about it, maybe it’s just a situation I’ve created in my mind. It may be something like a </a:t>
            </a:r>
            <a:r>
              <a:rPr lang="en-US" sz="2800" b="1" dirty="0" smtClean="0"/>
              <a:t>phobia</a:t>
            </a:r>
            <a:r>
              <a:rPr lang="en-US" sz="2800" dirty="0" smtClean="0"/>
              <a:t>.</a:t>
            </a:r>
            <a:endParaRPr lang="en-GB" sz="28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0A6E-0471-483F-856A-315E09397710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Students said...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 see my teacher as my boss. When I know I am seeing someone who is </a:t>
            </a:r>
            <a:r>
              <a:rPr lang="en-US" b="1" dirty="0" smtClean="0"/>
              <a:t>superior</a:t>
            </a:r>
            <a:r>
              <a:rPr lang="en-US" dirty="0" smtClean="0"/>
              <a:t> to me and I know that I will be judged by the way I’ll answer his/her questions, I get nervous. I am not </a:t>
            </a:r>
            <a:r>
              <a:rPr lang="en-US" b="1" dirty="0" smtClean="0"/>
              <a:t>self-confident</a:t>
            </a:r>
            <a:r>
              <a:rPr lang="en-US" dirty="0" smtClean="0"/>
              <a:t> and I feel that my level of English is low.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0A6E-0471-483F-856A-315E09397710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Students said...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US" dirty="0" smtClean="0"/>
              <a:t>	When I haven’t studied, I am no nervous at all. I get extremely anxious when I am well prepared. Because you’ve expended some </a:t>
            </a:r>
            <a:r>
              <a:rPr lang="en-US" b="1" dirty="0" smtClean="0"/>
              <a:t>effort</a:t>
            </a:r>
            <a:r>
              <a:rPr lang="en-US" dirty="0" smtClean="0"/>
              <a:t>, and you don’t want to </a:t>
            </a:r>
            <a:r>
              <a:rPr lang="en-US" b="1" dirty="0" smtClean="0"/>
              <a:t>fail</a:t>
            </a:r>
            <a:r>
              <a:rPr lang="en-US" dirty="0" smtClean="0"/>
              <a:t>. If you don’t do well despite having studied, you feel even worse.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0A6E-0471-483F-856A-315E09397710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Students said...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  <a:p>
            <a:r>
              <a:rPr lang="en-US" b="1" dirty="0" smtClean="0"/>
              <a:t>Classmates</a:t>
            </a:r>
            <a:r>
              <a:rPr lang="en-US" dirty="0" smtClean="0"/>
              <a:t> can make me anxious in two different ways. First, they are anxious too, they are getting hysterical, and they make me anxious, and this is something very common. I mean you are on your way to the lesson and you are relaxed, but as soon as you enter the school you </a:t>
            </a:r>
            <a:r>
              <a:rPr lang="en-US" dirty="0" err="1" smtClean="0"/>
              <a:t>realise</a:t>
            </a:r>
            <a:r>
              <a:rPr lang="en-US" dirty="0" smtClean="0"/>
              <a:t> how anxious they are, so you become anxious too. Second, they can be a bit of a snob and you know that they are stronger students than you actually are. So, you try to be like them, but by the time you </a:t>
            </a:r>
            <a:r>
              <a:rPr lang="en-US" dirty="0" err="1" smtClean="0"/>
              <a:t>realise</a:t>
            </a:r>
            <a:r>
              <a:rPr lang="en-US" dirty="0" smtClean="0"/>
              <a:t> that that’s not possible, your feelings of anxiety overwhelm you.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0A6E-0471-483F-856A-315E09397710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Sharing experiences again...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How can we deal with language anxiety? What strategies can we use?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0A6E-0471-483F-856A-315E09397710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Implications for teaching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endParaRPr lang="pt-PT" altLang="en-US" sz="2800" b="1" dirty="0" smtClean="0"/>
          </a:p>
          <a:p>
            <a:pPr>
              <a:lnSpc>
                <a:spcPct val="80000"/>
              </a:lnSpc>
            </a:pPr>
            <a:r>
              <a:rPr lang="pt-PT" altLang="en-US" sz="2800" b="1" dirty="0" smtClean="0"/>
              <a:t>The role of the teacher:</a:t>
            </a:r>
            <a:r>
              <a:rPr lang="pt-PT" altLang="en-US" sz="28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pt-PT" altLang="en-US" sz="2800" dirty="0" smtClean="0">
                <a:solidFill>
                  <a:schemeClr val="tx2">
                    <a:lumMod val="75000"/>
                  </a:schemeClr>
                </a:solidFill>
              </a:rPr>
              <a:t>open-minded and understanding;</a:t>
            </a:r>
          </a:p>
          <a:p>
            <a:pPr lvl="1">
              <a:lnSpc>
                <a:spcPct val="80000"/>
              </a:lnSpc>
            </a:pPr>
            <a:r>
              <a:rPr lang="pt-PT" altLang="en-US" sz="2800" dirty="0" smtClean="0">
                <a:solidFill>
                  <a:schemeClr val="tx2">
                    <a:lumMod val="75000"/>
                  </a:schemeClr>
                </a:solidFill>
              </a:rPr>
              <a:t>motivating and interested;</a:t>
            </a:r>
          </a:p>
          <a:p>
            <a:pPr lvl="1">
              <a:lnSpc>
                <a:spcPct val="80000"/>
              </a:lnSpc>
            </a:pPr>
            <a:r>
              <a:rPr lang="pt-PT" altLang="en-US" sz="2800" dirty="0" smtClean="0">
                <a:solidFill>
                  <a:schemeClr val="tx2">
                    <a:lumMod val="75000"/>
                  </a:schemeClr>
                </a:solidFill>
              </a:rPr>
              <a:t>willing to work with students.</a:t>
            </a:r>
          </a:p>
          <a:p>
            <a:pPr marL="0" indent="0">
              <a:lnSpc>
                <a:spcPct val="80000"/>
              </a:lnSpc>
              <a:buNone/>
            </a:pPr>
            <a:endParaRPr lang="pt-PT" altLang="en-US" sz="2800" dirty="0" smtClean="0"/>
          </a:p>
          <a:p>
            <a:pPr>
              <a:lnSpc>
                <a:spcPct val="80000"/>
              </a:lnSpc>
            </a:pPr>
            <a:r>
              <a:rPr lang="pt-PT" altLang="en-US" sz="2800" b="1" dirty="0" smtClean="0"/>
              <a:t>Student-teacher interaction:</a:t>
            </a:r>
            <a:r>
              <a:rPr lang="pt-PT" altLang="en-US" sz="28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pt-PT" altLang="en-US" sz="2800" dirty="0" smtClean="0">
                <a:solidFill>
                  <a:schemeClr val="tx2">
                    <a:lumMod val="75000"/>
                  </a:schemeClr>
                </a:solidFill>
              </a:rPr>
              <a:t>appreciate students’ contributions;</a:t>
            </a:r>
          </a:p>
          <a:p>
            <a:pPr lvl="1">
              <a:lnSpc>
                <a:spcPct val="80000"/>
              </a:lnSpc>
            </a:pPr>
            <a:r>
              <a:rPr lang="pt-PT" altLang="en-US" sz="2800" dirty="0" smtClean="0">
                <a:solidFill>
                  <a:schemeClr val="tx2">
                    <a:lumMod val="75000"/>
                  </a:schemeClr>
                </a:solidFill>
              </a:rPr>
              <a:t>correction methods particularly important.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pt-PT" altLang="en-US" sz="2800" dirty="0" smtClean="0"/>
          </a:p>
          <a:p>
            <a:pPr>
              <a:lnSpc>
                <a:spcPct val="80000"/>
              </a:lnSpc>
            </a:pPr>
            <a:r>
              <a:rPr lang="pt-PT" altLang="en-US" sz="2800" b="1" dirty="0" smtClean="0"/>
              <a:t>Time:</a:t>
            </a:r>
          </a:p>
          <a:p>
            <a:pPr lvl="1">
              <a:lnSpc>
                <a:spcPct val="80000"/>
              </a:lnSpc>
            </a:pPr>
            <a:r>
              <a:rPr lang="pt-PT" altLang="en-US" sz="2800" dirty="0" smtClean="0">
                <a:solidFill>
                  <a:schemeClr val="tx2">
                    <a:lumMod val="75000"/>
                  </a:schemeClr>
                </a:solidFill>
              </a:rPr>
              <a:t>allow time for students to think, prepare, and practise language.</a:t>
            </a:r>
            <a:r>
              <a:rPr lang="pt-PT" alt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pt-PT" altLang="en-US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0A6E-0471-483F-856A-315E09397710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Implications for teaching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pt-PT" altLang="en-US" sz="2400" b="1" dirty="0" smtClean="0"/>
          </a:p>
          <a:p>
            <a:pPr>
              <a:lnSpc>
                <a:spcPct val="90000"/>
              </a:lnSpc>
            </a:pPr>
            <a:r>
              <a:rPr lang="pt-PT" altLang="en-US" sz="2600" b="1" dirty="0" smtClean="0"/>
              <a:t>Activities, themes and materials important:</a:t>
            </a:r>
          </a:p>
          <a:p>
            <a:pPr lvl="1">
              <a:lnSpc>
                <a:spcPct val="90000"/>
              </a:lnSpc>
            </a:pPr>
            <a:r>
              <a:rPr lang="pt-PT" altLang="en-US" sz="2400" dirty="0" smtClean="0">
                <a:solidFill>
                  <a:schemeClr val="tx2">
                    <a:lumMod val="75000"/>
                  </a:schemeClr>
                </a:solidFill>
              </a:rPr>
              <a:t>participation and growing confidence linked to interest in materials and activities.</a:t>
            </a:r>
          </a:p>
          <a:p>
            <a:pPr>
              <a:lnSpc>
                <a:spcPct val="90000"/>
              </a:lnSpc>
              <a:buFontTx/>
              <a:buNone/>
            </a:pPr>
            <a:endParaRPr lang="pt-PT" altLang="en-US" sz="2400" dirty="0" smtClean="0"/>
          </a:p>
          <a:p>
            <a:pPr>
              <a:lnSpc>
                <a:spcPct val="90000"/>
              </a:lnSpc>
            </a:pPr>
            <a:r>
              <a:rPr lang="pt-PT" altLang="en-US" sz="2600" b="1" dirty="0" smtClean="0"/>
              <a:t>Introduce explicit discussion of LA </a:t>
            </a:r>
            <a:r>
              <a:rPr lang="pt-PT" altLang="en-US" sz="2400" dirty="0" smtClean="0"/>
              <a:t>(and other affective factors)</a:t>
            </a:r>
            <a:r>
              <a:rPr lang="pt-PT" altLang="en-US" sz="2400" b="1" dirty="0" smtClean="0"/>
              <a:t>: </a:t>
            </a:r>
            <a:r>
              <a:rPr lang="pt-PT" altLang="en-US" sz="2400" dirty="0" smtClean="0"/>
              <a:t>make this part of normal classroom activities/teacher education programmes.</a:t>
            </a:r>
          </a:p>
          <a:p>
            <a:pPr marL="0" indent="0">
              <a:lnSpc>
                <a:spcPct val="90000"/>
              </a:lnSpc>
              <a:buNone/>
            </a:pPr>
            <a:endParaRPr lang="pt-PT" altLang="en-US" sz="2400" dirty="0" smtClean="0"/>
          </a:p>
          <a:p>
            <a:pPr>
              <a:lnSpc>
                <a:spcPct val="90000"/>
              </a:lnSpc>
            </a:pPr>
            <a:r>
              <a:rPr lang="pt-PT" altLang="en-US" sz="2600" b="1" dirty="0" smtClean="0"/>
              <a:t>Classroom organisation:</a:t>
            </a:r>
          </a:p>
          <a:p>
            <a:pPr lvl="1">
              <a:lnSpc>
                <a:spcPct val="90000"/>
              </a:lnSpc>
            </a:pPr>
            <a:r>
              <a:rPr lang="pt-PT" altLang="en-US" sz="2400" dirty="0" smtClean="0">
                <a:solidFill>
                  <a:schemeClr val="tx2">
                    <a:lumMod val="75000"/>
                  </a:schemeClr>
                </a:solidFill>
              </a:rPr>
              <a:t>group work, pair work may need to be explored before whole class and individual presentations.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0A6E-0471-483F-856A-315E09397710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Suggestions from positive psychology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i="1" dirty="0" smtClean="0"/>
          </a:p>
          <a:p>
            <a:r>
              <a:rPr lang="en-US" dirty="0" smtClean="0"/>
              <a:t>A </a:t>
            </a:r>
            <a:r>
              <a:rPr lang="en-US" b="1" dirty="0" smtClean="0"/>
              <a:t>situation-analysis technique</a:t>
            </a:r>
            <a:r>
              <a:rPr lang="en-US" dirty="0" smtClean="0"/>
              <a:t> involves:</a:t>
            </a:r>
          </a:p>
          <a:p>
            <a:pPr lvl="1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(a) thinking about a time/event when positive emotion, such as pride, gratitude, pleasure, satisfaction, interest, or hope, were felt; </a:t>
            </a:r>
          </a:p>
          <a:p>
            <a:pPr lvl="1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(b) recalling situational details; </a:t>
            </a:r>
          </a:p>
          <a:p>
            <a:pPr lvl="1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(c) giving the situation a name; and </a:t>
            </a:r>
          </a:p>
          <a:p>
            <a:pPr lvl="1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(d) specifying the emotion(s). 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sz="2700" dirty="0" smtClean="0">
                <a:solidFill>
                  <a:schemeClr val="tx1"/>
                </a:solidFill>
              </a:rPr>
              <a:t>With this information, learners can be aided in “setting up moments of genuine positivity” for themselves (Seligman, 2011, p. 141).</a:t>
            </a:r>
            <a:endParaRPr lang="en-GB" sz="27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0A6E-0471-483F-856A-315E09397710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Suggestions from positive psychology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i="1" dirty="0" smtClean="0"/>
          </a:p>
          <a:p>
            <a:r>
              <a:rPr lang="en-US" b="1" dirty="0" smtClean="0"/>
              <a:t>Positive self-talk:</a:t>
            </a:r>
          </a:p>
          <a:p>
            <a:pPr lvl="1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“I love _______ about this language,” “My favorite part of the language is _____,” and “I will stop worrying about the outcome and instead focus on _______” (Oxford, 1990, 2011);</a:t>
            </a:r>
          </a:p>
          <a:p>
            <a:pPr lvl="1">
              <a:buNone/>
            </a:pPr>
            <a:endParaRPr lang="en-GB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0A6E-0471-483F-856A-315E09397710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Workshop 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Your own ideas.</a:t>
            </a:r>
          </a:p>
          <a:p>
            <a:endParaRPr lang="en-GB" dirty="0" smtClean="0"/>
          </a:p>
          <a:p>
            <a:r>
              <a:rPr lang="en-GB" dirty="0" smtClean="0"/>
              <a:t>Theoretical background.</a:t>
            </a:r>
          </a:p>
          <a:p>
            <a:endParaRPr lang="en-GB" dirty="0" smtClean="0"/>
          </a:p>
          <a:p>
            <a:r>
              <a:rPr lang="en-GB" dirty="0" smtClean="0"/>
              <a:t>My research.</a:t>
            </a:r>
          </a:p>
          <a:p>
            <a:endParaRPr lang="en-GB" dirty="0" smtClean="0"/>
          </a:p>
          <a:p>
            <a:r>
              <a:rPr lang="en-GB" dirty="0" smtClean="0"/>
              <a:t>Implications for foreign language teaching/teacher education.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0A6E-0471-483F-856A-315E09397710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Suggestions from positive psychology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endParaRPr lang="en-US" i="1" dirty="0" smtClean="0"/>
          </a:p>
          <a:p>
            <a:pPr lvl="0"/>
            <a:r>
              <a:rPr lang="en-US" dirty="0" smtClean="0"/>
              <a:t>Becoming proficient in a foreign language requires that learners take </a:t>
            </a:r>
            <a:r>
              <a:rPr lang="en-US" b="1" dirty="0" smtClean="0"/>
              <a:t>responsibility</a:t>
            </a:r>
            <a:r>
              <a:rPr lang="en-US" dirty="0" smtClean="0"/>
              <a:t> for their own learning. </a:t>
            </a:r>
          </a:p>
          <a:p>
            <a:r>
              <a:rPr lang="en-US" dirty="0" smtClean="0"/>
              <a:t>Useful to teach learners how to generate </a:t>
            </a:r>
            <a:r>
              <a:rPr lang="en-US" b="1" dirty="0" smtClean="0"/>
              <a:t>alternative pathways</a:t>
            </a:r>
            <a:r>
              <a:rPr lang="en-US" dirty="0" smtClean="0"/>
              <a:t> towards a particular goal (pathways thinking) (Oxford, 1990, 2011).</a:t>
            </a:r>
          </a:p>
          <a:p>
            <a:r>
              <a:rPr lang="en-US" dirty="0" smtClean="0"/>
              <a:t>Setting </a:t>
            </a:r>
            <a:r>
              <a:rPr lang="en-US" b="1" dirty="0" smtClean="0"/>
              <a:t>realistic/plausible/achievable goals</a:t>
            </a:r>
            <a:r>
              <a:rPr lang="en-US" dirty="0" smtClean="0"/>
              <a:t>.</a:t>
            </a:r>
            <a:endParaRPr lang="en-GB" dirty="0" smtClean="0"/>
          </a:p>
          <a:p>
            <a:pPr lvl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0A6E-0471-483F-856A-315E09397710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Empowering students...</a:t>
            </a:r>
            <a:endParaRPr lang="en-GB" dirty="0"/>
          </a:p>
        </p:txBody>
      </p:sp>
      <p:pic>
        <p:nvPicPr>
          <p:cNvPr id="6" name="Content Placeholder 5" descr="http://www.uncommonhelp.me/sites/uncommonhelp.me/files/images/confidence-activities-superman1-opt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492896"/>
            <a:ext cx="4464496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0A6E-0471-483F-856A-315E09397710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Gregersen, T., &amp; MacIntyre, P. D. (2014). </a:t>
            </a:r>
            <a:r>
              <a:rPr lang="en-US" i="1" dirty="0" smtClean="0"/>
              <a:t>Capitalizing on language learner individuality: From premise to practice</a:t>
            </a:r>
            <a:r>
              <a:rPr lang="en-US" dirty="0" smtClean="0"/>
              <a:t>. Bristol, UK: Multilingual Matters.</a:t>
            </a:r>
          </a:p>
          <a:p>
            <a:pPr>
              <a:buNone/>
            </a:pPr>
            <a:r>
              <a:rPr lang="en-US" dirty="0" err="1" smtClean="0"/>
              <a:t>Horwitz</a:t>
            </a:r>
            <a:r>
              <a:rPr lang="en-US" dirty="0" smtClean="0"/>
              <a:t>, E. K., </a:t>
            </a:r>
            <a:r>
              <a:rPr lang="en-US" dirty="0" err="1" smtClean="0"/>
              <a:t>Horwitz</a:t>
            </a:r>
            <a:r>
              <a:rPr lang="en-US" dirty="0" smtClean="0"/>
              <a:t>, M. B., &amp; Cope, J. (1986). Foreign language classroom anxiety. </a:t>
            </a:r>
            <a:r>
              <a:rPr lang="en-US" i="1" dirty="0" smtClean="0"/>
              <a:t>The Modern Language Journal, 70</a:t>
            </a:r>
            <a:r>
              <a:rPr lang="en-US" dirty="0" smtClean="0"/>
              <a:t>(2), 125-132.</a:t>
            </a:r>
          </a:p>
          <a:p>
            <a:pPr>
              <a:buNone/>
            </a:pPr>
            <a:r>
              <a:rPr lang="en-US" dirty="0" smtClean="0"/>
              <a:t>MacIntyre, P.D., &amp; Gardner, R.C. (1991). Language anxiety: Its relation to other anxieties and to processing in native and second languages. </a:t>
            </a:r>
            <a:r>
              <a:rPr lang="en-US" i="1" dirty="0" smtClean="0"/>
              <a:t>Language Learning, 41</a:t>
            </a:r>
            <a:r>
              <a:rPr lang="en-US" dirty="0" smtClean="0"/>
              <a:t>(4), 513-554.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0A6E-0471-483F-856A-315E09397710}" type="slidenum">
              <a:rPr lang="en-GB" smtClean="0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 (cont.)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0A6E-0471-483F-856A-315E09397710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dirty="0" smtClean="0"/>
              <a:t>Oxford, R. L. (1990). </a:t>
            </a:r>
            <a:r>
              <a:rPr lang="en-US" i="1" dirty="0" smtClean="0"/>
              <a:t>Language learning strategies: What every teacher should know. </a:t>
            </a:r>
            <a:r>
              <a:rPr lang="en-US" dirty="0" smtClean="0"/>
              <a:t>Boston: </a:t>
            </a:r>
            <a:r>
              <a:rPr lang="en-US" dirty="0" err="1" smtClean="0"/>
              <a:t>Heinle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Oxford, R. L. (2011). </a:t>
            </a:r>
            <a:r>
              <a:rPr lang="en-US" i="1" dirty="0" smtClean="0"/>
              <a:t>Teaching and researching language learning strategies. </a:t>
            </a:r>
            <a:r>
              <a:rPr lang="en-US" dirty="0" smtClean="0"/>
              <a:t>Harlow, UK: Pearson Longman.</a:t>
            </a:r>
          </a:p>
          <a:p>
            <a:pPr>
              <a:buNone/>
            </a:pPr>
            <a:r>
              <a:rPr lang="en-US" dirty="0" smtClean="0"/>
              <a:t>Seligman, M. E. P. (2011). </a:t>
            </a:r>
            <a:r>
              <a:rPr lang="en-US" i="1" dirty="0" smtClean="0"/>
              <a:t>Flourish: A visionary new understanding of happiness and well-being. </a:t>
            </a:r>
            <a:r>
              <a:rPr lang="en-US" dirty="0" smtClean="0"/>
              <a:t>New York: Free Press.</a:t>
            </a: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out soon...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Gkonou, C., Daubney, M., &amp; Dewaele, J.-M. (forthcoming). </a:t>
            </a:r>
            <a:r>
              <a:rPr lang="en-US" sz="2800" i="1" dirty="0" smtClean="0"/>
              <a:t>New insights into language anxiety: Theory, research and educational implications. </a:t>
            </a:r>
            <a:r>
              <a:rPr lang="en-US" sz="2800" dirty="0" smtClean="0"/>
              <a:t>Bristol: Multilingual Matters.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0A6E-0471-483F-856A-315E09397710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sz="2800" dirty="0" smtClean="0"/>
          </a:p>
          <a:p>
            <a:endParaRPr lang="en-GB" sz="2800" dirty="0" smtClean="0"/>
          </a:p>
          <a:p>
            <a:pPr algn="ctr">
              <a:buNone/>
            </a:pPr>
            <a:r>
              <a:rPr lang="en-GB" sz="4000" dirty="0" smtClean="0"/>
              <a:t>THANK YOU FOR YOUR ATTENTION AND PARTICIPATION! </a:t>
            </a:r>
            <a:r>
              <a:rPr lang="en-GB" sz="4000" dirty="0" smtClean="0">
                <a:sym typeface="Wingdings" pitchFamily="2" charset="2"/>
              </a:rPr>
              <a:t></a:t>
            </a:r>
            <a:endParaRPr lang="en-GB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0A6E-0471-483F-856A-315E09397710}" type="slidenum">
              <a:rPr lang="en-GB" smtClean="0"/>
              <a:pPr/>
              <a:t>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Sharing experiences...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With your partner, discuss the following questions:</a:t>
            </a:r>
          </a:p>
          <a:p>
            <a:pPr lvl="1"/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Have you ever had any highly anxious students in your class?</a:t>
            </a:r>
          </a:p>
          <a:p>
            <a:pPr lvl="1"/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Can we see anxiety in students?</a:t>
            </a:r>
          </a:p>
          <a:p>
            <a:pPr lvl="1"/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Have you (as teachers) ever experienced anxiety when teaching? If yes, when?</a:t>
            </a:r>
          </a:p>
          <a:p>
            <a:pPr lvl="1"/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Think of your own experience/s of learning a foreign language. Is/Was there anything that would make you anxious?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0A6E-0471-483F-856A-315E09397710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http://ak-hdl.buzzfed.com/static/2013-10/enhanced/webdr03/4/12/enhanced-buzz-15030-1380903679-15.jp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3162" y="1527175"/>
            <a:ext cx="5361163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0A6E-0471-483F-856A-315E09397710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Language anxiety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“a distinct complex of self-perceptions, beliefs, feelings, and behaviours related to classroom language learning arising from the uniqueness of the language learning process” (</a:t>
            </a:r>
            <a:r>
              <a:rPr lang="en-GB" dirty="0" err="1" smtClean="0"/>
              <a:t>Horwitz</a:t>
            </a:r>
            <a:r>
              <a:rPr lang="en-GB" dirty="0" smtClean="0"/>
              <a:t>, </a:t>
            </a:r>
            <a:r>
              <a:rPr lang="en-GB" dirty="0" err="1" smtClean="0"/>
              <a:t>Horwitz</a:t>
            </a:r>
            <a:r>
              <a:rPr lang="en-GB" dirty="0" smtClean="0"/>
              <a:t>, &amp; Cope, 1986, p. 128).</a:t>
            </a:r>
          </a:p>
          <a:p>
            <a:endParaRPr lang="en-GB" dirty="0" smtClean="0"/>
          </a:p>
          <a:p>
            <a:r>
              <a:rPr lang="en-GB" dirty="0" smtClean="0"/>
              <a:t>Communication apprehension, fear of negative evaluation, test anxiety.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0A6E-0471-483F-856A-315E09397710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Language anxiety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r>
              <a:rPr lang="en-GB" sz="2900" dirty="0" smtClean="0"/>
              <a:t>Situation-specific.</a:t>
            </a:r>
          </a:p>
          <a:p>
            <a:endParaRPr lang="en-GB" sz="2900" dirty="0" smtClean="0"/>
          </a:p>
          <a:p>
            <a:r>
              <a:rPr lang="en-GB" sz="2900" dirty="0" smtClean="0"/>
              <a:t>“initially, anxiety is an undifferentiated, negative affective response to some experience in language class”, </a:t>
            </a:r>
            <a:r>
              <a:rPr lang="en-GB" sz="2900" b="1" dirty="0" smtClean="0"/>
              <a:t>but</a:t>
            </a:r>
            <a:r>
              <a:rPr lang="en-GB" sz="2900" dirty="0" smtClean="0"/>
              <a:t>...</a:t>
            </a:r>
          </a:p>
          <a:p>
            <a:endParaRPr lang="en-GB" sz="2900" dirty="0" smtClean="0"/>
          </a:p>
          <a:p>
            <a:r>
              <a:rPr lang="en-GB" sz="2900" dirty="0" smtClean="0"/>
              <a:t>...“with repeated occurrences, anxiety becomes reliably associated with the language class and differentiated from other contexts”.</a:t>
            </a:r>
          </a:p>
          <a:p>
            <a:pPr algn="r">
              <a:buNone/>
            </a:pPr>
            <a:r>
              <a:rPr lang="en-GB" sz="2900" dirty="0" smtClean="0"/>
              <a:t>	(MacIntyre &amp; Gardner, 1991, p. 297)</a:t>
            </a:r>
          </a:p>
          <a:p>
            <a:endParaRPr lang="en-GB" sz="2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0A6E-0471-483F-856A-315E09397710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Language anxiety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Largely debilitating: “language anxiety interferes with acquisition, retention, and production of the TL [target language]” (Gregersen &amp; MacIntyre, 2014, p. 4).</a:t>
            </a:r>
          </a:p>
          <a:p>
            <a:endParaRPr lang="en-GB" dirty="0" smtClean="0"/>
          </a:p>
          <a:p>
            <a:r>
              <a:rPr lang="en-GB" dirty="0" smtClean="0"/>
              <a:t>At times closely associated with the learner, and...</a:t>
            </a:r>
          </a:p>
          <a:p>
            <a:r>
              <a:rPr lang="en-GB" dirty="0" smtClean="0"/>
              <a:t>...at others with the teacher!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0A6E-0471-483F-856A-315E09397710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My research project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GB" u="sng" dirty="0" smtClean="0"/>
          </a:p>
          <a:p>
            <a:pPr>
              <a:buNone/>
            </a:pPr>
            <a:r>
              <a:rPr lang="en-GB" u="sng" dirty="0" smtClean="0"/>
              <a:t>Participants:</a:t>
            </a:r>
          </a:p>
          <a:p>
            <a:r>
              <a:rPr lang="en-GB" dirty="0" smtClean="0"/>
              <a:t>128 adult Greek EFL learners.</a:t>
            </a:r>
          </a:p>
          <a:p>
            <a:r>
              <a:rPr lang="en-GB" dirty="0" smtClean="0"/>
              <a:t>2 private language schools in Thessaloniki, Greece.</a:t>
            </a:r>
          </a:p>
          <a:p>
            <a:r>
              <a:rPr lang="en-GB" dirty="0" smtClean="0"/>
              <a:t>44 male, 84 female students.</a:t>
            </a:r>
          </a:p>
          <a:p>
            <a:r>
              <a:rPr lang="en-GB" dirty="0" smtClean="0"/>
              <a:t>Four proficiency levels: B1, B2, C1, C2 (CEFR</a:t>
            </a:r>
            <a:r>
              <a:rPr lang="el-GR" dirty="0" smtClean="0"/>
              <a:t>, 2001</a:t>
            </a:r>
            <a:r>
              <a:rPr lang="en-GB" dirty="0" smtClean="0"/>
              <a:t>).</a:t>
            </a:r>
          </a:p>
          <a:p>
            <a:r>
              <a:rPr lang="en-GB" dirty="0" smtClean="0"/>
              <a:t>86 studying at HEI in Thessaloniki, 42 working</a:t>
            </a:r>
            <a:r>
              <a:rPr lang="el-GR" dirty="0" smtClean="0"/>
              <a:t>.</a:t>
            </a:r>
          </a:p>
          <a:p>
            <a:r>
              <a:rPr lang="en-GB" sz="2800" dirty="0" smtClean="0"/>
              <a:t>Highly anxious: score range: 93-147 (min=33, max=165).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0A6E-0471-483F-856A-315E09397710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Students said...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While speaking, my interlocutor is waiting for my reply. If I had </a:t>
            </a:r>
            <a:r>
              <a:rPr lang="en-US" b="1" dirty="0" smtClean="0"/>
              <a:t>time</a:t>
            </a:r>
            <a:r>
              <a:rPr lang="en-US" dirty="0" smtClean="0"/>
              <a:t> to think about my answer, that would be fine. But this is impossible. Time flies and I need to say something. I am like this when I am driving. I am thinking that if someone comes and stops right behind me, I am bothering him/her and I have to go. I have to be </a:t>
            </a:r>
            <a:r>
              <a:rPr lang="en-US" b="1" dirty="0" smtClean="0"/>
              <a:t>quick</a:t>
            </a:r>
            <a:r>
              <a:rPr lang="en-US" dirty="0" smtClean="0"/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0A6E-0471-483F-856A-315E09397710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Essex Language Conference for Teachers 2015</a:t>
            </a:r>
            <a:endParaRPr lang="en-GB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345</TotalTime>
  <Words>1657</Words>
  <Application>Microsoft Office PowerPoint</Application>
  <PresentationFormat>On-screen Show (4:3)</PresentationFormat>
  <Paragraphs>177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Civic</vt:lpstr>
      <vt:lpstr>Anxiety in foreign language learning and teaching: Listening to students</vt:lpstr>
      <vt:lpstr>Workshop outline</vt:lpstr>
      <vt:lpstr>Sharing experiences...</vt:lpstr>
      <vt:lpstr>Slide 4</vt:lpstr>
      <vt:lpstr>Language anxiety</vt:lpstr>
      <vt:lpstr>Language anxiety (cont.)</vt:lpstr>
      <vt:lpstr>Language anxiety (cont.)</vt:lpstr>
      <vt:lpstr>My research project</vt:lpstr>
      <vt:lpstr>Students said...</vt:lpstr>
      <vt:lpstr>Students said...</vt:lpstr>
      <vt:lpstr>Students said...</vt:lpstr>
      <vt:lpstr>Students said...</vt:lpstr>
      <vt:lpstr>Students said...</vt:lpstr>
      <vt:lpstr>Students said...</vt:lpstr>
      <vt:lpstr>Sharing experiences again...</vt:lpstr>
      <vt:lpstr>Implications for teaching</vt:lpstr>
      <vt:lpstr>Implications for teaching (cont.)</vt:lpstr>
      <vt:lpstr>Suggestions from positive psychology</vt:lpstr>
      <vt:lpstr>Suggestions from positive psychology (cont.)</vt:lpstr>
      <vt:lpstr>Suggestions from positive psychology (cont.)</vt:lpstr>
      <vt:lpstr>Empowering students...</vt:lpstr>
      <vt:lpstr>References </vt:lpstr>
      <vt:lpstr>References (cont.)</vt:lpstr>
      <vt:lpstr>Coming out soon...</vt:lpstr>
      <vt:lpstr>Slide 25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Anxiety in foreign language learning and teaching: Listening to students</dc:title>
  <dc:creator>tefl</dc:creator>
  <cp:lastModifiedBy>tefl</cp:lastModifiedBy>
  <cp:revision>6</cp:revision>
  <dcterms:created xsi:type="dcterms:W3CDTF">2015-06-22T15:33:21Z</dcterms:created>
  <dcterms:modified xsi:type="dcterms:W3CDTF">2015-06-29T12:20:17Z</dcterms:modified>
</cp:coreProperties>
</file>