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2" r:id="rId2"/>
  </p:sldMasterIdLst>
  <p:notesMasterIdLst>
    <p:notesMasterId r:id="rId59"/>
  </p:notesMasterIdLst>
  <p:sldIdLst>
    <p:sldId id="256" r:id="rId3"/>
    <p:sldId id="258" r:id="rId4"/>
    <p:sldId id="260" r:id="rId5"/>
    <p:sldId id="257" r:id="rId6"/>
    <p:sldId id="262" r:id="rId7"/>
    <p:sldId id="306" r:id="rId8"/>
    <p:sldId id="264" r:id="rId9"/>
    <p:sldId id="303" r:id="rId10"/>
    <p:sldId id="354" r:id="rId11"/>
    <p:sldId id="305" r:id="rId12"/>
    <p:sldId id="365" r:id="rId13"/>
    <p:sldId id="366" r:id="rId14"/>
    <p:sldId id="367" r:id="rId15"/>
    <p:sldId id="267" r:id="rId16"/>
    <p:sldId id="340" r:id="rId17"/>
    <p:sldId id="355" r:id="rId18"/>
    <p:sldId id="270" r:id="rId19"/>
    <p:sldId id="271" r:id="rId20"/>
    <p:sldId id="347" r:id="rId21"/>
    <p:sldId id="348" r:id="rId22"/>
    <p:sldId id="349" r:id="rId23"/>
    <p:sldId id="350" r:id="rId24"/>
    <p:sldId id="351" r:id="rId25"/>
    <p:sldId id="352" r:id="rId26"/>
    <p:sldId id="353" r:id="rId27"/>
    <p:sldId id="368" r:id="rId28"/>
    <p:sldId id="369" r:id="rId29"/>
    <p:sldId id="334" r:id="rId30"/>
    <p:sldId id="356" r:id="rId31"/>
    <p:sldId id="357" r:id="rId32"/>
    <p:sldId id="358" r:id="rId33"/>
    <p:sldId id="339" r:id="rId34"/>
    <p:sldId id="359" r:id="rId35"/>
    <p:sldId id="375" r:id="rId36"/>
    <p:sldId id="360" r:id="rId37"/>
    <p:sldId id="376" r:id="rId38"/>
    <p:sldId id="361" r:id="rId39"/>
    <p:sldId id="377" r:id="rId40"/>
    <p:sldId id="378" r:id="rId41"/>
    <p:sldId id="379" r:id="rId42"/>
    <p:sldId id="363" r:id="rId43"/>
    <p:sldId id="344" r:id="rId44"/>
    <p:sldId id="345" r:id="rId45"/>
    <p:sldId id="284" r:id="rId46"/>
    <p:sldId id="346" r:id="rId47"/>
    <p:sldId id="298" r:id="rId48"/>
    <p:sldId id="371" r:id="rId49"/>
    <p:sldId id="370" r:id="rId50"/>
    <p:sldId id="373" r:id="rId51"/>
    <p:sldId id="329" r:id="rId52"/>
    <p:sldId id="374" r:id="rId53"/>
    <p:sldId id="364" r:id="rId54"/>
    <p:sldId id="372" r:id="rId55"/>
    <p:sldId id="300" r:id="rId56"/>
    <p:sldId id="330" r:id="rId57"/>
    <p:sldId id="328"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763"/>
    <a:srgbClr val="D25B2C"/>
    <a:srgbClr val="82ABBA"/>
    <a:srgbClr val="99CC00"/>
    <a:srgbClr val="99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45" autoAdjust="0"/>
    <p:restoredTop sz="81436" autoAdjust="0"/>
  </p:normalViewPr>
  <p:slideViewPr>
    <p:cSldViewPr snapToGrid="0">
      <p:cViewPr varScale="1">
        <p:scale>
          <a:sx n="65" d="100"/>
          <a:sy n="65" d="100"/>
        </p:scale>
        <p:origin x="544" y="52"/>
      </p:cViewPr>
      <p:guideLst/>
    </p:cSldViewPr>
  </p:slideViewPr>
  <p:notesTextViewPr>
    <p:cViewPr>
      <p:scale>
        <a:sx n="1" d="1"/>
        <a:sy n="1" d="1"/>
      </p:scale>
      <p:origin x="0" y="0"/>
    </p:cViewPr>
  </p:notesTextViewPr>
  <p:sorterViewPr>
    <p:cViewPr>
      <p:scale>
        <a:sx n="100" d="100"/>
        <a:sy n="100" d="100"/>
      </p:scale>
      <p:origin x="0" y="-202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B614D9-204B-4729-941A-110DB6E26800}"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GB"/>
        </a:p>
      </dgm:t>
    </dgm:pt>
    <dgm:pt modelId="{F8523D09-34A6-4BB0-85B7-777B3E175851}">
      <dgm:prSet phldrT="[Text]"/>
      <dgm:spPr>
        <a:solidFill>
          <a:srgbClr val="002060"/>
        </a:solidFill>
      </dgm:spPr>
      <dgm:t>
        <a:bodyPr/>
        <a:lstStyle/>
        <a:p>
          <a:r>
            <a:rPr lang="en-GB" b="1" dirty="0">
              <a:solidFill>
                <a:schemeClr val="bg1"/>
              </a:solidFill>
            </a:rPr>
            <a:t>Learning Environment</a:t>
          </a:r>
        </a:p>
      </dgm:t>
    </dgm:pt>
    <dgm:pt modelId="{461D6AEC-1D8B-480B-8C74-DC400B7B5678}" type="parTrans" cxnId="{DF46DB1C-3ED0-4CB4-B357-E8649F0956C5}">
      <dgm:prSet/>
      <dgm:spPr/>
      <dgm:t>
        <a:bodyPr/>
        <a:lstStyle/>
        <a:p>
          <a:endParaRPr lang="en-GB"/>
        </a:p>
      </dgm:t>
    </dgm:pt>
    <dgm:pt modelId="{38FA3C01-E108-4BC2-B8E5-842D889C4363}" type="sibTrans" cxnId="{DF46DB1C-3ED0-4CB4-B357-E8649F0956C5}">
      <dgm:prSet/>
      <dgm:spPr/>
      <dgm:t>
        <a:bodyPr/>
        <a:lstStyle/>
        <a:p>
          <a:endParaRPr lang="en-GB"/>
        </a:p>
      </dgm:t>
    </dgm:pt>
    <dgm:pt modelId="{9D720384-59D4-4E58-9C08-2586600458D8}">
      <dgm:prSet phldrT="[Text]"/>
      <dgm:spPr>
        <a:solidFill>
          <a:schemeClr val="accent1">
            <a:lumMod val="75000"/>
            <a:lumOff val="25000"/>
          </a:schemeClr>
        </a:solidFill>
      </dgm:spPr>
      <dgm:t>
        <a:bodyPr/>
        <a:lstStyle/>
        <a:p>
          <a:r>
            <a:rPr lang="en-GB" b="1" dirty="0">
              <a:solidFill>
                <a:schemeClr val="bg1"/>
              </a:solidFill>
            </a:rPr>
            <a:t>Delegation</a:t>
          </a:r>
        </a:p>
      </dgm:t>
    </dgm:pt>
    <dgm:pt modelId="{7C5DDBBF-4604-46D3-A379-3CE2ACBC595D}" type="parTrans" cxnId="{D659354B-DE4B-497E-A674-0F3298ECF547}">
      <dgm:prSet/>
      <dgm:spPr/>
      <dgm:t>
        <a:bodyPr/>
        <a:lstStyle/>
        <a:p>
          <a:endParaRPr lang="en-GB"/>
        </a:p>
      </dgm:t>
    </dgm:pt>
    <dgm:pt modelId="{4F7969F8-CF03-4BB7-8BE9-061051F3D45C}" type="sibTrans" cxnId="{D659354B-DE4B-497E-A674-0F3298ECF547}">
      <dgm:prSet/>
      <dgm:spPr/>
      <dgm:t>
        <a:bodyPr/>
        <a:lstStyle/>
        <a:p>
          <a:endParaRPr lang="en-GB"/>
        </a:p>
      </dgm:t>
    </dgm:pt>
    <dgm:pt modelId="{523FDADE-FFB5-4AE4-88BB-272D1239CE10}">
      <dgm:prSet phldrT="[Text]"/>
      <dgm:spPr>
        <a:solidFill>
          <a:srgbClr val="00B7C6"/>
        </a:solidFill>
      </dgm:spPr>
      <dgm:t>
        <a:bodyPr/>
        <a:lstStyle/>
        <a:p>
          <a:r>
            <a:rPr lang="en-GB" b="1" dirty="0">
              <a:solidFill>
                <a:schemeClr val="bg1"/>
              </a:solidFill>
            </a:rPr>
            <a:t>Supervision</a:t>
          </a:r>
        </a:p>
      </dgm:t>
    </dgm:pt>
    <dgm:pt modelId="{2CDB74FA-1383-4AA5-87F0-6621FD2EF35F}" type="parTrans" cxnId="{58D25A87-1B6A-45D2-AA0E-F6E5EE509D63}">
      <dgm:prSet/>
      <dgm:spPr/>
      <dgm:t>
        <a:bodyPr/>
        <a:lstStyle/>
        <a:p>
          <a:endParaRPr lang="en-GB"/>
        </a:p>
      </dgm:t>
    </dgm:pt>
    <dgm:pt modelId="{EB264C51-4D38-4039-BE57-A19FA6B76837}" type="sibTrans" cxnId="{58D25A87-1B6A-45D2-AA0E-F6E5EE509D63}">
      <dgm:prSet/>
      <dgm:spPr/>
      <dgm:t>
        <a:bodyPr/>
        <a:lstStyle/>
        <a:p>
          <a:endParaRPr lang="en-GB"/>
        </a:p>
      </dgm:t>
    </dgm:pt>
    <dgm:pt modelId="{0B7CB3D4-E9F5-4882-9B1A-CDE2C8EFAC7B}">
      <dgm:prSet phldrT="[Text]"/>
      <dgm:spPr>
        <a:solidFill>
          <a:schemeClr val="accent6">
            <a:lumMod val="20000"/>
            <a:lumOff val="80000"/>
          </a:schemeClr>
        </a:solidFill>
      </dgm:spPr>
      <dgm:t>
        <a:bodyPr/>
        <a:lstStyle/>
        <a:p>
          <a:r>
            <a:rPr lang="en-GB" b="1" dirty="0">
              <a:solidFill>
                <a:schemeClr val="tx1"/>
              </a:solidFill>
            </a:rPr>
            <a:t>Public safety</a:t>
          </a:r>
        </a:p>
      </dgm:t>
    </dgm:pt>
    <dgm:pt modelId="{33D4A07F-9E1B-4C60-ACC4-48C9C03484DF}" type="parTrans" cxnId="{45EFF4CF-E8B3-4E8A-A498-F1BE28FF68A1}">
      <dgm:prSet/>
      <dgm:spPr/>
      <dgm:t>
        <a:bodyPr/>
        <a:lstStyle/>
        <a:p>
          <a:endParaRPr lang="en-GB"/>
        </a:p>
      </dgm:t>
    </dgm:pt>
    <dgm:pt modelId="{A62ED234-A1D9-4B96-BB0C-9E45AD336F45}" type="sibTrans" cxnId="{45EFF4CF-E8B3-4E8A-A498-F1BE28FF68A1}">
      <dgm:prSet/>
      <dgm:spPr/>
      <dgm:t>
        <a:bodyPr/>
        <a:lstStyle/>
        <a:p>
          <a:endParaRPr lang="en-GB"/>
        </a:p>
      </dgm:t>
    </dgm:pt>
    <dgm:pt modelId="{E3638146-47B9-4F2D-BF21-BC5B58D4C92A}" type="pres">
      <dgm:prSet presAssocID="{36B614D9-204B-4729-941A-110DB6E26800}" presName="Name0" presStyleCnt="0">
        <dgm:presLayoutVars>
          <dgm:chMax val="7"/>
          <dgm:resizeHandles val="exact"/>
        </dgm:presLayoutVars>
      </dgm:prSet>
      <dgm:spPr/>
      <dgm:t>
        <a:bodyPr/>
        <a:lstStyle/>
        <a:p>
          <a:endParaRPr lang="en-US"/>
        </a:p>
      </dgm:t>
    </dgm:pt>
    <dgm:pt modelId="{05035CEF-7F50-46EB-AB7A-8977DA52170E}" type="pres">
      <dgm:prSet presAssocID="{36B614D9-204B-4729-941A-110DB6E26800}" presName="comp1" presStyleCnt="0"/>
      <dgm:spPr/>
    </dgm:pt>
    <dgm:pt modelId="{20482A9F-52FB-4481-A5E1-48BDF2DDFC76}" type="pres">
      <dgm:prSet presAssocID="{36B614D9-204B-4729-941A-110DB6E26800}" presName="circle1" presStyleLbl="node1" presStyleIdx="0" presStyleCnt="4"/>
      <dgm:spPr/>
      <dgm:t>
        <a:bodyPr/>
        <a:lstStyle/>
        <a:p>
          <a:endParaRPr lang="en-US"/>
        </a:p>
      </dgm:t>
    </dgm:pt>
    <dgm:pt modelId="{979E4147-5653-441F-8977-90A0A8AE9BEF}" type="pres">
      <dgm:prSet presAssocID="{36B614D9-204B-4729-941A-110DB6E26800}" presName="c1text" presStyleLbl="node1" presStyleIdx="0" presStyleCnt="4">
        <dgm:presLayoutVars>
          <dgm:bulletEnabled val="1"/>
        </dgm:presLayoutVars>
      </dgm:prSet>
      <dgm:spPr/>
      <dgm:t>
        <a:bodyPr/>
        <a:lstStyle/>
        <a:p>
          <a:endParaRPr lang="en-US"/>
        </a:p>
      </dgm:t>
    </dgm:pt>
    <dgm:pt modelId="{B1932829-CF2B-403E-AC55-490D3F21BA1C}" type="pres">
      <dgm:prSet presAssocID="{36B614D9-204B-4729-941A-110DB6E26800}" presName="comp2" presStyleCnt="0"/>
      <dgm:spPr/>
    </dgm:pt>
    <dgm:pt modelId="{5098CAE4-C0B4-41EE-8FC3-65CFD5A818ED}" type="pres">
      <dgm:prSet presAssocID="{36B614D9-204B-4729-941A-110DB6E26800}" presName="circle2" presStyleLbl="node1" presStyleIdx="1" presStyleCnt="4"/>
      <dgm:spPr/>
      <dgm:t>
        <a:bodyPr/>
        <a:lstStyle/>
        <a:p>
          <a:endParaRPr lang="en-US"/>
        </a:p>
      </dgm:t>
    </dgm:pt>
    <dgm:pt modelId="{8204FC45-CE2B-4EC6-B137-A31C38DC4F1B}" type="pres">
      <dgm:prSet presAssocID="{36B614D9-204B-4729-941A-110DB6E26800}" presName="c2text" presStyleLbl="node1" presStyleIdx="1" presStyleCnt="4">
        <dgm:presLayoutVars>
          <dgm:bulletEnabled val="1"/>
        </dgm:presLayoutVars>
      </dgm:prSet>
      <dgm:spPr/>
      <dgm:t>
        <a:bodyPr/>
        <a:lstStyle/>
        <a:p>
          <a:endParaRPr lang="en-US"/>
        </a:p>
      </dgm:t>
    </dgm:pt>
    <dgm:pt modelId="{E1341E74-9ABE-455B-B63F-09F767AA2B60}" type="pres">
      <dgm:prSet presAssocID="{36B614D9-204B-4729-941A-110DB6E26800}" presName="comp3" presStyleCnt="0"/>
      <dgm:spPr/>
    </dgm:pt>
    <dgm:pt modelId="{184BB0DB-E3E6-4FCE-93C4-40C0A3E1AB4B}" type="pres">
      <dgm:prSet presAssocID="{36B614D9-204B-4729-941A-110DB6E26800}" presName="circle3" presStyleLbl="node1" presStyleIdx="2" presStyleCnt="4"/>
      <dgm:spPr/>
      <dgm:t>
        <a:bodyPr/>
        <a:lstStyle/>
        <a:p>
          <a:endParaRPr lang="en-US"/>
        </a:p>
      </dgm:t>
    </dgm:pt>
    <dgm:pt modelId="{9F189EBD-7136-47B0-AA0D-34ED7165DBF2}" type="pres">
      <dgm:prSet presAssocID="{36B614D9-204B-4729-941A-110DB6E26800}" presName="c3text" presStyleLbl="node1" presStyleIdx="2" presStyleCnt="4">
        <dgm:presLayoutVars>
          <dgm:bulletEnabled val="1"/>
        </dgm:presLayoutVars>
      </dgm:prSet>
      <dgm:spPr/>
      <dgm:t>
        <a:bodyPr/>
        <a:lstStyle/>
        <a:p>
          <a:endParaRPr lang="en-US"/>
        </a:p>
      </dgm:t>
    </dgm:pt>
    <dgm:pt modelId="{0706825D-92FC-4F62-BE66-F3C12F8530EB}" type="pres">
      <dgm:prSet presAssocID="{36B614D9-204B-4729-941A-110DB6E26800}" presName="comp4" presStyleCnt="0"/>
      <dgm:spPr/>
    </dgm:pt>
    <dgm:pt modelId="{2102CC85-2BE7-422B-8174-3171B55E5407}" type="pres">
      <dgm:prSet presAssocID="{36B614D9-204B-4729-941A-110DB6E26800}" presName="circle4" presStyleLbl="node1" presStyleIdx="3" presStyleCnt="4" custLinFactNeighborX="325" custLinFactNeighborY="4926"/>
      <dgm:spPr/>
      <dgm:t>
        <a:bodyPr/>
        <a:lstStyle/>
        <a:p>
          <a:endParaRPr lang="en-US"/>
        </a:p>
      </dgm:t>
    </dgm:pt>
    <dgm:pt modelId="{933E99F8-1205-4E1D-BDA6-F23EEF04E288}" type="pres">
      <dgm:prSet presAssocID="{36B614D9-204B-4729-941A-110DB6E26800}" presName="c4text" presStyleLbl="node1" presStyleIdx="3" presStyleCnt="4">
        <dgm:presLayoutVars>
          <dgm:bulletEnabled val="1"/>
        </dgm:presLayoutVars>
      </dgm:prSet>
      <dgm:spPr/>
      <dgm:t>
        <a:bodyPr/>
        <a:lstStyle/>
        <a:p>
          <a:endParaRPr lang="en-US"/>
        </a:p>
      </dgm:t>
    </dgm:pt>
  </dgm:ptLst>
  <dgm:cxnLst>
    <dgm:cxn modelId="{DF46DB1C-3ED0-4CB4-B357-E8649F0956C5}" srcId="{36B614D9-204B-4729-941A-110DB6E26800}" destId="{F8523D09-34A6-4BB0-85B7-777B3E175851}" srcOrd="0" destOrd="0" parTransId="{461D6AEC-1D8B-480B-8C74-DC400B7B5678}" sibTransId="{38FA3C01-E108-4BC2-B8E5-842D889C4363}"/>
    <dgm:cxn modelId="{F53AF21B-03EE-443F-99BF-1A54A0EBD393}" type="presOf" srcId="{36B614D9-204B-4729-941A-110DB6E26800}" destId="{E3638146-47B9-4F2D-BF21-BC5B58D4C92A}" srcOrd="0" destOrd="0" presId="urn:microsoft.com/office/officeart/2005/8/layout/venn2"/>
    <dgm:cxn modelId="{AF0D56A3-6C1A-4D59-BC26-805068989DC4}" type="presOf" srcId="{0B7CB3D4-E9F5-4882-9B1A-CDE2C8EFAC7B}" destId="{2102CC85-2BE7-422B-8174-3171B55E5407}" srcOrd="0" destOrd="0" presId="urn:microsoft.com/office/officeart/2005/8/layout/venn2"/>
    <dgm:cxn modelId="{77D6E328-CACE-4B04-9638-15DF93D9B082}" type="presOf" srcId="{0B7CB3D4-E9F5-4882-9B1A-CDE2C8EFAC7B}" destId="{933E99F8-1205-4E1D-BDA6-F23EEF04E288}" srcOrd="1" destOrd="0" presId="urn:microsoft.com/office/officeart/2005/8/layout/venn2"/>
    <dgm:cxn modelId="{2F117639-0CA9-453D-9418-EF908D6D7260}" type="presOf" srcId="{523FDADE-FFB5-4AE4-88BB-272D1239CE10}" destId="{184BB0DB-E3E6-4FCE-93C4-40C0A3E1AB4B}" srcOrd="0" destOrd="0" presId="urn:microsoft.com/office/officeart/2005/8/layout/venn2"/>
    <dgm:cxn modelId="{175A9ABB-B4B6-42CB-8152-424D8ACCA8CE}" type="presOf" srcId="{9D720384-59D4-4E58-9C08-2586600458D8}" destId="{5098CAE4-C0B4-41EE-8FC3-65CFD5A818ED}" srcOrd="0" destOrd="0" presId="urn:microsoft.com/office/officeart/2005/8/layout/venn2"/>
    <dgm:cxn modelId="{45EFF4CF-E8B3-4E8A-A498-F1BE28FF68A1}" srcId="{36B614D9-204B-4729-941A-110DB6E26800}" destId="{0B7CB3D4-E9F5-4882-9B1A-CDE2C8EFAC7B}" srcOrd="3" destOrd="0" parTransId="{33D4A07F-9E1B-4C60-ACC4-48C9C03484DF}" sibTransId="{A62ED234-A1D9-4B96-BB0C-9E45AD336F45}"/>
    <dgm:cxn modelId="{AF7F2070-99A6-4555-AE84-94911EBF213D}" type="presOf" srcId="{F8523D09-34A6-4BB0-85B7-777B3E175851}" destId="{979E4147-5653-441F-8977-90A0A8AE9BEF}" srcOrd="1" destOrd="0" presId="urn:microsoft.com/office/officeart/2005/8/layout/venn2"/>
    <dgm:cxn modelId="{A62B87DE-95BF-47E6-A0C3-E986E6228974}" type="presOf" srcId="{9D720384-59D4-4E58-9C08-2586600458D8}" destId="{8204FC45-CE2B-4EC6-B137-A31C38DC4F1B}" srcOrd="1" destOrd="0" presId="urn:microsoft.com/office/officeart/2005/8/layout/venn2"/>
    <dgm:cxn modelId="{58D25A87-1B6A-45D2-AA0E-F6E5EE509D63}" srcId="{36B614D9-204B-4729-941A-110DB6E26800}" destId="{523FDADE-FFB5-4AE4-88BB-272D1239CE10}" srcOrd="2" destOrd="0" parTransId="{2CDB74FA-1383-4AA5-87F0-6621FD2EF35F}" sibTransId="{EB264C51-4D38-4039-BE57-A19FA6B76837}"/>
    <dgm:cxn modelId="{BBDF0CAB-457B-4749-B13A-F4A7EC68E9F3}" type="presOf" srcId="{F8523D09-34A6-4BB0-85B7-777B3E175851}" destId="{20482A9F-52FB-4481-A5E1-48BDF2DDFC76}" srcOrd="0" destOrd="0" presId="urn:microsoft.com/office/officeart/2005/8/layout/venn2"/>
    <dgm:cxn modelId="{D659354B-DE4B-497E-A674-0F3298ECF547}" srcId="{36B614D9-204B-4729-941A-110DB6E26800}" destId="{9D720384-59D4-4E58-9C08-2586600458D8}" srcOrd="1" destOrd="0" parTransId="{7C5DDBBF-4604-46D3-A379-3CE2ACBC595D}" sibTransId="{4F7969F8-CF03-4BB7-8BE9-061051F3D45C}"/>
    <dgm:cxn modelId="{0F5DB954-7935-49BF-8518-FE0F6225F891}" type="presOf" srcId="{523FDADE-FFB5-4AE4-88BB-272D1239CE10}" destId="{9F189EBD-7136-47B0-AA0D-34ED7165DBF2}" srcOrd="1" destOrd="0" presId="urn:microsoft.com/office/officeart/2005/8/layout/venn2"/>
    <dgm:cxn modelId="{5FB84E67-61B3-46DE-A3E7-82E199AF2905}" type="presParOf" srcId="{E3638146-47B9-4F2D-BF21-BC5B58D4C92A}" destId="{05035CEF-7F50-46EB-AB7A-8977DA52170E}" srcOrd="0" destOrd="0" presId="urn:microsoft.com/office/officeart/2005/8/layout/venn2"/>
    <dgm:cxn modelId="{7AFB9FF5-8D68-4D9E-B0A8-D2B9731C5968}" type="presParOf" srcId="{05035CEF-7F50-46EB-AB7A-8977DA52170E}" destId="{20482A9F-52FB-4481-A5E1-48BDF2DDFC76}" srcOrd="0" destOrd="0" presId="urn:microsoft.com/office/officeart/2005/8/layout/venn2"/>
    <dgm:cxn modelId="{7CE2EB0C-BD54-4573-9C09-BC8138B1FDA5}" type="presParOf" srcId="{05035CEF-7F50-46EB-AB7A-8977DA52170E}" destId="{979E4147-5653-441F-8977-90A0A8AE9BEF}" srcOrd="1" destOrd="0" presId="urn:microsoft.com/office/officeart/2005/8/layout/venn2"/>
    <dgm:cxn modelId="{7326BEDE-9F6F-4A2E-8561-1D35ED5FB2EC}" type="presParOf" srcId="{E3638146-47B9-4F2D-BF21-BC5B58D4C92A}" destId="{B1932829-CF2B-403E-AC55-490D3F21BA1C}" srcOrd="1" destOrd="0" presId="urn:microsoft.com/office/officeart/2005/8/layout/venn2"/>
    <dgm:cxn modelId="{2310E69F-176F-4DE2-B36D-50A8DD6220F5}" type="presParOf" srcId="{B1932829-CF2B-403E-AC55-490D3F21BA1C}" destId="{5098CAE4-C0B4-41EE-8FC3-65CFD5A818ED}" srcOrd="0" destOrd="0" presId="urn:microsoft.com/office/officeart/2005/8/layout/venn2"/>
    <dgm:cxn modelId="{85D653D3-95A4-4D63-89A9-90F6D8C1E922}" type="presParOf" srcId="{B1932829-CF2B-403E-AC55-490D3F21BA1C}" destId="{8204FC45-CE2B-4EC6-B137-A31C38DC4F1B}" srcOrd="1" destOrd="0" presId="urn:microsoft.com/office/officeart/2005/8/layout/venn2"/>
    <dgm:cxn modelId="{60B8B919-A8D2-47E3-A176-8ABEE63F7D00}" type="presParOf" srcId="{E3638146-47B9-4F2D-BF21-BC5B58D4C92A}" destId="{E1341E74-9ABE-455B-B63F-09F767AA2B60}" srcOrd="2" destOrd="0" presId="urn:microsoft.com/office/officeart/2005/8/layout/venn2"/>
    <dgm:cxn modelId="{40C3A97F-626F-48CB-A94C-EFD5DB0CAB5F}" type="presParOf" srcId="{E1341E74-9ABE-455B-B63F-09F767AA2B60}" destId="{184BB0DB-E3E6-4FCE-93C4-40C0A3E1AB4B}" srcOrd="0" destOrd="0" presId="urn:microsoft.com/office/officeart/2005/8/layout/venn2"/>
    <dgm:cxn modelId="{F20E1AE8-2769-4528-9B83-EA0478EECD5D}" type="presParOf" srcId="{E1341E74-9ABE-455B-B63F-09F767AA2B60}" destId="{9F189EBD-7136-47B0-AA0D-34ED7165DBF2}" srcOrd="1" destOrd="0" presId="urn:microsoft.com/office/officeart/2005/8/layout/venn2"/>
    <dgm:cxn modelId="{A61770A1-4F4B-45B1-8695-8AA3957C2754}" type="presParOf" srcId="{E3638146-47B9-4F2D-BF21-BC5B58D4C92A}" destId="{0706825D-92FC-4F62-BE66-F3C12F8530EB}" srcOrd="3" destOrd="0" presId="urn:microsoft.com/office/officeart/2005/8/layout/venn2"/>
    <dgm:cxn modelId="{FD151E4A-CBF6-4EA6-B7EC-7EEA22522DF3}" type="presParOf" srcId="{0706825D-92FC-4F62-BE66-F3C12F8530EB}" destId="{2102CC85-2BE7-422B-8174-3171B55E5407}" srcOrd="0" destOrd="0" presId="urn:microsoft.com/office/officeart/2005/8/layout/venn2"/>
    <dgm:cxn modelId="{C645DC9C-0A35-4A8F-B672-5BF38FD48F63}" type="presParOf" srcId="{0706825D-92FC-4F62-BE66-F3C12F8530EB}" destId="{933E99F8-1205-4E1D-BDA6-F23EEF04E288}"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E73E64-46AE-4E55-8BF3-BCF27A9E9AA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3ACAA61-A7D3-4242-8F2D-F56251C59F22}">
      <dgm:prSet/>
      <dgm:spPr/>
      <dgm:t>
        <a:bodyPr/>
        <a:lstStyle/>
        <a:p>
          <a:r>
            <a:rPr lang="en-GB" b="1" dirty="0"/>
            <a:t>Students must take a key role in their supervision and assessment in practice and must be:</a:t>
          </a:r>
          <a:endParaRPr lang="en-US" dirty="0"/>
        </a:p>
      </dgm:t>
    </dgm:pt>
    <dgm:pt modelId="{8DDA8BAC-9541-44B4-A0F5-537ED1A7B9F6}" type="parTrans" cxnId="{2129AA49-245B-4EBA-BDE7-7F65590BC2E0}">
      <dgm:prSet/>
      <dgm:spPr/>
      <dgm:t>
        <a:bodyPr/>
        <a:lstStyle/>
        <a:p>
          <a:endParaRPr lang="en-US"/>
        </a:p>
      </dgm:t>
    </dgm:pt>
    <dgm:pt modelId="{1A7C2842-F186-477B-9CB0-7635DD43E492}" type="sibTrans" cxnId="{2129AA49-245B-4EBA-BDE7-7F65590BC2E0}">
      <dgm:prSet/>
      <dgm:spPr/>
      <dgm:t>
        <a:bodyPr/>
        <a:lstStyle/>
        <a:p>
          <a:endParaRPr lang="en-US"/>
        </a:p>
      </dgm:t>
    </dgm:pt>
    <dgm:pt modelId="{07795210-1682-4B4E-95BF-09C26DE1370C}">
      <dgm:prSet/>
      <dgm:spPr/>
      <dgm:t>
        <a:bodyPr/>
        <a:lstStyle/>
        <a:p>
          <a:r>
            <a:rPr lang="en-GB" dirty="0"/>
            <a:t>Prepared for and have a sound understanding of the proficiencies they need to achieve</a:t>
          </a:r>
          <a:endParaRPr lang="en-US" dirty="0"/>
        </a:p>
      </dgm:t>
    </dgm:pt>
    <dgm:pt modelId="{1F7BD277-66C6-4B89-B5C4-12CED6B959AC}" type="parTrans" cxnId="{E99B7CC0-0E1B-4187-8952-EEAD09FE622E}">
      <dgm:prSet/>
      <dgm:spPr/>
      <dgm:t>
        <a:bodyPr/>
        <a:lstStyle/>
        <a:p>
          <a:endParaRPr lang="en-US"/>
        </a:p>
      </dgm:t>
    </dgm:pt>
    <dgm:pt modelId="{E66893C7-48AA-4F66-B6D1-709B6D02B295}" type="sibTrans" cxnId="{E99B7CC0-0E1B-4187-8952-EEAD09FE622E}">
      <dgm:prSet/>
      <dgm:spPr/>
      <dgm:t>
        <a:bodyPr/>
        <a:lstStyle/>
        <a:p>
          <a:endParaRPr lang="en-US"/>
        </a:p>
      </dgm:t>
    </dgm:pt>
    <dgm:pt modelId="{ACFF8E60-4259-4A52-8F63-7B8095214142}">
      <dgm:prSet/>
      <dgm:spPr/>
      <dgm:t>
        <a:bodyPr/>
        <a:lstStyle/>
        <a:p>
          <a:r>
            <a:rPr lang="en-GB" dirty="0"/>
            <a:t>Aware of the </a:t>
          </a:r>
          <a:r>
            <a:rPr lang="en-GB" dirty="0" smtClean="0"/>
            <a:t>person </a:t>
          </a:r>
          <a:r>
            <a:rPr lang="en-GB" dirty="0"/>
            <a:t>they should to speak to in the practice area if they have </a:t>
          </a:r>
          <a:r>
            <a:rPr lang="en-GB" dirty="0" smtClean="0"/>
            <a:t>concerns – nominated person</a:t>
          </a:r>
          <a:endParaRPr lang="en-US" dirty="0"/>
        </a:p>
      </dgm:t>
    </dgm:pt>
    <dgm:pt modelId="{241EABCD-9955-4878-A472-D9EE24D3B9E9}" type="parTrans" cxnId="{C20D655A-1FD8-4889-BD41-E7122A1A23FD}">
      <dgm:prSet/>
      <dgm:spPr/>
      <dgm:t>
        <a:bodyPr/>
        <a:lstStyle/>
        <a:p>
          <a:endParaRPr lang="en-US"/>
        </a:p>
      </dgm:t>
    </dgm:pt>
    <dgm:pt modelId="{DE8EE11E-05BB-44F8-A4BA-C2ADC7697AD9}" type="sibTrans" cxnId="{C20D655A-1FD8-4889-BD41-E7122A1A23FD}">
      <dgm:prSet/>
      <dgm:spPr/>
      <dgm:t>
        <a:bodyPr/>
        <a:lstStyle/>
        <a:p>
          <a:endParaRPr lang="en-US"/>
        </a:p>
      </dgm:t>
    </dgm:pt>
    <dgm:pt modelId="{DC952452-129F-488F-8395-5A710205B890}">
      <dgm:prSet/>
      <dgm:spPr/>
      <dgm:t>
        <a:bodyPr/>
        <a:lstStyle/>
        <a:p>
          <a:r>
            <a:rPr lang="en-GB" dirty="0"/>
            <a:t>Actively encouraged to seek out </a:t>
          </a:r>
          <a:r>
            <a:rPr lang="en-GB" dirty="0" smtClean="0"/>
            <a:t>Practice Supervisors </a:t>
          </a:r>
          <a:r>
            <a:rPr lang="en-GB" dirty="0"/>
            <a:t>to support their learning and encourage feedback to be recorded in their PADs</a:t>
          </a:r>
          <a:endParaRPr lang="en-US" dirty="0"/>
        </a:p>
      </dgm:t>
    </dgm:pt>
    <dgm:pt modelId="{4F1940D1-CA64-4D2D-BB6E-F3F4D620507E}" type="parTrans" cxnId="{34D76BB0-00D0-4116-859F-D62DD8152CC4}">
      <dgm:prSet/>
      <dgm:spPr/>
      <dgm:t>
        <a:bodyPr/>
        <a:lstStyle/>
        <a:p>
          <a:endParaRPr lang="en-US"/>
        </a:p>
      </dgm:t>
    </dgm:pt>
    <dgm:pt modelId="{20102E53-3615-41C5-B8A9-1C95369F8403}" type="sibTrans" cxnId="{34D76BB0-00D0-4116-859F-D62DD8152CC4}">
      <dgm:prSet/>
      <dgm:spPr/>
      <dgm:t>
        <a:bodyPr/>
        <a:lstStyle/>
        <a:p>
          <a:endParaRPr lang="en-US"/>
        </a:p>
      </dgm:t>
    </dgm:pt>
    <dgm:pt modelId="{62F680D0-345A-4029-85C8-33D9E3B0E3DD}">
      <dgm:prSet/>
      <dgm:spPr/>
      <dgm:t>
        <a:bodyPr/>
        <a:lstStyle/>
        <a:p>
          <a:r>
            <a:rPr lang="en-GB" dirty="0"/>
            <a:t>Made aware of their nominated PA and AA from the beginning of the placement</a:t>
          </a:r>
          <a:endParaRPr lang="en-US" dirty="0"/>
        </a:p>
      </dgm:t>
    </dgm:pt>
    <dgm:pt modelId="{E14BF6DD-A324-40AC-A192-6D882BED36F8}" type="parTrans" cxnId="{EC26CBD8-1191-4D21-B9DD-78E84EEC4B06}">
      <dgm:prSet/>
      <dgm:spPr/>
      <dgm:t>
        <a:bodyPr/>
        <a:lstStyle/>
        <a:p>
          <a:endParaRPr lang="en-US"/>
        </a:p>
      </dgm:t>
    </dgm:pt>
    <dgm:pt modelId="{77CE7B6A-9236-4D4B-B695-4CC09B592526}" type="sibTrans" cxnId="{EC26CBD8-1191-4D21-B9DD-78E84EEC4B06}">
      <dgm:prSet/>
      <dgm:spPr/>
      <dgm:t>
        <a:bodyPr/>
        <a:lstStyle/>
        <a:p>
          <a:endParaRPr lang="en-US"/>
        </a:p>
      </dgm:t>
    </dgm:pt>
    <dgm:pt modelId="{5853F7A3-764A-4377-9E4E-31C3E0B64421}" type="pres">
      <dgm:prSet presAssocID="{B2E73E64-46AE-4E55-8BF3-BCF27A9E9AA0}" presName="linear" presStyleCnt="0">
        <dgm:presLayoutVars>
          <dgm:animLvl val="lvl"/>
          <dgm:resizeHandles val="exact"/>
        </dgm:presLayoutVars>
      </dgm:prSet>
      <dgm:spPr/>
      <dgm:t>
        <a:bodyPr/>
        <a:lstStyle/>
        <a:p>
          <a:endParaRPr lang="en-US"/>
        </a:p>
      </dgm:t>
    </dgm:pt>
    <dgm:pt modelId="{4F29F19D-4904-43C5-BC94-4AC8F4DD0B55}" type="pres">
      <dgm:prSet presAssocID="{A3ACAA61-A7D3-4242-8F2D-F56251C59F22}" presName="parentText" presStyleLbl="node1" presStyleIdx="0" presStyleCnt="5">
        <dgm:presLayoutVars>
          <dgm:chMax val="0"/>
          <dgm:bulletEnabled val="1"/>
        </dgm:presLayoutVars>
      </dgm:prSet>
      <dgm:spPr/>
      <dgm:t>
        <a:bodyPr/>
        <a:lstStyle/>
        <a:p>
          <a:endParaRPr lang="en-US"/>
        </a:p>
      </dgm:t>
    </dgm:pt>
    <dgm:pt modelId="{B1EC0DD4-73AE-4D1F-A078-CFF6434FF491}" type="pres">
      <dgm:prSet presAssocID="{1A7C2842-F186-477B-9CB0-7635DD43E492}" presName="spacer" presStyleCnt="0"/>
      <dgm:spPr/>
    </dgm:pt>
    <dgm:pt modelId="{4E79E02E-16F1-47B6-8167-C3F79A7D56FE}" type="pres">
      <dgm:prSet presAssocID="{07795210-1682-4B4E-95BF-09C26DE1370C}" presName="parentText" presStyleLbl="node1" presStyleIdx="1" presStyleCnt="5">
        <dgm:presLayoutVars>
          <dgm:chMax val="0"/>
          <dgm:bulletEnabled val="1"/>
        </dgm:presLayoutVars>
      </dgm:prSet>
      <dgm:spPr/>
      <dgm:t>
        <a:bodyPr/>
        <a:lstStyle/>
        <a:p>
          <a:endParaRPr lang="en-US"/>
        </a:p>
      </dgm:t>
    </dgm:pt>
    <dgm:pt modelId="{9D832FF5-E6E4-4569-A874-244383D40252}" type="pres">
      <dgm:prSet presAssocID="{E66893C7-48AA-4F66-B6D1-709B6D02B295}" presName="spacer" presStyleCnt="0"/>
      <dgm:spPr/>
    </dgm:pt>
    <dgm:pt modelId="{3400CA3C-61F1-4671-AB21-6656FA562A5A}" type="pres">
      <dgm:prSet presAssocID="{ACFF8E60-4259-4A52-8F63-7B8095214142}" presName="parentText" presStyleLbl="node1" presStyleIdx="2" presStyleCnt="5">
        <dgm:presLayoutVars>
          <dgm:chMax val="0"/>
          <dgm:bulletEnabled val="1"/>
        </dgm:presLayoutVars>
      </dgm:prSet>
      <dgm:spPr/>
      <dgm:t>
        <a:bodyPr/>
        <a:lstStyle/>
        <a:p>
          <a:endParaRPr lang="en-US"/>
        </a:p>
      </dgm:t>
    </dgm:pt>
    <dgm:pt modelId="{7D59CDE9-1D2D-4365-A4B7-0F92A8B55101}" type="pres">
      <dgm:prSet presAssocID="{DE8EE11E-05BB-44F8-A4BA-C2ADC7697AD9}" presName="spacer" presStyleCnt="0"/>
      <dgm:spPr/>
    </dgm:pt>
    <dgm:pt modelId="{D6ADE4C2-4CEB-428E-919D-D39948F39A9C}" type="pres">
      <dgm:prSet presAssocID="{DC952452-129F-488F-8395-5A710205B890}" presName="parentText" presStyleLbl="node1" presStyleIdx="3" presStyleCnt="5">
        <dgm:presLayoutVars>
          <dgm:chMax val="0"/>
          <dgm:bulletEnabled val="1"/>
        </dgm:presLayoutVars>
      </dgm:prSet>
      <dgm:spPr/>
      <dgm:t>
        <a:bodyPr/>
        <a:lstStyle/>
        <a:p>
          <a:endParaRPr lang="en-US"/>
        </a:p>
      </dgm:t>
    </dgm:pt>
    <dgm:pt modelId="{28F578A7-9DCE-4638-A899-500AA6D71DE1}" type="pres">
      <dgm:prSet presAssocID="{20102E53-3615-41C5-B8A9-1C95369F8403}" presName="spacer" presStyleCnt="0"/>
      <dgm:spPr/>
    </dgm:pt>
    <dgm:pt modelId="{147883DA-89BA-4C52-AE12-80F919265D03}" type="pres">
      <dgm:prSet presAssocID="{62F680D0-345A-4029-85C8-33D9E3B0E3DD}" presName="parentText" presStyleLbl="node1" presStyleIdx="4" presStyleCnt="5">
        <dgm:presLayoutVars>
          <dgm:chMax val="0"/>
          <dgm:bulletEnabled val="1"/>
        </dgm:presLayoutVars>
      </dgm:prSet>
      <dgm:spPr/>
      <dgm:t>
        <a:bodyPr/>
        <a:lstStyle/>
        <a:p>
          <a:endParaRPr lang="en-US"/>
        </a:p>
      </dgm:t>
    </dgm:pt>
  </dgm:ptLst>
  <dgm:cxnLst>
    <dgm:cxn modelId="{F26F99A6-C745-4743-838A-54AD645F75B4}" type="presOf" srcId="{62F680D0-345A-4029-85C8-33D9E3B0E3DD}" destId="{147883DA-89BA-4C52-AE12-80F919265D03}" srcOrd="0" destOrd="0" presId="urn:microsoft.com/office/officeart/2005/8/layout/vList2"/>
    <dgm:cxn modelId="{EC26CBD8-1191-4D21-B9DD-78E84EEC4B06}" srcId="{B2E73E64-46AE-4E55-8BF3-BCF27A9E9AA0}" destId="{62F680D0-345A-4029-85C8-33D9E3B0E3DD}" srcOrd="4" destOrd="0" parTransId="{E14BF6DD-A324-40AC-A192-6D882BED36F8}" sibTransId="{77CE7B6A-9236-4D4B-B695-4CC09B592526}"/>
    <dgm:cxn modelId="{F58A4FCE-6F00-4F52-ADAB-D657821A3872}" type="presOf" srcId="{07795210-1682-4B4E-95BF-09C26DE1370C}" destId="{4E79E02E-16F1-47B6-8167-C3F79A7D56FE}" srcOrd="0" destOrd="0" presId="urn:microsoft.com/office/officeart/2005/8/layout/vList2"/>
    <dgm:cxn modelId="{34D76BB0-00D0-4116-859F-D62DD8152CC4}" srcId="{B2E73E64-46AE-4E55-8BF3-BCF27A9E9AA0}" destId="{DC952452-129F-488F-8395-5A710205B890}" srcOrd="3" destOrd="0" parTransId="{4F1940D1-CA64-4D2D-BB6E-F3F4D620507E}" sibTransId="{20102E53-3615-41C5-B8A9-1C95369F8403}"/>
    <dgm:cxn modelId="{978ACC5F-77C1-416F-8D54-6FF47F74F481}" type="presOf" srcId="{ACFF8E60-4259-4A52-8F63-7B8095214142}" destId="{3400CA3C-61F1-4671-AB21-6656FA562A5A}" srcOrd="0" destOrd="0" presId="urn:microsoft.com/office/officeart/2005/8/layout/vList2"/>
    <dgm:cxn modelId="{2129AA49-245B-4EBA-BDE7-7F65590BC2E0}" srcId="{B2E73E64-46AE-4E55-8BF3-BCF27A9E9AA0}" destId="{A3ACAA61-A7D3-4242-8F2D-F56251C59F22}" srcOrd="0" destOrd="0" parTransId="{8DDA8BAC-9541-44B4-A0F5-537ED1A7B9F6}" sibTransId="{1A7C2842-F186-477B-9CB0-7635DD43E492}"/>
    <dgm:cxn modelId="{C20D655A-1FD8-4889-BD41-E7122A1A23FD}" srcId="{B2E73E64-46AE-4E55-8BF3-BCF27A9E9AA0}" destId="{ACFF8E60-4259-4A52-8F63-7B8095214142}" srcOrd="2" destOrd="0" parTransId="{241EABCD-9955-4878-A472-D9EE24D3B9E9}" sibTransId="{DE8EE11E-05BB-44F8-A4BA-C2ADC7697AD9}"/>
    <dgm:cxn modelId="{737371F1-3FD4-4044-9FC2-9E3992C919EB}" type="presOf" srcId="{B2E73E64-46AE-4E55-8BF3-BCF27A9E9AA0}" destId="{5853F7A3-764A-4377-9E4E-31C3E0B64421}" srcOrd="0" destOrd="0" presId="urn:microsoft.com/office/officeart/2005/8/layout/vList2"/>
    <dgm:cxn modelId="{0FFCE49E-688E-4485-AE03-F8E6B44E3436}" type="presOf" srcId="{DC952452-129F-488F-8395-5A710205B890}" destId="{D6ADE4C2-4CEB-428E-919D-D39948F39A9C}" srcOrd="0" destOrd="0" presId="urn:microsoft.com/office/officeart/2005/8/layout/vList2"/>
    <dgm:cxn modelId="{E99B7CC0-0E1B-4187-8952-EEAD09FE622E}" srcId="{B2E73E64-46AE-4E55-8BF3-BCF27A9E9AA0}" destId="{07795210-1682-4B4E-95BF-09C26DE1370C}" srcOrd="1" destOrd="0" parTransId="{1F7BD277-66C6-4B89-B5C4-12CED6B959AC}" sibTransId="{E66893C7-48AA-4F66-B6D1-709B6D02B295}"/>
    <dgm:cxn modelId="{1C9F6705-7E10-46D2-8095-8A4280A8A065}" type="presOf" srcId="{A3ACAA61-A7D3-4242-8F2D-F56251C59F22}" destId="{4F29F19D-4904-43C5-BC94-4AC8F4DD0B55}" srcOrd="0" destOrd="0" presId="urn:microsoft.com/office/officeart/2005/8/layout/vList2"/>
    <dgm:cxn modelId="{1B0C571A-3CB3-40E8-999F-CC5ECCE4CC9A}" type="presParOf" srcId="{5853F7A3-764A-4377-9E4E-31C3E0B64421}" destId="{4F29F19D-4904-43C5-BC94-4AC8F4DD0B55}" srcOrd="0" destOrd="0" presId="urn:microsoft.com/office/officeart/2005/8/layout/vList2"/>
    <dgm:cxn modelId="{795BD18B-6DAC-4B41-A1D4-F77208C6F380}" type="presParOf" srcId="{5853F7A3-764A-4377-9E4E-31C3E0B64421}" destId="{B1EC0DD4-73AE-4D1F-A078-CFF6434FF491}" srcOrd="1" destOrd="0" presId="urn:microsoft.com/office/officeart/2005/8/layout/vList2"/>
    <dgm:cxn modelId="{862661D8-5F72-4A39-B2B7-E91BE8E52071}" type="presParOf" srcId="{5853F7A3-764A-4377-9E4E-31C3E0B64421}" destId="{4E79E02E-16F1-47B6-8167-C3F79A7D56FE}" srcOrd="2" destOrd="0" presId="urn:microsoft.com/office/officeart/2005/8/layout/vList2"/>
    <dgm:cxn modelId="{1AE1AD8B-9122-4EB8-BD80-4E0C9DBF038F}" type="presParOf" srcId="{5853F7A3-764A-4377-9E4E-31C3E0B64421}" destId="{9D832FF5-E6E4-4569-A874-244383D40252}" srcOrd="3" destOrd="0" presId="urn:microsoft.com/office/officeart/2005/8/layout/vList2"/>
    <dgm:cxn modelId="{66DB0EC1-14E6-4815-A88B-5A0796E848F2}" type="presParOf" srcId="{5853F7A3-764A-4377-9E4E-31C3E0B64421}" destId="{3400CA3C-61F1-4671-AB21-6656FA562A5A}" srcOrd="4" destOrd="0" presId="urn:microsoft.com/office/officeart/2005/8/layout/vList2"/>
    <dgm:cxn modelId="{AA99E228-DFC4-4E46-AA0C-5F89E341BE24}" type="presParOf" srcId="{5853F7A3-764A-4377-9E4E-31C3E0B64421}" destId="{7D59CDE9-1D2D-4365-A4B7-0F92A8B55101}" srcOrd="5" destOrd="0" presId="urn:microsoft.com/office/officeart/2005/8/layout/vList2"/>
    <dgm:cxn modelId="{909D52EB-0A4E-4E70-85DB-235986C769F8}" type="presParOf" srcId="{5853F7A3-764A-4377-9E4E-31C3E0B64421}" destId="{D6ADE4C2-4CEB-428E-919D-D39948F39A9C}" srcOrd="6" destOrd="0" presId="urn:microsoft.com/office/officeart/2005/8/layout/vList2"/>
    <dgm:cxn modelId="{4EEAA1A3-5729-43D7-88ED-9B025D5895E6}" type="presParOf" srcId="{5853F7A3-764A-4377-9E4E-31C3E0B64421}" destId="{28F578A7-9DCE-4638-A899-500AA6D71DE1}" srcOrd="7" destOrd="0" presId="urn:microsoft.com/office/officeart/2005/8/layout/vList2"/>
    <dgm:cxn modelId="{FA61E0AB-E74A-45F7-80A4-9096DF26D9DB}" type="presParOf" srcId="{5853F7A3-764A-4377-9E4E-31C3E0B64421}" destId="{147883DA-89BA-4C52-AE12-80F919265D0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82A9F-52FB-4481-A5E1-48BDF2DDFC76}">
      <dsp:nvSpPr>
        <dsp:cNvPr id="0" name=""/>
        <dsp:cNvSpPr/>
      </dsp:nvSpPr>
      <dsp:spPr>
        <a:xfrm>
          <a:off x="2119349" y="0"/>
          <a:ext cx="4941969" cy="4941969"/>
        </a:xfrm>
        <a:prstGeom prst="ellipse">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b="1" kern="1200" dirty="0">
              <a:solidFill>
                <a:schemeClr val="bg1"/>
              </a:solidFill>
            </a:rPr>
            <a:t>Learning Environment</a:t>
          </a:r>
        </a:p>
      </dsp:txBody>
      <dsp:txXfrm>
        <a:off x="3899446" y="247098"/>
        <a:ext cx="1381774" cy="741295"/>
      </dsp:txXfrm>
    </dsp:sp>
    <dsp:sp modelId="{5098CAE4-C0B4-41EE-8FC3-65CFD5A818ED}">
      <dsp:nvSpPr>
        <dsp:cNvPr id="0" name=""/>
        <dsp:cNvSpPr/>
      </dsp:nvSpPr>
      <dsp:spPr>
        <a:xfrm>
          <a:off x="2613546" y="988393"/>
          <a:ext cx="3953575" cy="3953575"/>
        </a:xfrm>
        <a:prstGeom prst="ellipse">
          <a:avLst/>
        </a:prstGeom>
        <a:solidFill>
          <a:schemeClr val="accent1">
            <a:lumMod val="75000"/>
            <a:lumOff val="2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b="1" kern="1200" dirty="0">
              <a:solidFill>
                <a:schemeClr val="bg1"/>
              </a:solidFill>
            </a:rPr>
            <a:t>Delegation</a:t>
          </a:r>
        </a:p>
      </dsp:txBody>
      <dsp:txXfrm>
        <a:off x="3899446" y="1225608"/>
        <a:ext cx="1381774" cy="711643"/>
      </dsp:txXfrm>
    </dsp:sp>
    <dsp:sp modelId="{184BB0DB-E3E6-4FCE-93C4-40C0A3E1AB4B}">
      <dsp:nvSpPr>
        <dsp:cNvPr id="0" name=""/>
        <dsp:cNvSpPr/>
      </dsp:nvSpPr>
      <dsp:spPr>
        <a:xfrm>
          <a:off x="3107743" y="1976787"/>
          <a:ext cx="2965181" cy="2965181"/>
        </a:xfrm>
        <a:prstGeom prst="ellipse">
          <a:avLst/>
        </a:prstGeom>
        <a:solidFill>
          <a:srgbClr val="00B7C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b="1" kern="1200" dirty="0">
              <a:solidFill>
                <a:schemeClr val="bg1"/>
              </a:solidFill>
            </a:rPr>
            <a:t>Supervision</a:t>
          </a:r>
        </a:p>
      </dsp:txBody>
      <dsp:txXfrm>
        <a:off x="3899446" y="2199176"/>
        <a:ext cx="1381774" cy="667165"/>
      </dsp:txXfrm>
    </dsp:sp>
    <dsp:sp modelId="{2102CC85-2BE7-422B-8174-3171B55E5407}">
      <dsp:nvSpPr>
        <dsp:cNvPr id="0" name=""/>
        <dsp:cNvSpPr/>
      </dsp:nvSpPr>
      <dsp:spPr>
        <a:xfrm>
          <a:off x="3608364" y="2965181"/>
          <a:ext cx="1976787" cy="1976787"/>
        </a:xfrm>
        <a:prstGeom prst="ellipse">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b="1" kern="1200" dirty="0">
              <a:solidFill>
                <a:schemeClr val="tx1"/>
              </a:solidFill>
            </a:rPr>
            <a:t>Public safety</a:t>
          </a:r>
        </a:p>
      </dsp:txBody>
      <dsp:txXfrm>
        <a:off x="3897858" y="3459378"/>
        <a:ext cx="1397799" cy="9883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9F19D-4904-43C5-BC94-4AC8F4DD0B55}">
      <dsp:nvSpPr>
        <dsp:cNvPr id="0" name=""/>
        <dsp:cNvSpPr/>
      </dsp:nvSpPr>
      <dsp:spPr>
        <a:xfrm>
          <a:off x="0" y="19069"/>
          <a:ext cx="10414608" cy="9266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a:t>Students must take a key role in their supervision and assessment in practice and must be:</a:t>
          </a:r>
          <a:endParaRPr lang="en-US" sz="2400" kern="1200" dirty="0"/>
        </a:p>
      </dsp:txBody>
      <dsp:txXfrm>
        <a:off x="45235" y="64304"/>
        <a:ext cx="10324138" cy="836169"/>
      </dsp:txXfrm>
    </dsp:sp>
    <dsp:sp modelId="{4E79E02E-16F1-47B6-8167-C3F79A7D56FE}">
      <dsp:nvSpPr>
        <dsp:cNvPr id="0" name=""/>
        <dsp:cNvSpPr/>
      </dsp:nvSpPr>
      <dsp:spPr>
        <a:xfrm>
          <a:off x="0" y="1014828"/>
          <a:ext cx="10414608" cy="926639"/>
        </a:xfrm>
        <a:prstGeom prst="roundRect">
          <a:avLst/>
        </a:prstGeom>
        <a:solidFill>
          <a:schemeClr val="accent5">
            <a:hueOff val="-5330780"/>
            <a:satOff val="3030"/>
            <a:lumOff val="-25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a:t>Prepared for and have a sound understanding of the proficiencies they need to achieve</a:t>
          </a:r>
          <a:endParaRPr lang="en-US" sz="2400" kern="1200"/>
        </a:p>
      </dsp:txBody>
      <dsp:txXfrm>
        <a:off x="45235" y="1060063"/>
        <a:ext cx="10324138" cy="836169"/>
      </dsp:txXfrm>
    </dsp:sp>
    <dsp:sp modelId="{3400CA3C-61F1-4671-AB21-6656FA562A5A}">
      <dsp:nvSpPr>
        <dsp:cNvPr id="0" name=""/>
        <dsp:cNvSpPr/>
      </dsp:nvSpPr>
      <dsp:spPr>
        <a:xfrm>
          <a:off x="0" y="2010588"/>
          <a:ext cx="10414608" cy="926639"/>
        </a:xfrm>
        <a:prstGeom prst="roundRect">
          <a:avLst/>
        </a:prstGeom>
        <a:solidFill>
          <a:schemeClr val="accent5">
            <a:hueOff val="-10661560"/>
            <a:satOff val="6060"/>
            <a:lumOff val="-5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a:t>Aware of the </a:t>
          </a:r>
          <a:r>
            <a:rPr lang="en-GB" sz="2400" kern="1200" dirty="0" smtClean="0"/>
            <a:t>person </a:t>
          </a:r>
          <a:r>
            <a:rPr lang="en-GB" sz="2400" kern="1200" dirty="0"/>
            <a:t>they should to speak to in the practice area if they have </a:t>
          </a:r>
          <a:r>
            <a:rPr lang="en-GB" sz="2400" kern="1200" dirty="0" smtClean="0"/>
            <a:t>concerns – nominated person</a:t>
          </a:r>
          <a:endParaRPr lang="en-US" sz="2400" kern="1200" dirty="0"/>
        </a:p>
      </dsp:txBody>
      <dsp:txXfrm>
        <a:off x="45235" y="2055823"/>
        <a:ext cx="10324138" cy="836169"/>
      </dsp:txXfrm>
    </dsp:sp>
    <dsp:sp modelId="{D6ADE4C2-4CEB-428E-919D-D39948F39A9C}">
      <dsp:nvSpPr>
        <dsp:cNvPr id="0" name=""/>
        <dsp:cNvSpPr/>
      </dsp:nvSpPr>
      <dsp:spPr>
        <a:xfrm>
          <a:off x="0" y="3006348"/>
          <a:ext cx="10414608" cy="926639"/>
        </a:xfrm>
        <a:prstGeom prst="roundRect">
          <a:avLst/>
        </a:prstGeom>
        <a:solidFill>
          <a:schemeClr val="accent5">
            <a:hueOff val="-15992340"/>
            <a:satOff val="9089"/>
            <a:lumOff val="-75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a:t>Actively encouraged to seek out </a:t>
          </a:r>
          <a:r>
            <a:rPr lang="en-GB" sz="2400" kern="1200" dirty="0" smtClean="0"/>
            <a:t>Practice Supervisors </a:t>
          </a:r>
          <a:r>
            <a:rPr lang="en-GB" sz="2400" kern="1200" dirty="0"/>
            <a:t>to support their learning and encourage feedback to be recorded in their PADs</a:t>
          </a:r>
          <a:endParaRPr lang="en-US" sz="2400" kern="1200" dirty="0"/>
        </a:p>
      </dsp:txBody>
      <dsp:txXfrm>
        <a:off x="45235" y="3051583"/>
        <a:ext cx="10324138" cy="836169"/>
      </dsp:txXfrm>
    </dsp:sp>
    <dsp:sp modelId="{147883DA-89BA-4C52-AE12-80F919265D03}">
      <dsp:nvSpPr>
        <dsp:cNvPr id="0" name=""/>
        <dsp:cNvSpPr/>
      </dsp:nvSpPr>
      <dsp:spPr>
        <a:xfrm>
          <a:off x="0" y="4002108"/>
          <a:ext cx="10414608" cy="926639"/>
        </a:xfrm>
        <a:prstGeom prst="roundRect">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a:t>Made aware of their nominated PA and AA from the beginning of the placement</a:t>
          </a:r>
          <a:endParaRPr lang="en-US" sz="2400" kern="1200"/>
        </a:p>
      </dsp:txBody>
      <dsp:txXfrm>
        <a:off x="45235" y="4047343"/>
        <a:ext cx="10324138" cy="83616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88AFA5-FB85-434A-AB32-8487DC11C90C}" type="datetimeFigureOut">
              <a:rPr lang="en-GB" smtClean="0"/>
              <a:t>15/07/2019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8C7A0-C51A-4D3F-997A-1862504EDC65}" type="slidenum">
              <a:rPr lang="en-GB" smtClean="0"/>
              <a:t>‹#›</a:t>
            </a:fld>
            <a:endParaRPr lang="en-GB" dirty="0"/>
          </a:p>
        </p:txBody>
      </p:sp>
    </p:spTree>
    <p:extLst>
      <p:ext uri="{BB962C8B-B14F-4D97-AF65-F5344CB8AC3E}">
        <p14:creationId xmlns:p14="http://schemas.microsoft.com/office/powerpoint/2010/main" val="557732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p:txBody>
          <a:bodyPr/>
          <a:lstStyle/>
          <a:p>
            <a:pPr marL="171450" indent="-171450">
              <a:buFont typeface="Arial" panose="020B0604020202020204" pitchFamily="34" charset="0"/>
              <a:buChar char="•"/>
              <a:defRPr/>
            </a:pPr>
            <a:r>
              <a:rPr lang="en-US" altLang="en-US" b="0" baseline="0" dirty="0" smtClean="0">
                <a:solidFill>
                  <a:srgbClr val="000000"/>
                </a:solidFill>
                <a:latin typeface="Arial" panose="020B0604020202020204" pitchFamily="34" charset="0"/>
                <a:ea typeface="MS PGothic" panose="020B0600070205080204" pitchFamily="34" charset="-128"/>
              </a:rPr>
              <a:t>Explain overview of new NMC standards.</a:t>
            </a:r>
            <a:endParaRPr lang="en-US" altLang="en-US" b="1" baseline="0" dirty="0" smtClean="0">
              <a:solidFill>
                <a:srgbClr val="000000"/>
              </a:solidFill>
              <a:latin typeface="Arial" panose="020B0604020202020204" pitchFamily="34" charset="0"/>
              <a:ea typeface="MS PGothic" panose="020B0600070205080204" pitchFamily="34" charset="-128"/>
            </a:endParaRPr>
          </a:p>
          <a:p>
            <a:pPr marL="171450" indent="-171450">
              <a:buFont typeface="Arial" panose="020B0604020202020204" pitchFamily="34" charset="0"/>
              <a:buChar char="•"/>
              <a:defRPr/>
            </a:pPr>
            <a:endParaRPr lang="en-US" altLang="en-US" b="1" baseline="0" dirty="0" smtClean="0">
              <a:solidFill>
                <a:srgbClr val="000000"/>
              </a:solidFill>
              <a:latin typeface="Arial" panose="020B0604020202020204" pitchFamily="34" charset="0"/>
              <a:ea typeface="MS PGothic" panose="020B0600070205080204" pitchFamily="34" charset="-128"/>
            </a:endParaRPr>
          </a:p>
          <a:p>
            <a:pPr marL="171450" indent="-171450">
              <a:buFont typeface="Arial" panose="020B0604020202020204" pitchFamily="34" charset="0"/>
              <a:buChar char="•"/>
              <a:defRPr/>
            </a:pPr>
            <a:r>
              <a:rPr lang="en-US" altLang="en-US" dirty="0" smtClean="0">
                <a:solidFill>
                  <a:srgbClr val="000000"/>
                </a:solidFill>
                <a:latin typeface="Arial" panose="020B0604020202020204" pitchFamily="34" charset="0"/>
                <a:ea typeface="MS PGothic" panose="020B0600070205080204" pitchFamily="34" charset="-128"/>
              </a:rPr>
              <a:t>Part </a:t>
            </a:r>
            <a:r>
              <a:rPr lang="en-US" altLang="en-US" dirty="0">
                <a:solidFill>
                  <a:srgbClr val="000000"/>
                </a:solidFill>
                <a:latin typeface="Arial" panose="020B0604020202020204" pitchFamily="34" charset="0"/>
                <a:ea typeface="MS PGothic" panose="020B0600070205080204" pitchFamily="34" charset="-128"/>
              </a:rPr>
              <a:t>1 Standards framework for nursing and midwifery education (for all NMC approved programmes)</a:t>
            </a:r>
          </a:p>
          <a:p>
            <a:pPr>
              <a:buFont typeface="Arial" panose="020B0604020202020204" pitchFamily="34" charset="0"/>
              <a:buNone/>
              <a:defRPr/>
            </a:pPr>
            <a:endParaRPr lang="en-US" altLang="en-US" dirty="0">
              <a:solidFill>
                <a:srgbClr val="000000"/>
              </a:solidFill>
              <a:latin typeface="Arial" panose="020B0604020202020204" pitchFamily="34" charset="0"/>
              <a:ea typeface="MS PGothic" panose="020B0600070205080204" pitchFamily="34" charset="-128"/>
            </a:endParaRPr>
          </a:p>
          <a:p>
            <a:pPr marL="171450" indent="-171450">
              <a:buFont typeface="Arial" panose="020B0604020202020204" pitchFamily="34" charset="0"/>
              <a:buChar char="•"/>
              <a:defRPr/>
            </a:pPr>
            <a:r>
              <a:rPr lang="en-US" altLang="en-US" dirty="0" smtClean="0">
                <a:solidFill>
                  <a:srgbClr val="000000"/>
                </a:solidFill>
                <a:latin typeface="Arial" panose="020B0604020202020204" pitchFamily="34" charset="0"/>
                <a:ea typeface="MS PGothic" panose="020B0600070205080204" pitchFamily="34" charset="-128"/>
              </a:rPr>
              <a:t>Part </a:t>
            </a:r>
            <a:r>
              <a:rPr lang="en-US" altLang="en-US" dirty="0">
                <a:solidFill>
                  <a:srgbClr val="000000"/>
                </a:solidFill>
                <a:latin typeface="Arial" panose="020B0604020202020204" pitchFamily="34" charset="0"/>
                <a:ea typeface="MS PGothic" panose="020B0600070205080204" pitchFamily="34" charset="-128"/>
              </a:rPr>
              <a:t>2 Standards for student supervision and support (the new approach to learning and assessment which replaces mentorship)   </a:t>
            </a:r>
          </a:p>
          <a:p>
            <a:pPr>
              <a:buFont typeface="Arial" panose="020B0604020202020204" pitchFamily="34" charset="0"/>
              <a:buNone/>
              <a:defRPr/>
            </a:pPr>
            <a:endParaRPr lang="en-US" altLang="en-US" dirty="0">
              <a:solidFill>
                <a:srgbClr val="000000"/>
              </a:solidFill>
              <a:latin typeface="Arial" panose="020B0604020202020204" pitchFamily="34" charset="0"/>
              <a:ea typeface="MS PGothic" panose="020B0600070205080204" pitchFamily="34" charset="-128"/>
            </a:endParaRPr>
          </a:p>
          <a:p>
            <a:pPr marL="171450" indent="-171450">
              <a:buFont typeface="Arial" panose="020B0604020202020204" pitchFamily="34" charset="0"/>
              <a:buChar char="•"/>
              <a:defRPr/>
            </a:pPr>
            <a:r>
              <a:rPr lang="en-US" altLang="en-US" dirty="0" smtClean="0">
                <a:solidFill>
                  <a:srgbClr val="000000"/>
                </a:solidFill>
                <a:latin typeface="Arial" panose="020B0604020202020204" pitchFamily="34" charset="0"/>
                <a:ea typeface="MS PGothic" panose="020B0600070205080204" pitchFamily="34" charset="-128"/>
              </a:rPr>
              <a:t>Part </a:t>
            </a:r>
            <a:r>
              <a:rPr lang="en-US" altLang="en-US" dirty="0">
                <a:solidFill>
                  <a:srgbClr val="000000"/>
                </a:solidFill>
                <a:latin typeface="Arial" panose="020B0604020202020204" pitchFamily="34" charset="0"/>
                <a:ea typeface="MS PGothic" panose="020B0600070205080204" pitchFamily="34" charset="-128"/>
              </a:rPr>
              <a:t>3 Programme standards with detail relevant to each </a:t>
            </a:r>
            <a:r>
              <a:rPr lang="en-US" altLang="en-US" dirty="0" smtClean="0">
                <a:solidFill>
                  <a:srgbClr val="000000"/>
                </a:solidFill>
                <a:latin typeface="Arial" panose="020B0604020202020204" pitchFamily="34" charset="0"/>
                <a:ea typeface="MS PGothic" panose="020B0600070205080204" pitchFamily="34" charset="-128"/>
              </a:rPr>
              <a:t>approved programme: </a:t>
            </a:r>
            <a:r>
              <a:rPr lang="en-US" altLang="en-US" dirty="0">
                <a:solidFill>
                  <a:srgbClr val="000000"/>
                </a:solidFill>
                <a:latin typeface="Arial" panose="020B0604020202020204" pitchFamily="34" charset="0"/>
                <a:ea typeface="MS PGothic" panose="020B0600070205080204" pitchFamily="34" charset="-128"/>
              </a:rPr>
              <a:t>entry requirements, length, hours and the award etc. (so far </a:t>
            </a:r>
            <a:r>
              <a:rPr lang="en-US" altLang="en-US" dirty="0" smtClean="0">
                <a:solidFill>
                  <a:srgbClr val="000000"/>
                </a:solidFill>
                <a:latin typeface="Arial" panose="020B0604020202020204" pitchFamily="34" charset="0"/>
                <a:ea typeface="MS PGothic" panose="020B0600070205080204" pitchFamily="34" charset="-128"/>
              </a:rPr>
              <a:t>NMC </a:t>
            </a:r>
            <a:r>
              <a:rPr lang="en-US" altLang="en-US" dirty="0">
                <a:solidFill>
                  <a:srgbClr val="000000"/>
                </a:solidFill>
                <a:latin typeface="Arial" panose="020B0604020202020204" pitchFamily="34" charset="0"/>
                <a:ea typeface="MS PGothic" panose="020B0600070205080204" pitchFamily="34" charset="-128"/>
              </a:rPr>
              <a:t>have published Standards for pre registration nursing programmes and Standards for prescribing programmes. </a:t>
            </a:r>
            <a:r>
              <a:rPr lang="en-US" altLang="en-US" dirty="0" smtClean="0">
                <a:solidFill>
                  <a:srgbClr val="000000"/>
                </a:solidFill>
                <a:latin typeface="Arial" panose="020B0604020202020204" pitchFamily="34" charset="0"/>
                <a:ea typeface="MS PGothic" panose="020B0600070205080204" pitchFamily="34" charset="-128"/>
              </a:rPr>
              <a:t>Building </a:t>
            </a:r>
            <a:r>
              <a:rPr lang="en-US" altLang="en-US" dirty="0">
                <a:solidFill>
                  <a:srgbClr val="000000"/>
                </a:solidFill>
                <a:latin typeface="Arial" panose="020B0604020202020204" pitchFamily="34" charset="0"/>
                <a:ea typeface="MS PGothic" panose="020B0600070205080204" pitchFamily="34" charset="-128"/>
              </a:rPr>
              <a:t>on this with a publication for each approved programme) </a:t>
            </a:r>
          </a:p>
          <a:p>
            <a:pPr>
              <a:defRPr/>
            </a:pPr>
            <a:endParaRPr lang="en-US" altLang="en-US" dirty="0">
              <a:solidFill>
                <a:srgbClr val="000000"/>
              </a:solidFill>
              <a:latin typeface="Arial" panose="020B0604020202020204" pitchFamily="34" charset="0"/>
              <a:ea typeface="MS PGothic" panose="020B0600070205080204" pitchFamily="34" charset="-128"/>
            </a:endParaRPr>
          </a:p>
          <a:p>
            <a:pPr marL="171450" indent="-171450">
              <a:buFont typeface="Arial" panose="020B0604020202020204" pitchFamily="34" charset="0"/>
              <a:buChar char="•"/>
              <a:defRPr/>
            </a:pPr>
            <a:r>
              <a:rPr lang="en-US" altLang="en-US" dirty="0" smtClean="0">
                <a:solidFill>
                  <a:srgbClr val="000000"/>
                </a:solidFill>
                <a:latin typeface="Arial" panose="020B0604020202020204" pitchFamily="34" charset="0"/>
                <a:ea typeface="MS PGothic" panose="020B0600070205080204" pitchFamily="34" charset="-128"/>
              </a:rPr>
              <a:t>The</a:t>
            </a:r>
            <a:r>
              <a:rPr lang="en-US" altLang="en-US" b="1" dirty="0" smtClean="0">
                <a:solidFill>
                  <a:srgbClr val="000000"/>
                </a:solidFill>
                <a:latin typeface="Arial" panose="020B0604020202020204" pitchFamily="34" charset="0"/>
                <a:ea typeface="MS PGothic" panose="020B0600070205080204" pitchFamily="34" charset="-128"/>
              </a:rPr>
              <a:t> </a:t>
            </a:r>
            <a:r>
              <a:rPr lang="en-US" altLang="en-US" dirty="0">
                <a:solidFill>
                  <a:srgbClr val="000000"/>
                </a:solidFill>
                <a:latin typeface="Arial" panose="020B0604020202020204" pitchFamily="34" charset="0"/>
                <a:ea typeface="MS PGothic" panose="020B0600070205080204" pitchFamily="34" charset="-128"/>
              </a:rPr>
              <a:t>proficiencies for nursing and midwifery professions (including nursing associates). As with the programme standards, so </a:t>
            </a:r>
            <a:r>
              <a:rPr lang="en-US" altLang="en-US" dirty="0" smtClean="0">
                <a:solidFill>
                  <a:srgbClr val="000000"/>
                </a:solidFill>
                <a:latin typeface="Arial" panose="020B0604020202020204" pitchFamily="34" charset="0"/>
                <a:ea typeface="MS PGothic" panose="020B0600070205080204" pitchFamily="34" charset="-128"/>
              </a:rPr>
              <a:t>fa</a:t>
            </a:r>
            <a:r>
              <a:rPr lang="en-US" altLang="en-US" baseline="0" dirty="0" smtClean="0">
                <a:solidFill>
                  <a:srgbClr val="000000"/>
                </a:solidFill>
                <a:latin typeface="Arial" panose="020B0604020202020204" pitchFamily="34" charset="0"/>
                <a:ea typeface="MS PGothic" panose="020B0600070205080204" pitchFamily="34" charset="-128"/>
              </a:rPr>
              <a:t>r </a:t>
            </a:r>
            <a:r>
              <a:rPr lang="en-US" altLang="en-US" dirty="0" smtClean="0">
                <a:solidFill>
                  <a:srgbClr val="000000"/>
                </a:solidFill>
                <a:latin typeface="Arial" panose="020B0604020202020204" pitchFamily="34" charset="0"/>
                <a:ea typeface="MS PGothic" panose="020B0600070205080204" pitchFamily="34" charset="-128"/>
              </a:rPr>
              <a:t>published </a:t>
            </a:r>
            <a:r>
              <a:rPr lang="en-US" altLang="en-US" dirty="0">
                <a:solidFill>
                  <a:srgbClr val="000000"/>
                </a:solidFill>
                <a:latin typeface="Arial" panose="020B0604020202020204" pitchFamily="34" charset="0"/>
                <a:ea typeface="MS PGothic" panose="020B0600070205080204" pitchFamily="34" charset="-128"/>
              </a:rPr>
              <a:t>the nursing proficiencies, and </a:t>
            </a:r>
            <a:r>
              <a:rPr lang="en-US" altLang="en-US" dirty="0" smtClean="0">
                <a:solidFill>
                  <a:srgbClr val="000000"/>
                </a:solidFill>
                <a:latin typeface="Arial" panose="020B0604020202020204" pitchFamily="34" charset="0"/>
                <a:ea typeface="MS PGothic" panose="020B0600070205080204" pitchFamily="34" charset="-128"/>
              </a:rPr>
              <a:t>adopting </a:t>
            </a:r>
            <a:r>
              <a:rPr lang="en-US" altLang="en-US" dirty="0">
                <a:solidFill>
                  <a:srgbClr val="000000"/>
                </a:solidFill>
                <a:latin typeface="Arial" panose="020B0604020202020204" pitchFamily="34" charset="0"/>
                <a:ea typeface="MS PGothic" panose="020B0600070205080204" pitchFamily="34" charset="-128"/>
              </a:rPr>
              <a:t>the Royal Pharmaceutical Society Competency Framework for prescribing.</a:t>
            </a:r>
          </a:p>
          <a:p>
            <a:pPr>
              <a:defRPr/>
            </a:pPr>
            <a:endParaRPr lang="en-GB" dirty="0">
              <a:solidFill>
                <a:srgbClr val="000000"/>
              </a:solidFill>
            </a:endParaRPr>
          </a:p>
        </p:txBody>
      </p:sp>
      <p:sp>
        <p:nvSpPr>
          <p:cNvPr id="6758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0E05EB-33FC-4017-ABBA-2FCDCB2EB745}" type="slidenum">
              <a:rPr lang="en-GB" altLang="en-US">
                <a:solidFill>
                  <a:srgbClr val="000000"/>
                </a:solidFill>
              </a:rPr>
              <a:pPr/>
              <a:t>5</a:t>
            </a:fld>
            <a:endParaRPr lang="en-GB" altLang="en-US" dirty="0">
              <a:solidFill>
                <a:srgbClr val="000000"/>
              </a:solidFill>
            </a:endParaRPr>
          </a:p>
        </p:txBody>
      </p:sp>
    </p:spTree>
    <p:extLst>
      <p:ext uri="{BB962C8B-B14F-4D97-AF65-F5344CB8AC3E}">
        <p14:creationId xmlns:p14="http://schemas.microsoft.com/office/powerpoint/2010/main" val="187036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One model of how the new models sit together based on 2 placements a year with a practice assessor (PA) in each placement.</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PA in each placement receives feedback from the PS and then academic assessor tracks student through each placement, receives feedback from PA in each placement and in final summative placement discusses student achievement and progression with PA there.</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Documented throughout in assessment document records  which may be electronic, so communication may not always be face to face.</a:t>
            </a:r>
            <a:endParaRPr lang="en-GB" dirty="0" smtClean="0"/>
          </a:p>
          <a:p>
            <a:endParaRPr lang="en-GB" baseline="0" dirty="0" smtClean="0"/>
          </a:p>
        </p:txBody>
      </p:sp>
      <p:sp>
        <p:nvSpPr>
          <p:cNvPr id="4" name="Slide Number Placeholder 3"/>
          <p:cNvSpPr>
            <a:spLocks noGrp="1"/>
          </p:cNvSpPr>
          <p:nvPr>
            <p:ph type="sldNum" sz="quarter" idx="10"/>
          </p:nvPr>
        </p:nvSpPr>
        <p:spPr/>
        <p:txBody>
          <a:bodyPr/>
          <a:lstStyle/>
          <a:p>
            <a:fld id="{7DB9E1F4-77C1-461E-ABFF-BFE7DD57AFD2}" type="slidenum">
              <a:rPr lang="en-GB" smtClean="0"/>
              <a:t>16</a:t>
            </a:fld>
            <a:endParaRPr lang="en-GB" dirty="0"/>
          </a:p>
        </p:txBody>
      </p:sp>
    </p:spTree>
    <p:extLst>
      <p:ext uri="{BB962C8B-B14F-4D97-AF65-F5344CB8AC3E}">
        <p14:creationId xmlns:p14="http://schemas.microsoft.com/office/powerpoint/2010/main" val="1547147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5 minute discussion then note answers as they</a:t>
            </a:r>
            <a:r>
              <a:rPr lang="en-GB" baseline="0" dirty="0" smtClean="0"/>
              <a:t> feedback</a:t>
            </a:r>
          </a:p>
          <a:p>
            <a:endParaRPr lang="en-GB" baseline="0" dirty="0" smtClean="0"/>
          </a:p>
          <a:p>
            <a:r>
              <a:rPr lang="en-GB" dirty="0" smtClean="0"/>
              <a:t>Content to come includes</a:t>
            </a:r>
            <a:r>
              <a:rPr lang="en-GB" baseline="0" dirty="0" smtClean="0"/>
              <a:t> giving feedback, the PAD</a:t>
            </a:r>
          </a:p>
        </p:txBody>
      </p:sp>
      <p:sp>
        <p:nvSpPr>
          <p:cNvPr id="4" name="Slide Number Placeholder 3"/>
          <p:cNvSpPr>
            <a:spLocks noGrp="1"/>
          </p:cNvSpPr>
          <p:nvPr>
            <p:ph type="sldNum" sz="quarter" idx="10"/>
          </p:nvPr>
        </p:nvSpPr>
        <p:spPr/>
        <p:txBody>
          <a:bodyPr/>
          <a:lstStyle/>
          <a:p>
            <a:fld id="{6938C7A0-C51A-4D3F-997A-1862504EDC65}" type="slidenum">
              <a:rPr lang="en-GB" smtClean="0"/>
              <a:t>17</a:t>
            </a:fld>
            <a:endParaRPr lang="en-GB" dirty="0"/>
          </a:p>
        </p:txBody>
      </p:sp>
    </p:spTree>
    <p:extLst>
      <p:ext uri="{BB962C8B-B14F-4D97-AF65-F5344CB8AC3E}">
        <p14:creationId xmlns:p14="http://schemas.microsoft.com/office/powerpoint/2010/main" val="2544220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Has anyone been involved in any form of coaching before and if so, what skills did this involve?</a:t>
            </a:r>
          </a:p>
          <a:p>
            <a:endParaRPr lang="en-GB" dirty="0"/>
          </a:p>
          <a:p>
            <a:endParaRPr lang="en-GB" dirty="0"/>
          </a:p>
        </p:txBody>
      </p:sp>
      <p:sp>
        <p:nvSpPr>
          <p:cNvPr id="4" name="Slide Number Placeholder 3"/>
          <p:cNvSpPr>
            <a:spLocks noGrp="1"/>
          </p:cNvSpPr>
          <p:nvPr>
            <p:ph type="sldNum" sz="quarter" idx="10"/>
          </p:nvPr>
        </p:nvSpPr>
        <p:spPr/>
        <p:txBody>
          <a:bodyPr/>
          <a:lstStyle/>
          <a:p>
            <a:fld id="{1B3DD95A-0CB7-428C-81F1-0C115374F547}" type="slidenum">
              <a:rPr lang="en-US" smtClean="0"/>
              <a:t>19</a:t>
            </a:fld>
            <a:endParaRPr lang="en-US" dirty="0"/>
          </a:p>
        </p:txBody>
      </p:sp>
    </p:spTree>
    <p:extLst>
      <p:ext uri="{BB962C8B-B14F-4D97-AF65-F5344CB8AC3E}">
        <p14:creationId xmlns:p14="http://schemas.microsoft.com/office/powerpoint/2010/main" val="2058559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600" dirty="0"/>
          </a:p>
        </p:txBody>
      </p:sp>
      <p:sp>
        <p:nvSpPr>
          <p:cNvPr id="4" name="Slide Number Placeholder 3"/>
          <p:cNvSpPr>
            <a:spLocks noGrp="1"/>
          </p:cNvSpPr>
          <p:nvPr>
            <p:ph type="sldNum" sz="quarter" idx="10"/>
          </p:nvPr>
        </p:nvSpPr>
        <p:spPr/>
        <p:txBody>
          <a:bodyPr/>
          <a:lstStyle/>
          <a:p>
            <a:fld id="{1B3DD95A-0CB7-428C-81F1-0C115374F547}" type="slidenum">
              <a:rPr lang="en-US" smtClean="0"/>
              <a:t>20</a:t>
            </a:fld>
            <a:endParaRPr lang="en-US" dirty="0"/>
          </a:p>
        </p:txBody>
      </p:sp>
    </p:spTree>
    <p:extLst>
      <p:ext uri="{BB962C8B-B14F-4D97-AF65-F5344CB8AC3E}">
        <p14:creationId xmlns:p14="http://schemas.microsoft.com/office/powerpoint/2010/main" val="1110318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just"/>
            <a:r>
              <a:rPr lang="en-GB" sz="1600" dirty="0" smtClean="0"/>
              <a:t>A range of skills are involved in successful coaching.</a:t>
            </a:r>
          </a:p>
          <a:p>
            <a:pPr algn="just"/>
            <a:endParaRPr lang="en-GB" sz="1600" dirty="0"/>
          </a:p>
          <a:p>
            <a:pPr algn="just"/>
            <a:r>
              <a:rPr lang="en-GB" sz="1600" dirty="0" smtClean="0"/>
              <a:t>Essentially for any learning to take place, the student must feel that they are welcome and that the coach is interested in supporting them. </a:t>
            </a:r>
          </a:p>
          <a:p>
            <a:pPr algn="just"/>
            <a:endParaRPr lang="en-GB" sz="1600" dirty="0"/>
          </a:p>
          <a:p>
            <a:pPr algn="just"/>
            <a:r>
              <a:rPr lang="en-GB" sz="1600" dirty="0" smtClean="0"/>
              <a:t>Simple measures like calling the student by their name, acknowledging that they were expected and encouraging them to discuss their learning, concerns etc will support a healthy learning relationship.</a:t>
            </a:r>
          </a:p>
          <a:p>
            <a:pPr algn="just"/>
            <a:endParaRPr lang="en-GB" sz="1600" dirty="0"/>
          </a:p>
          <a:p>
            <a:pPr algn="just"/>
            <a:r>
              <a:rPr lang="en-GB" sz="1600" dirty="0" smtClean="0"/>
              <a:t>It is not about judging the student in terms of assessment.</a:t>
            </a:r>
          </a:p>
          <a:p>
            <a:pPr algn="just"/>
            <a:endParaRPr lang="en-GB" sz="1600" dirty="0"/>
          </a:p>
          <a:p>
            <a:pPr algn="just"/>
            <a:r>
              <a:rPr lang="en-GB" sz="1600" dirty="0" smtClean="0"/>
              <a:t>Skillful questioning will help to promote student learning and all coaches should engage in this activity when working with students.</a:t>
            </a:r>
            <a:endParaRPr lang="en-GB" sz="1600" dirty="0"/>
          </a:p>
        </p:txBody>
      </p:sp>
      <p:sp>
        <p:nvSpPr>
          <p:cNvPr id="4" name="Slide Number Placeholder 3"/>
          <p:cNvSpPr>
            <a:spLocks noGrp="1"/>
          </p:cNvSpPr>
          <p:nvPr>
            <p:ph type="sldNum" sz="quarter" idx="10"/>
          </p:nvPr>
        </p:nvSpPr>
        <p:spPr/>
        <p:txBody>
          <a:bodyPr/>
          <a:lstStyle/>
          <a:p>
            <a:fld id="{1B3DD95A-0CB7-428C-81F1-0C115374F547}" type="slidenum">
              <a:rPr lang="en-US" smtClean="0"/>
              <a:t>21</a:t>
            </a:fld>
            <a:endParaRPr lang="en-US" dirty="0"/>
          </a:p>
        </p:txBody>
      </p:sp>
    </p:spTree>
    <p:extLst>
      <p:ext uri="{BB962C8B-B14F-4D97-AF65-F5344CB8AC3E}">
        <p14:creationId xmlns:p14="http://schemas.microsoft.com/office/powerpoint/2010/main" val="378029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gn="just"/>
            <a:r>
              <a:rPr lang="en-GB" sz="1600" dirty="0" smtClean="0"/>
              <a:t>Open questions or using the terms ‘how?’, ‘why?, ‘what?, ‘who?, ‘when?’ and ‘where?’ require a response that will allow you to gain insight into the student’s understanding. These questions develop higher order thinking skills and students are more likely to retain this knowledge when they learn in this way.</a:t>
            </a:r>
          </a:p>
          <a:p>
            <a:pPr algn="just"/>
            <a:endParaRPr lang="en-GB" sz="1600" dirty="0"/>
          </a:p>
          <a:p>
            <a:pPr algn="just"/>
            <a:endParaRPr lang="en-GB" sz="1600" dirty="0" smtClean="0"/>
          </a:p>
          <a:p>
            <a:pPr algn="just"/>
            <a:r>
              <a:rPr lang="en-GB" sz="1600" dirty="0" smtClean="0"/>
              <a:t>e.g. Tell me what the fasting time is for a patient having hip surgery. Why is this important? Who should you contact if this fasting time has been breached? When can the patient safely have food and fluids re-introduced after their surgery?</a:t>
            </a:r>
          </a:p>
          <a:p>
            <a:pPr algn="just"/>
            <a:endParaRPr lang="en-GB" sz="1600" dirty="0"/>
          </a:p>
          <a:p>
            <a:pPr algn="just"/>
            <a:r>
              <a:rPr lang="en-GB" sz="1600" dirty="0" smtClean="0"/>
              <a:t>Closed questions on their own provide very limited insight into a student’s understanding .</a:t>
            </a:r>
          </a:p>
          <a:p>
            <a:pPr algn="just"/>
            <a:endParaRPr lang="en-GB" sz="1600" dirty="0"/>
          </a:p>
          <a:p>
            <a:pPr algn="just"/>
            <a:r>
              <a:rPr lang="en-GB" sz="1600" dirty="0" smtClean="0"/>
              <a:t>Students should not feel that they are being interrogated and the delivery of questions should be with the understanding that if the student does not know that will have opportunity to find out during the shift. We do not want to damage their confidence and so a tactful and sensitive approach is required.</a:t>
            </a:r>
            <a:endParaRPr lang="en-GB" sz="1600" dirty="0"/>
          </a:p>
        </p:txBody>
      </p:sp>
      <p:sp>
        <p:nvSpPr>
          <p:cNvPr id="4" name="Slide Number Placeholder 3"/>
          <p:cNvSpPr>
            <a:spLocks noGrp="1"/>
          </p:cNvSpPr>
          <p:nvPr>
            <p:ph type="sldNum" sz="quarter" idx="10"/>
          </p:nvPr>
        </p:nvSpPr>
        <p:spPr/>
        <p:txBody>
          <a:bodyPr/>
          <a:lstStyle/>
          <a:p>
            <a:fld id="{1B3DD95A-0CB7-428C-81F1-0C115374F547}" type="slidenum">
              <a:rPr lang="en-US" smtClean="0"/>
              <a:t>22</a:t>
            </a:fld>
            <a:endParaRPr lang="en-US" dirty="0"/>
          </a:p>
        </p:txBody>
      </p:sp>
    </p:spTree>
    <p:extLst>
      <p:ext uri="{BB962C8B-B14F-4D97-AF65-F5344CB8AC3E}">
        <p14:creationId xmlns:p14="http://schemas.microsoft.com/office/powerpoint/2010/main" val="1960914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600" dirty="0" smtClean="0"/>
              <a:t>In pairs, take each of the points on the slide and list a range of  open questions that could be asked to gain understanding of the student’s level of knowledge and identify areas that they require further support in  ( 20 mins)</a:t>
            </a:r>
            <a:endParaRPr lang="en-GB" sz="1600" dirty="0"/>
          </a:p>
        </p:txBody>
      </p:sp>
      <p:sp>
        <p:nvSpPr>
          <p:cNvPr id="4" name="Slide Number Placeholder 3"/>
          <p:cNvSpPr>
            <a:spLocks noGrp="1"/>
          </p:cNvSpPr>
          <p:nvPr>
            <p:ph type="sldNum" sz="quarter" idx="10"/>
          </p:nvPr>
        </p:nvSpPr>
        <p:spPr/>
        <p:txBody>
          <a:bodyPr/>
          <a:lstStyle/>
          <a:p>
            <a:fld id="{1B3DD95A-0CB7-428C-81F1-0C115374F547}" type="slidenum">
              <a:rPr lang="en-US" smtClean="0"/>
              <a:t>23</a:t>
            </a:fld>
            <a:endParaRPr lang="en-US" dirty="0"/>
          </a:p>
        </p:txBody>
      </p:sp>
    </p:spTree>
    <p:extLst>
      <p:ext uri="{BB962C8B-B14F-4D97-AF65-F5344CB8AC3E}">
        <p14:creationId xmlns:p14="http://schemas.microsoft.com/office/powerpoint/2010/main" val="820359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smtClean="0"/>
              <a:t>The T-GROW model is a coaching model used in many aspects of coaching (including life-coaching) .</a:t>
            </a:r>
          </a:p>
          <a:p>
            <a:endParaRPr lang="en-GB" sz="1400" dirty="0"/>
          </a:p>
          <a:p>
            <a:r>
              <a:rPr lang="en-GB" sz="1400" dirty="0" smtClean="0"/>
              <a:t>This model has been utilised in the  Anglia Ruskin University coaching log for student nurses and can be used to frame the setting of a goal at the beginning of a shift.</a:t>
            </a:r>
          </a:p>
          <a:p>
            <a:endParaRPr lang="en-GB" sz="1400" dirty="0"/>
          </a:p>
          <a:p>
            <a:r>
              <a:rPr lang="en-GB" sz="1400" b="1" dirty="0" smtClean="0"/>
              <a:t>.</a:t>
            </a:r>
            <a:endParaRPr lang="en-GB" sz="1400" dirty="0"/>
          </a:p>
          <a:p>
            <a:r>
              <a:rPr lang="en-GB" sz="1400" dirty="0" smtClean="0"/>
              <a:t>In pairs – ask staff to take 2 practice competencies and for each of these review the descriptors and write one practical goal that a student could aim for within the shift in relation to these.</a:t>
            </a:r>
            <a:endParaRPr lang="en-GB" sz="1400" dirty="0"/>
          </a:p>
          <a:p>
            <a:endParaRPr lang="en-GB" dirty="0"/>
          </a:p>
          <a:p>
            <a:endParaRPr lang="en-GB" b="1" dirty="0"/>
          </a:p>
          <a:p>
            <a:endParaRPr lang="en-GB" b="1" dirty="0"/>
          </a:p>
        </p:txBody>
      </p:sp>
      <p:sp>
        <p:nvSpPr>
          <p:cNvPr id="4" name="Slide Number Placeholder 3"/>
          <p:cNvSpPr>
            <a:spLocks noGrp="1"/>
          </p:cNvSpPr>
          <p:nvPr>
            <p:ph type="sldNum" sz="quarter" idx="10"/>
          </p:nvPr>
        </p:nvSpPr>
        <p:spPr/>
        <p:txBody>
          <a:bodyPr/>
          <a:lstStyle/>
          <a:p>
            <a:fld id="{1B3DD95A-0CB7-428C-81F1-0C115374F547}" type="slidenum">
              <a:rPr lang="en-US" smtClean="0"/>
              <a:t>24</a:t>
            </a:fld>
            <a:endParaRPr lang="en-US" dirty="0"/>
          </a:p>
        </p:txBody>
      </p:sp>
    </p:spTree>
    <p:extLst>
      <p:ext uri="{BB962C8B-B14F-4D97-AF65-F5344CB8AC3E}">
        <p14:creationId xmlns:p14="http://schemas.microsoft.com/office/powerpoint/2010/main" val="105408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600" dirty="0"/>
          </a:p>
        </p:txBody>
      </p:sp>
      <p:sp>
        <p:nvSpPr>
          <p:cNvPr id="4" name="Slide Number Placeholder 3"/>
          <p:cNvSpPr>
            <a:spLocks noGrp="1"/>
          </p:cNvSpPr>
          <p:nvPr>
            <p:ph type="sldNum" sz="quarter" idx="10"/>
          </p:nvPr>
        </p:nvSpPr>
        <p:spPr/>
        <p:txBody>
          <a:bodyPr/>
          <a:lstStyle/>
          <a:p>
            <a:fld id="{1B3DD95A-0CB7-428C-81F1-0C115374F547}" type="slidenum">
              <a:rPr lang="en-US" smtClean="0"/>
              <a:t>25</a:t>
            </a:fld>
            <a:endParaRPr lang="en-US" dirty="0"/>
          </a:p>
        </p:txBody>
      </p:sp>
    </p:spTree>
    <p:extLst>
      <p:ext uri="{BB962C8B-B14F-4D97-AF65-F5344CB8AC3E}">
        <p14:creationId xmlns:p14="http://schemas.microsoft.com/office/powerpoint/2010/main" val="1264924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en-GB" altLang="en-US" dirty="0" smtClean="0">
              <a:latin typeface="Arial" panose="020B0604020202020204" pitchFamily="34" charset="0"/>
              <a:ea typeface="ＭＳ Ｐゴシック" panose="020B0600070205080204" pitchFamily="34" charset="-128"/>
            </a:endParaRPr>
          </a:p>
        </p:txBody>
      </p:sp>
      <p:sp>
        <p:nvSpPr>
          <p:cNvPr id="3584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05A93E7-3873-49B9-97CB-D586C6485F25}" type="slidenum">
              <a:rPr lang="en-US" altLang="en-US" smtClean="0"/>
              <a:pPr/>
              <a:t>29</a:t>
            </a:fld>
            <a:endParaRPr lang="en-US" altLang="en-US" dirty="0" smtClean="0"/>
          </a:p>
        </p:txBody>
      </p:sp>
    </p:spTree>
    <p:extLst>
      <p:ext uri="{BB962C8B-B14F-4D97-AF65-F5344CB8AC3E}">
        <p14:creationId xmlns:p14="http://schemas.microsoft.com/office/powerpoint/2010/main" val="1272466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p:txBody>
          <a:bodyPr/>
          <a:lstStyle/>
          <a:p>
            <a:pPr marL="171450" indent="-171450">
              <a:buFontTx/>
              <a:buChar char="•"/>
              <a:defRPr/>
            </a:pPr>
            <a:r>
              <a:rPr lang="en-GB" altLang="en-US" dirty="0">
                <a:latin typeface="Arial" panose="020B0604020202020204" pitchFamily="34" charset="0"/>
              </a:rPr>
              <a:t>This diagram shows the three parts of the </a:t>
            </a:r>
            <a:r>
              <a:rPr lang="en-GB" altLang="en-US" i="1" dirty="0">
                <a:latin typeface="Arial" panose="020B0604020202020204" pitchFamily="34" charset="0"/>
              </a:rPr>
              <a:t>Standards for education and training</a:t>
            </a:r>
            <a:r>
              <a:rPr lang="en-GB" altLang="en-US" dirty="0">
                <a:latin typeface="Arial" panose="020B0604020202020204" pitchFamily="34" charset="0"/>
              </a:rPr>
              <a:t>. </a:t>
            </a:r>
          </a:p>
          <a:p>
            <a:pPr marL="171450" indent="-171450">
              <a:buFontTx/>
              <a:buChar char="•"/>
              <a:defRPr/>
            </a:pPr>
            <a:r>
              <a:rPr lang="en-GB" altLang="en-US" dirty="0">
                <a:latin typeface="Arial" panose="020B0604020202020204" pitchFamily="34" charset="0"/>
              </a:rPr>
              <a:t>The diagram on the right highlights the three new roles that will need to be in place to support the supervision and assessment of the student</a:t>
            </a:r>
          </a:p>
          <a:p>
            <a:pPr marL="171450" indent="-171450">
              <a:buFontTx/>
              <a:buChar char="•"/>
              <a:defRPr/>
            </a:pPr>
            <a:r>
              <a:rPr lang="en-GB" altLang="en-US" dirty="0">
                <a:latin typeface="Arial" panose="020B0604020202020204" pitchFamily="34" charset="0"/>
              </a:rPr>
              <a:t>Please note that each of these roles is held by a different person so a person can not simultaneously be the supervisor and assessor or both practice and academic assessor for the same student.</a:t>
            </a:r>
          </a:p>
          <a:p>
            <a:pPr marL="171450" indent="-171450">
              <a:buFontTx/>
              <a:buChar char="•"/>
              <a:defRPr/>
            </a:pPr>
            <a:r>
              <a:rPr lang="en-GB" altLang="en-US" dirty="0">
                <a:solidFill>
                  <a:srgbClr val="000000"/>
                </a:solidFill>
                <a:latin typeface="Arial" panose="020B0604020202020204" pitchFamily="34" charset="0"/>
              </a:rPr>
              <a:t>Nursing and midwifery students must be supervised while learning in practice. The supervisor can be any registered health and social care professional working in a practice environment. For example in a social care environment a registered social worker could be the supervisor to a student if they are deemed to have the right qualifications and experience for the learning experiences/outcomes the student needs to achieve. We’ve published supporting information that has more examples in it (https://www.nmc.org.uk/supporting-information-on-standards-for-student-supervision-and-assessment/). </a:t>
            </a:r>
          </a:p>
          <a:p>
            <a:pPr marL="171450" indent="-171450">
              <a:buFontTx/>
              <a:buChar char="•"/>
              <a:defRPr/>
            </a:pPr>
            <a:endParaRPr lang="en-GB" dirty="0">
              <a:cs typeface="Times New Roman" panose="02020603050405020304" pitchFamily="18" charset="0"/>
            </a:endParaRPr>
          </a:p>
          <a:p>
            <a:pPr marL="171450" indent="-171450">
              <a:buFont typeface="Arial" panose="020B0604020202020204" pitchFamily="34" charset="0"/>
              <a:buChar char="•"/>
              <a:defRPr/>
            </a:pPr>
            <a:r>
              <a:rPr lang="en-GB" dirty="0">
                <a:cs typeface="Times New Roman" panose="02020603050405020304" pitchFamily="18" charset="0"/>
              </a:rPr>
              <a:t>Practice supervision ensures safe and effective learning experiences that uphold public protection and safety of people</a:t>
            </a:r>
          </a:p>
          <a:p>
            <a:pPr marL="171450" indent="-171450">
              <a:buFont typeface="Arial" panose="020B0604020202020204" pitchFamily="34" charset="0"/>
              <a:buChar char="•"/>
              <a:defRPr/>
            </a:pPr>
            <a:r>
              <a:rPr lang="en-GB" dirty="0">
                <a:cs typeface="Times New Roman" panose="02020603050405020304" pitchFamily="18" charset="0"/>
              </a:rPr>
              <a:t>There is sufficient coordination and continuity of support and supervision of students to ensure safe and effective learning experiences and facilitate independent learning, including the support and development of the practice supervisors.</a:t>
            </a:r>
          </a:p>
          <a:p>
            <a:pPr marL="171450" indent="-171450">
              <a:buFont typeface="Arial" panose="020B0604020202020204" pitchFamily="34" charset="0"/>
              <a:buChar char="•"/>
              <a:defRPr/>
            </a:pPr>
            <a:endParaRPr lang="en-GB" altLang="en-US" dirty="0">
              <a:latin typeface="Arial" panose="020B0604020202020204" pitchFamily="34" charset="0"/>
              <a:cs typeface="Times New Roman" panose="02020603050405020304" pitchFamily="18" charset="0"/>
            </a:endParaRPr>
          </a:p>
          <a:p>
            <a:pPr>
              <a:defRPr/>
            </a:pPr>
            <a:r>
              <a:rPr lang="en-GB" dirty="0">
                <a:solidFill>
                  <a:srgbClr val="000000"/>
                </a:solidFill>
              </a:rPr>
              <a:t>There are two assessor roles: the practice assessor and the academic assessor. They are:</a:t>
            </a:r>
          </a:p>
          <a:p>
            <a:pPr marL="457200" indent="-457200">
              <a:buFont typeface="Arial" panose="020B0604020202020204" pitchFamily="34" charset="0"/>
              <a:buChar char="•"/>
              <a:defRPr/>
            </a:pPr>
            <a:r>
              <a:rPr lang="en-GB" dirty="0">
                <a:solidFill>
                  <a:srgbClr val="000000"/>
                </a:solidFill>
              </a:rPr>
              <a:t>registered nurses or midwives with appropriate experience for the student’s field of practice or relevant programme standards for post qualifying programmes. In this instance due regard is taken into account.</a:t>
            </a:r>
          </a:p>
          <a:p>
            <a:pPr>
              <a:buFont typeface="Arial" panose="020B0604020202020204" pitchFamily="34" charset="0"/>
              <a:buNone/>
              <a:defRPr/>
            </a:pPr>
            <a:endParaRPr lang="en-GB" altLang="en-US" dirty="0">
              <a:latin typeface="Arial" panose="020B0604020202020204" pitchFamily="34" charset="0"/>
            </a:endParaRPr>
          </a:p>
          <a:p>
            <a:pPr>
              <a:buFont typeface="Arial" panose="020B0604020202020204" pitchFamily="34" charset="0"/>
              <a:buNone/>
              <a:defRPr/>
            </a:pPr>
            <a:r>
              <a:rPr lang="en-GB" altLang="en-US" dirty="0">
                <a:latin typeface="Arial" panose="020B0604020202020204" pitchFamily="34" charset="0"/>
              </a:rPr>
              <a:t>The practice assessor will:</a:t>
            </a:r>
          </a:p>
          <a:p>
            <a:pPr marL="171450" indent="-171450">
              <a:buFont typeface="Arial" panose="020B0604020202020204" pitchFamily="34" charset="0"/>
              <a:buChar char="•"/>
              <a:defRPr/>
            </a:pPr>
            <a:r>
              <a:rPr lang="en-GB" altLang="en-US" dirty="0">
                <a:latin typeface="Arial" panose="020B0604020202020204" pitchFamily="34" charset="0"/>
              </a:rPr>
              <a:t>Conduct assessments to confirm that the student has achieved the proficiencies and outcomes for practice learning</a:t>
            </a:r>
          </a:p>
          <a:p>
            <a:pPr marL="171450" indent="-171450">
              <a:buFont typeface="Arial" panose="020B0604020202020204" pitchFamily="34" charset="0"/>
              <a:buChar char="•"/>
              <a:defRPr/>
            </a:pPr>
            <a:endParaRPr lang="en-GB" altLang="en-US" dirty="0">
              <a:latin typeface="Arial" panose="020B0604020202020204" pitchFamily="34" charset="0"/>
            </a:endParaRPr>
          </a:p>
          <a:p>
            <a:pPr>
              <a:buFont typeface="Arial" panose="020B0604020202020204" pitchFamily="34" charset="0"/>
              <a:buNone/>
              <a:defRPr/>
            </a:pPr>
            <a:r>
              <a:rPr lang="en-GB" altLang="en-US" dirty="0">
                <a:latin typeface="Arial" panose="020B0604020202020204" pitchFamily="34" charset="0"/>
              </a:rPr>
              <a:t>The academic assessor will:</a:t>
            </a:r>
          </a:p>
          <a:p>
            <a:pPr>
              <a:buFont typeface="Arial" panose="020B0604020202020204" pitchFamily="34" charset="0"/>
              <a:buNone/>
              <a:defRPr/>
            </a:pPr>
            <a:endParaRPr lang="en-GB" altLang="en-US" dirty="0">
              <a:latin typeface="Arial" panose="020B0604020202020204" pitchFamily="34" charset="0"/>
            </a:endParaRPr>
          </a:p>
          <a:p>
            <a:pPr marL="171450" indent="-171450">
              <a:buFont typeface="Arial" panose="020B0604020202020204" pitchFamily="34" charset="0"/>
              <a:buChar char="•"/>
              <a:defRPr/>
            </a:pPr>
            <a:r>
              <a:rPr lang="en-GB" altLang="en-US" dirty="0">
                <a:latin typeface="Arial" panose="020B0604020202020204" pitchFamily="34" charset="0"/>
              </a:rPr>
              <a:t>Collate and confirm student achievement of proficiencies and  programme outcomes in the academic environment for each part of the programme</a:t>
            </a:r>
          </a:p>
          <a:p>
            <a:pPr marL="171450" indent="-171450">
              <a:buFont typeface="Arial" panose="020B0604020202020204" pitchFamily="34" charset="0"/>
              <a:buChar char="•"/>
              <a:defRPr/>
            </a:pPr>
            <a:endParaRPr lang="en-GB" altLang="en-US" dirty="0">
              <a:latin typeface="Arial" panose="020B0604020202020204" pitchFamily="34" charset="0"/>
            </a:endParaRPr>
          </a:p>
          <a:p>
            <a:pPr marL="171450" indent="-171450">
              <a:buFont typeface="Arial" panose="020B0604020202020204" pitchFamily="34" charset="0"/>
              <a:buChar char="•"/>
              <a:defRPr/>
            </a:pPr>
            <a:r>
              <a:rPr lang="en-GB" altLang="en-US" dirty="0">
                <a:latin typeface="Arial" panose="020B0604020202020204" pitchFamily="34" charset="0"/>
              </a:rPr>
              <a:t>Both roles make and record objective evidence-based assessments on conduct, proficiency and achievement, drawing on student records, direct observations, student self-reflection, and other resources.</a:t>
            </a:r>
          </a:p>
          <a:p>
            <a:pPr marL="171450" indent="-171450">
              <a:buFont typeface="Arial" panose="020B0604020202020204" pitchFamily="34" charset="0"/>
              <a:buChar char="•"/>
              <a:defRPr/>
            </a:pPr>
            <a:endParaRPr lang="en-GB" altLang="en-US" dirty="0">
              <a:latin typeface="Arial" panose="020B0604020202020204" pitchFamily="34" charset="0"/>
            </a:endParaRPr>
          </a:p>
          <a:p>
            <a:pPr marL="171450" indent="-171450">
              <a:buFont typeface="Arial" panose="020B0604020202020204" pitchFamily="34" charset="0"/>
              <a:buChar char="•"/>
              <a:defRPr/>
            </a:pPr>
            <a:r>
              <a:rPr lang="en-GB" altLang="en-US" dirty="0">
                <a:latin typeface="Arial" panose="020B0604020202020204" pitchFamily="34" charset="0"/>
              </a:rPr>
              <a:t>Work in partnership with the nominated practice/academic assessor to evaluate and recommend the student for progression for each part of the programme, in line with the programme standards and local and national policies. </a:t>
            </a:r>
          </a:p>
          <a:p>
            <a:pPr marL="457200" indent="-457200">
              <a:buFont typeface="Arial" panose="020B0604020202020204" pitchFamily="34" charset="0"/>
              <a:buChar char="•"/>
              <a:defRPr/>
            </a:pPr>
            <a:endParaRPr lang="en-GB" dirty="0">
              <a:solidFill>
                <a:srgbClr val="000000"/>
              </a:solidFill>
            </a:endParaRPr>
          </a:p>
          <a:p>
            <a:pPr>
              <a:defRPr/>
            </a:pPr>
            <a:endParaRPr lang="en-GB" altLang="en-US" dirty="0">
              <a:latin typeface="Arial" panose="020B0604020202020204" pitchFamily="34" charset="0"/>
            </a:endParaRPr>
          </a:p>
          <a:p>
            <a:pPr marL="171450" indent="-171450">
              <a:buFont typeface="Arial" panose="020B0604020202020204" pitchFamily="34" charset="0"/>
              <a:buChar char="•"/>
              <a:defRPr/>
            </a:pPr>
            <a:endParaRPr lang="en-GB" altLang="en-US" dirty="0">
              <a:latin typeface="Arial" panose="020B0604020202020204" pitchFamily="34" charset="0"/>
            </a:endParaRPr>
          </a:p>
        </p:txBody>
      </p:sp>
      <p:sp>
        <p:nvSpPr>
          <p:cNvPr id="7782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E0C822-85EA-4620-AFE9-253E0B126A6A}" type="slidenum">
              <a:rPr lang="en-GB" altLang="en-US"/>
              <a:pPr/>
              <a:t>6</a:t>
            </a:fld>
            <a:endParaRPr lang="en-GB" altLang="en-US" dirty="0"/>
          </a:p>
        </p:txBody>
      </p:sp>
    </p:spTree>
    <p:extLst>
      <p:ext uri="{BB962C8B-B14F-4D97-AF65-F5344CB8AC3E}">
        <p14:creationId xmlns:p14="http://schemas.microsoft.com/office/powerpoint/2010/main" val="1402545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endParaRPr lang="en-GB" altLang="en-US" dirty="0" smtClean="0">
              <a:latin typeface="Arial" panose="020B0604020202020204" pitchFamily="34" charset="0"/>
              <a:ea typeface="ＭＳ Ｐゴシック" panose="020B0600070205080204" pitchFamily="34" charset="-128"/>
            </a:endParaRPr>
          </a:p>
        </p:txBody>
      </p:sp>
      <p:sp>
        <p:nvSpPr>
          <p:cNvPr id="3789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CE6C118-95E4-4576-B21A-F4877D308E80}" type="slidenum">
              <a:rPr lang="en-US" altLang="en-US" smtClean="0"/>
              <a:pPr/>
              <a:t>30</a:t>
            </a:fld>
            <a:endParaRPr lang="en-US" altLang="en-US" dirty="0" smtClean="0"/>
          </a:p>
        </p:txBody>
      </p:sp>
    </p:spTree>
    <p:extLst>
      <p:ext uri="{BB962C8B-B14F-4D97-AF65-F5344CB8AC3E}">
        <p14:creationId xmlns:p14="http://schemas.microsoft.com/office/powerpoint/2010/main" val="2606609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endParaRPr lang="en-GB" altLang="en-US" dirty="0" smtClean="0">
              <a:latin typeface="Arial" panose="020B0604020202020204" pitchFamily="34" charset="0"/>
              <a:ea typeface="ＭＳ Ｐゴシック" panose="020B0600070205080204" pitchFamily="34" charset="-128"/>
            </a:endParaRPr>
          </a:p>
        </p:txBody>
      </p:sp>
      <p:sp>
        <p:nvSpPr>
          <p:cNvPr id="3994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FEB54BC-1BBF-4816-B3CB-51286F21DD22}" type="slidenum">
              <a:rPr lang="en-US" altLang="en-US" smtClean="0"/>
              <a:pPr/>
              <a:t>31</a:t>
            </a:fld>
            <a:endParaRPr lang="en-US" altLang="en-US" dirty="0" smtClean="0"/>
          </a:p>
        </p:txBody>
      </p:sp>
    </p:spTree>
    <p:extLst>
      <p:ext uri="{BB962C8B-B14F-4D97-AF65-F5344CB8AC3E}">
        <p14:creationId xmlns:p14="http://schemas.microsoft.com/office/powerpoint/2010/main" val="1497240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Just an example of what the new assessment document consists of –</a:t>
            </a:r>
          </a:p>
        </p:txBody>
      </p:sp>
      <p:sp>
        <p:nvSpPr>
          <p:cNvPr id="4" name="Slide Number Placeholder 3"/>
          <p:cNvSpPr>
            <a:spLocks noGrp="1"/>
          </p:cNvSpPr>
          <p:nvPr>
            <p:ph type="sldNum" sz="quarter" idx="10"/>
          </p:nvPr>
        </p:nvSpPr>
        <p:spPr/>
        <p:txBody>
          <a:bodyPr/>
          <a:lstStyle/>
          <a:p>
            <a:fld id="{7DB9E1F4-77C1-461E-ABFF-BFE7DD57AFD2}" type="slidenum">
              <a:rPr lang="en-GB" smtClean="0"/>
              <a:t>35</a:t>
            </a:fld>
            <a:endParaRPr lang="en-GB" dirty="0"/>
          </a:p>
        </p:txBody>
      </p:sp>
    </p:spTree>
    <p:extLst>
      <p:ext uri="{BB962C8B-B14F-4D97-AF65-F5344CB8AC3E}">
        <p14:creationId xmlns:p14="http://schemas.microsoft.com/office/powerpoint/2010/main" val="2308238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Just an example of what the new assessment document consists of –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B9E1F4-77C1-461E-ABFF-BFE7DD57AF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708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80E7B-3986-4B13-903C-683299647780}" type="slidenum">
              <a:rPr lang="en-GB" smtClean="0"/>
              <a:t>43</a:t>
            </a:fld>
            <a:endParaRPr lang="en-GB" dirty="0"/>
          </a:p>
        </p:txBody>
      </p:sp>
    </p:spTree>
    <p:extLst>
      <p:ext uri="{BB962C8B-B14F-4D97-AF65-F5344CB8AC3E}">
        <p14:creationId xmlns:p14="http://schemas.microsoft.com/office/powerpoint/2010/main" val="1064140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the range of case studies available on the MYE PLG web page</a:t>
            </a:r>
            <a:endParaRPr lang="en-GB" dirty="0"/>
          </a:p>
        </p:txBody>
      </p:sp>
      <p:sp>
        <p:nvSpPr>
          <p:cNvPr id="4" name="Slide Number Placeholder 3"/>
          <p:cNvSpPr>
            <a:spLocks noGrp="1"/>
          </p:cNvSpPr>
          <p:nvPr>
            <p:ph type="sldNum" sz="quarter" idx="10"/>
          </p:nvPr>
        </p:nvSpPr>
        <p:spPr/>
        <p:txBody>
          <a:bodyPr/>
          <a:lstStyle/>
          <a:p>
            <a:fld id="{6938C7A0-C51A-4D3F-997A-1862504EDC65}" type="slidenum">
              <a:rPr lang="en-GB" smtClean="0"/>
              <a:t>44</a:t>
            </a:fld>
            <a:endParaRPr lang="en-GB" dirty="0"/>
          </a:p>
        </p:txBody>
      </p:sp>
    </p:spTree>
    <p:extLst>
      <p:ext uri="{BB962C8B-B14F-4D97-AF65-F5344CB8AC3E}">
        <p14:creationId xmlns:p14="http://schemas.microsoft.com/office/powerpoint/2010/main" val="3105908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solidFill>
                  <a:srgbClr val="000000"/>
                </a:solidFill>
              </a:rPr>
              <a:t>The Practice learning coordinator is not a role identified by the NMC but the NMC clearly state in the Standards</a:t>
            </a:r>
            <a:r>
              <a:rPr lang="en-US" altLang="en-US" sz="1200" b="1" baseline="0" dirty="0" smtClean="0">
                <a:solidFill>
                  <a:srgbClr val="000000"/>
                </a:solidFill>
              </a:rPr>
              <a:t> (2018) that practice learning must be coordinated and there should be clear evidence of planned allocation of supervisors and assessor for each student and that students should not be randomly allocated to different supervisors each day.   An education lead in each clinical area/team is an ideal model, as seen on the previous slide and the term Practice Learning Co-coordinator is also an ideal term for this role.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solidFill>
                  <a:srgbClr val="000000"/>
                </a:solidFill>
              </a:rPr>
              <a:t>Every student should</a:t>
            </a:r>
            <a:r>
              <a:rPr lang="en-US" altLang="en-US" sz="1200" b="1" baseline="0" dirty="0" smtClean="0">
                <a:solidFill>
                  <a:srgbClr val="000000"/>
                </a:solidFill>
              </a:rPr>
              <a:t> be</a:t>
            </a:r>
            <a:r>
              <a:rPr lang="en-US" altLang="en-US" sz="1200" b="1" dirty="0" smtClean="0">
                <a:solidFill>
                  <a:srgbClr val="000000"/>
                </a:solidFill>
              </a:rPr>
              <a:t> engaged in supervised practice   </a:t>
            </a:r>
            <a:endParaRPr lang="en-GB" altLang="en-US" sz="1200" dirty="0" smtClean="0">
              <a:solidFill>
                <a:srgbClr val="000000"/>
              </a:solidFill>
            </a:endParaRPr>
          </a:p>
          <a:p>
            <a:endParaRPr lang="en-GB" dirty="0"/>
          </a:p>
        </p:txBody>
      </p:sp>
      <p:sp>
        <p:nvSpPr>
          <p:cNvPr id="4" name="Slide Number Placeholder 3"/>
          <p:cNvSpPr>
            <a:spLocks noGrp="1"/>
          </p:cNvSpPr>
          <p:nvPr>
            <p:ph type="sldNum" sz="quarter" idx="10"/>
          </p:nvPr>
        </p:nvSpPr>
        <p:spPr/>
        <p:txBody>
          <a:bodyPr/>
          <a:lstStyle/>
          <a:p>
            <a:fld id="{9036AFBE-F1F1-43A9-BCC6-2E62D891AB0C}" type="slidenum">
              <a:rPr lang="en-GB" smtClean="0"/>
              <a:pPr/>
              <a:t>47</a:t>
            </a:fld>
            <a:endParaRPr lang="en-GB" dirty="0"/>
          </a:p>
        </p:txBody>
      </p:sp>
    </p:spTree>
    <p:extLst>
      <p:ext uri="{BB962C8B-B14F-4D97-AF65-F5344CB8AC3E}">
        <p14:creationId xmlns:p14="http://schemas.microsoft.com/office/powerpoint/2010/main" val="2795672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NMC as for a nominated person, not involved in assessment, who can address student concerns and support students.  This person can be the service manager, education lead for the organisation itself, directorate lead, team lead etc The previous slide refers to the role of a practice learning coordinator as the NMC ask that there is co-ordination of placement learning and that students are always supervised by a Practice Supervisor but to ensure they are not just randomly allocated to supervisors, that is a different one each day, but that there is co-ordination and students can identify with these supervisors and also that the practice assessor is identified and the student meets and works with the Assessor at dedicated times – the practice learning coordinator is therefore an ideal person to be identified as the nominated person in each area/team </a:t>
            </a:r>
          </a:p>
        </p:txBody>
      </p:sp>
      <p:sp>
        <p:nvSpPr>
          <p:cNvPr id="4" name="Slide Number Placeholder 3"/>
          <p:cNvSpPr>
            <a:spLocks noGrp="1"/>
          </p:cNvSpPr>
          <p:nvPr>
            <p:ph type="sldNum" sz="quarter" idx="10"/>
          </p:nvPr>
        </p:nvSpPr>
        <p:spPr/>
        <p:txBody>
          <a:bodyPr/>
          <a:lstStyle/>
          <a:p>
            <a:fld id="{7DB9E1F4-77C1-461E-ABFF-BFE7DD57AFD2}" type="slidenum">
              <a:rPr lang="en-GB" smtClean="0"/>
              <a:t>48</a:t>
            </a:fld>
            <a:endParaRPr lang="en-GB" dirty="0"/>
          </a:p>
        </p:txBody>
      </p:sp>
    </p:spTree>
    <p:extLst>
      <p:ext uri="{BB962C8B-B14F-4D97-AF65-F5344CB8AC3E}">
        <p14:creationId xmlns:p14="http://schemas.microsoft.com/office/powerpoint/2010/main" val="556421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Gives an opportunity to start to consider models for supervision as they transition</a:t>
            </a:r>
          </a:p>
          <a:p>
            <a:endParaRPr lang="en-GB" dirty="0" smtClean="0"/>
          </a:p>
          <a:p>
            <a:r>
              <a:rPr lang="en-GB" dirty="0" smtClean="0"/>
              <a:t>This may</a:t>
            </a:r>
            <a:r>
              <a:rPr lang="en-GB" baseline="0" dirty="0" smtClean="0"/>
              <a:t> have already been considered as part of the earlier discussions.</a:t>
            </a:r>
            <a:endParaRPr lang="en-GB" dirty="0" smtClean="0"/>
          </a:p>
        </p:txBody>
      </p:sp>
      <p:sp>
        <p:nvSpPr>
          <p:cNvPr id="4" name="Slide Number Placeholder 3"/>
          <p:cNvSpPr>
            <a:spLocks noGrp="1"/>
          </p:cNvSpPr>
          <p:nvPr>
            <p:ph type="sldNum" sz="quarter" idx="10"/>
          </p:nvPr>
        </p:nvSpPr>
        <p:spPr/>
        <p:txBody>
          <a:bodyPr/>
          <a:lstStyle/>
          <a:p>
            <a:fld id="{6938C7A0-C51A-4D3F-997A-1862504EDC65}" type="slidenum">
              <a:rPr lang="en-GB" smtClean="0"/>
              <a:t>50</a:t>
            </a:fld>
            <a:endParaRPr lang="en-GB" dirty="0"/>
          </a:p>
        </p:txBody>
      </p:sp>
    </p:spTree>
    <p:extLst>
      <p:ext uri="{BB962C8B-B14F-4D97-AF65-F5344CB8AC3E}">
        <p14:creationId xmlns:p14="http://schemas.microsoft.com/office/powerpoint/2010/main" val="8590502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smtClean="0">
                <a:solidFill>
                  <a:schemeClr val="tx1"/>
                </a:solidFill>
              </a:rPr>
              <a:t>Cause for concern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Identify the issue early in the placement and raise it with the student.  Discuss with the student how the issue could be addressed.  Consider contacting the link lecturer/education champion./Develop an action plan in collaboration with the student and provide support to help the student achieve the agreed outcomes by a set review date.  Document in student’s practice assessment document.</a:t>
            </a:r>
          </a:p>
          <a:p>
            <a:pPr lvl="0"/>
            <a:endParaRPr lang="en-GB" dirty="0">
              <a:solidFill>
                <a:schemeClr val="tx1"/>
              </a:solidFill>
            </a:endParaRPr>
          </a:p>
        </p:txBody>
      </p:sp>
      <p:sp>
        <p:nvSpPr>
          <p:cNvPr id="4" name="Slide Number Placeholder 3"/>
          <p:cNvSpPr>
            <a:spLocks noGrp="1"/>
          </p:cNvSpPr>
          <p:nvPr>
            <p:ph type="sldNum" sz="quarter" idx="10"/>
          </p:nvPr>
        </p:nvSpPr>
        <p:spPr/>
        <p:txBody>
          <a:bodyPr/>
          <a:lstStyle/>
          <a:p>
            <a:fld id="{7DB9E1F4-77C1-461E-ABFF-BFE7DD57AFD2}" type="slidenum">
              <a:rPr lang="en-GB" smtClean="0"/>
              <a:t>52</a:t>
            </a:fld>
            <a:endParaRPr lang="en-GB" dirty="0"/>
          </a:p>
        </p:txBody>
      </p:sp>
    </p:spTree>
    <p:extLst>
      <p:ext uri="{BB962C8B-B14F-4D97-AF65-F5344CB8AC3E}">
        <p14:creationId xmlns:p14="http://schemas.microsoft.com/office/powerpoint/2010/main" val="1780818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a:t>
            </a:r>
            <a:r>
              <a:rPr lang="en-GB" baseline="0" dirty="0" smtClean="0"/>
              <a:t> cannot be sequential so need at least 2 in a 3 year programme.</a:t>
            </a:r>
            <a:endParaRPr lang="en-GB" dirty="0"/>
          </a:p>
        </p:txBody>
      </p:sp>
      <p:sp>
        <p:nvSpPr>
          <p:cNvPr id="4" name="Slide Number Placeholder 3"/>
          <p:cNvSpPr>
            <a:spLocks noGrp="1"/>
          </p:cNvSpPr>
          <p:nvPr>
            <p:ph type="sldNum" sz="quarter" idx="10"/>
          </p:nvPr>
        </p:nvSpPr>
        <p:spPr/>
        <p:txBody>
          <a:bodyPr/>
          <a:lstStyle/>
          <a:p>
            <a:fld id="{6938C7A0-C51A-4D3F-997A-1862504EDC65}" type="slidenum">
              <a:rPr lang="en-GB" smtClean="0"/>
              <a:t>7</a:t>
            </a:fld>
            <a:endParaRPr lang="en-GB" dirty="0"/>
          </a:p>
        </p:txBody>
      </p:sp>
    </p:spTree>
    <p:extLst>
      <p:ext uri="{BB962C8B-B14F-4D97-AF65-F5344CB8AC3E}">
        <p14:creationId xmlns:p14="http://schemas.microsoft.com/office/powerpoint/2010/main" val="26087823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Note it says registered practitioner rather than ‘nurse’ or ‘midwife’ – so this could include any member of the MDT – including doctors. Registered nurse associates can also be practice supervisors. Current trainee nursing associates are supernumerary in some organisations – for the new course from Sept 19 they will also be given protected time</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7DB9E1F4-77C1-461E-ABFF-BFE7DD57AFD2}" type="slidenum">
              <a:rPr lang="en-GB" smtClean="0"/>
              <a:t>53</a:t>
            </a:fld>
            <a:endParaRPr lang="en-GB" dirty="0"/>
          </a:p>
        </p:txBody>
      </p:sp>
    </p:spTree>
    <p:extLst>
      <p:ext uri="{BB962C8B-B14F-4D97-AF65-F5344CB8AC3E}">
        <p14:creationId xmlns:p14="http://schemas.microsoft.com/office/powerpoint/2010/main" val="1443384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7DB9E1F4-77C1-461E-ABFF-BFE7DD57AFD2}" type="slidenum">
              <a:rPr lang="en-GB" smtClean="0"/>
              <a:t>9</a:t>
            </a:fld>
            <a:endParaRPr lang="en-GB" dirty="0"/>
          </a:p>
        </p:txBody>
      </p:sp>
    </p:spTree>
    <p:extLst>
      <p:ext uri="{BB962C8B-B14F-4D97-AF65-F5344CB8AC3E}">
        <p14:creationId xmlns:p14="http://schemas.microsoft.com/office/powerpoint/2010/main" val="2508428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p:txBody>
          <a:bodyPr/>
          <a:lstStyle/>
          <a:p>
            <a:pPr>
              <a:defRPr/>
            </a:pPr>
            <a:r>
              <a:rPr lang="en-GB" altLang="en-US" dirty="0">
                <a:latin typeface="Arial" panose="020B0604020202020204" pitchFamily="34" charset="0"/>
              </a:rPr>
              <a:t>Practice learning will be enhanced by the creation of a good </a:t>
            </a:r>
            <a:r>
              <a:rPr lang="en-GB" altLang="en-US" b="1" dirty="0">
                <a:latin typeface="Arial" panose="020B0604020202020204" pitchFamily="34" charset="0"/>
              </a:rPr>
              <a:t>learning environment, </a:t>
            </a:r>
            <a:r>
              <a:rPr lang="en-GB" altLang="en-US" dirty="0">
                <a:latin typeface="Arial" panose="020B0604020202020204" pitchFamily="34" charset="0"/>
              </a:rPr>
              <a:t>and needs to account for: </a:t>
            </a:r>
          </a:p>
          <a:p>
            <a:pPr>
              <a:defRPr/>
            </a:pPr>
            <a:endParaRPr lang="en-GB" altLang="en-US" dirty="0">
              <a:latin typeface="Arial" panose="020B0604020202020204" pitchFamily="34" charset="0"/>
            </a:endParaRPr>
          </a:p>
          <a:p>
            <a:pPr marL="171450" indent="-171450">
              <a:buFont typeface="Arial" panose="020B0604020202020204" pitchFamily="34" charset="0"/>
              <a:buChar char="•"/>
              <a:defRPr/>
            </a:pPr>
            <a:r>
              <a:rPr lang="en-GB" altLang="en-US" dirty="0">
                <a:latin typeface="Arial" panose="020B0604020202020204" pitchFamily="34" charset="0"/>
              </a:rPr>
              <a:t>The level of the student and which </a:t>
            </a:r>
            <a:r>
              <a:rPr lang="en-GB" altLang="en-US" b="1" dirty="0">
                <a:latin typeface="Arial" panose="020B0604020202020204" pitchFamily="34" charset="0"/>
              </a:rPr>
              <a:t>programme the student </a:t>
            </a:r>
            <a:r>
              <a:rPr lang="en-GB" altLang="en-US" dirty="0">
                <a:latin typeface="Arial" panose="020B0604020202020204" pitchFamily="34" charset="0"/>
              </a:rPr>
              <a:t>is on (nurse, midwife, nursing associate, post-registration) </a:t>
            </a:r>
          </a:p>
          <a:p>
            <a:pPr>
              <a:buFont typeface="Arial" panose="020B0604020202020204" pitchFamily="34" charset="0"/>
              <a:buNone/>
              <a:defRPr/>
            </a:pPr>
            <a:endParaRPr lang="en-GB" altLang="en-US" dirty="0">
              <a:latin typeface="Arial" panose="020B0604020202020204" pitchFamily="34" charset="0"/>
            </a:endParaRPr>
          </a:p>
          <a:p>
            <a:pPr marL="171450" indent="-171450">
              <a:buFont typeface="Arial" panose="020B0604020202020204" pitchFamily="34" charset="0"/>
              <a:buChar char="•"/>
              <a:defRPr/>
            </a:pPr>
            <a:r>
              <a:rPr lang="en-GB" altLang="en-US" dirty="0">
                <a:latin typeface="Arial" panose="020B0604020202020204" pitchFamily="34" charset="0"/>
              </a:rPr>
              <a:t>The route - either traditional or apprenticeships. It’ll be for each AEI and its practice partners to ensure effective practice learning with consideration of </a:t>
            </a:r>
            <a:r>
              <a:rPr lang="en-GB" altLang="en-US" b="1" dirty="0">
                <a:latin typeface="Arial" panose="020B0604020202020204" pitchFamily="34" charset="0"/>
              </a:rPr>
              <a:t>learning opportunities.</a:t>
            </a:r>
          </a:p>
          <a:p>
            <a:pPr>
              <a:buFont typeface="Arial" panose="020B0604020202020204" pitchFamily="34" charset="0"/>
              <a:buNone/>
              <a:defRPr/>
            </a:pPr>
            <a:endParaRPr lang="en-GB" altLang="en-US" dirty="0">
              <a:latin typeface="Arial" panose="020B0604020202020204" pitchFamily="34" charset="0"/>
            </a:endParaRPr>
          </a:p>
          <a:p>
            <a:pPr marL="171450" indent="-171450">
              <a:buFont typeface="Arial" panose="020B0604020202020204" pitchFamily="34" charset="0"/>
              <a:buChar char="•"/>
              <a:defRPr/>
            </a:pPr>
            <a:r>
              <a:rPr lang="en-GB" altLang="en-US" dirty="0">
                <a:latin typeface="Arial" panose="020B0604020202020204" pitchFamily="34" charset="0"/>
              </a:rPr>
              <a:t>the learning environment in all placements should provide and support learning activities designed to achieve the desired learning outcomes. </a:t>
            </a:r>
          </a:p>
          <a:p>
            <a:pPr>
              <a:buFont typeface="Arial" panose="020B0604020202020204" pitchFamily="34" charset="0"/>
              <a:buNone/>
              <a:defRPr/>
            </a:pPr>
            <a:endParaRPr lang="en-GB" altLang="en-US" dirty="0">
              <a:latin typeface="Arial" panose="020B0604020202020204" pitchFamily="34" charset="0"/>
            </a:endParaRPr>
          </a:p>
          <a:p>
            <a:pPr marL="171450" indent="-171450">
              <a:buFont typeface="Arial" panose="020B0604020202020204" pitchFamily="34" charset="0"/>
              <a:buChar char="•"/>
              <a:defRPr/>
            </a:pPr>
            <a:r>
              <a:rPr lang="en-GB" altLang="en-US" dirty="0">
                <a:latin typeface="Arial" panose="020B0604020202020204" pitchFamily="34" charset="0"/>
              </a:rPr>
              <a:t>must empower students to actively participate in their own learning through those activities and to </a:t>
            </a:r>
            <a:r>
              <a:rPr lang="en-GB" altLang="en-US" b="1" dirty="0">
                <a:latin typeface="Arial" panose="020B0604020202020204" pitchFamily="34" charset="0"/>
              </a:rPr>
              <a:t>meet student expectations.</a:t>
            </a:r>
          </a:p>
          <a:p>
            <a:pPr>
              <a:buFont typeface="Arial" panose="020B0604020202020204" pitchFamily="34" charset="0"/>
              <a:buNone/>
              <a:defRPr/>
            </a:pPr>
            <a:endParaRPr lang="en-GB" altLang="en-US" dirty="0">
              <a:latin typeface="Arial" panose="020B0604020202020204" pitchFamily="34" charset="0"/>
            </a:endParaRPr>
          </a:p>
          <a:p>
            <a:pPr marL="171450" indent="-171450">
              <a:buFont typeface="Arial" panose="020B0604020202020204" pitchFamily="34" charset="0"/>
              <a:buChar char="•"/>
              <a:defRPr/>
            </a:pPr>
            <a:r>
              <a:rPr lang="en-GB" altLang="en-US" b="1" dirty="0">
                <a:latin typeface="Arial" panose="020B0604020202020204" pitchFamily="34" charset="0"/>
              </a:rPr>
              <a:t>Supervision </a:t>
            </a:r>
            <a:r>
              <a:rPr lang="en-GB" altLang="en-US" dirty="0">
                <a:latin typeface="Arial" panose="020B0604020202020204" pitchFamily="34" charset="0"/>
              </a:rPr>
              <a:t>:Consideration must be given to the </a:t>
            </a:r>
            <a:r>
              <a:rPr lang="en-GB" altLang="en-US" b="1" dirty="0">
                <a:latin typeface="Arial" panose="020B0604020202020204" pitchFamily="34" charset="0"/>
              </a:rPr>
              <a:t>new roles</a:t>
            </a:r>
            <a:r>
              <a:rPr lang="en-GB" altLang="en-US" dirty="0">
                <a:latin typeface="Arial" panose="020B0604020202020204" pitchFamily="34" charset="0"/>
              </a:rPr>
              <a:t> of supervision and assessment, which includes the </a:t>
            </a:r>
            <a:r>
              <a:rPr lang="en-GB" altLang="en-US" b="1" dirty="0">
                <a:latin typeface="Arial" panose="020B0604020202020204" pitchFamily="34" charset="0"/>
              </a:rPr>
              <a:t>delegation</a:t>
            </a:r>
            <a:r>
              <a:rPr lang="en-GB" altLang="en-US" dirty="0">
                <a:latin typeface="Arial" panose="020B0604020202020204" pitchFamily="34" charset="0"/>
              </a:rPr>
              <a:t> of care interventions and responsibilities depending on the capability, scope of practice and required learning outcomes.</a:t>
            </a:r>
          </a:p>
          <a:p>
            <a:pPr>
              <a:buFont typeface="Arial" panose="020B0604020202020204" pitchFamily="34" charset="0"/>
              <a:buNone/>
              <a:defRPr/>
            </a:pPr>
            <a:endParaRPr lang="en-GB" altLang="en-US" dirty="0">
              <a:latin typeface="Arial" panose="020B0604020202020204" pitchFamily="34" charset="0"/>
            </a:endParaRPr>
          </a:p>
          <a:p>
            <a:pPr marL="171450" indent="-171450">
              <a:buFont typeface="Arial" panose="020B0604020202020204" pitchFamily="34" charset="0"/>
              <a:buChar char="•"/>
              <a:defRPr/>
            </a:pPr>
            <a:r>
              <a:rPr lang="en-GB" altLang="en-US" dirty="0">
                <a:latin typeface="Arial" panose="020B0604020202020204" pitchFamily="34" charset="0"/>
              </a:rPr>
              <a:t>Thus an expectation to provide innovative approaches to education while being accountable for the local delivery and management of approved programmes in line with our standards.</a:t>
            </a:r>
          </a:p>
          <a:p>
            <a:pPr marL="171450" indent="-171450">
              <a:buFont typeface="Arial" panose="020B0604020202020204" pitchFamily="34" charset="0"/>
              <a:buChar char="•"/>
              <a:defRPr/>
            </a:pPr>
            <a:endParaRPr lang="en-GB" altLang="en-US" dirty="0">
              <a:latin typeface="Arial" panose="020B0604020202020204" pitchFamily="34" charset="0"/>
            </a:endParaRPr>
          </a:p>
          <a:p>
            <a:pPr marL="171450" indent="-171450">
              <a:buFont typeface="Arial" panose="020B0604020202020204" pitchFamily="34" charset="0"/>
              <a:buChar char="•"/>
              <a:defRPr/>
            </a:pPr>
            <a:r>
              <a:rPr lang="en-GB" altLang="en-US" b="1" dirty="0">
                <a:latin typeface="Arial" panose="020B0604020202020204" pitchFamily="34" charset="0"/>
              </a:rPr>
              <a:t>Public safety</a:t>
            </a:r>
            <a:r>
              <a:rPr lang="en-GB" altLang="en-US" dirty="0">
                <a:latin typeface="Arial" panose="020B0604020202020204" pitchFamily="34" charset="0"/>
              </a:rPr>
              <a:t> is central to our standards – noting that students will be in contact with people throughout their education and its important that they learn in a safe and effective way.</a:t>
            </a:r>
          </a:p>
          <a:p>
            <a:pPr>
              <a:defRPr/>
            </a:pPr>
            <a:endParaRPr lang="en-GB" altLang="en-US" dirty="0">
              <a:latin typeface="Arial" panose="020B0604020202020204" pitchFamily="34" charset="0"/>
            </a:endParaRPr>
          </a:p>
          <a:p>
            <a:pPr marL="171450" indent="-171450">
              <a:buFont typeface="Arial" panose="020B0604020202020204" pitchFamily="34" charset="0"/>
              <a:buChar char="•"/>
              <a:defRPr/>
            </a:pPr>
            <a:r>
              <a:rPr lang="en-GB" dirty="0"/>
              <a:t>.</a:t>
            </a:r>
          </a:p>
          <a:p>
            <a:pPr marL="171450" indent="-171450">
              <a:buFont typeface="Arial" panose="020B0604020202020204" pitchFamily="34" charset="0"/>
              <a:buChar char="•"/>
              <a:defRPr/>
            </a:pPr>
            <a:endParaRPr lang="en-GB" altLang="en-US" dirty="0">
              <a:latin typeface="Arial" panose="020B0604020202020204" pitchFamily="34" charset="0"/>
            </a:endParaRPr>
          </a:p>
          <a:p>
            <a:pPr marL="171450" indent="-171450">
              <a:buFont typeface="Arial" panose="020B0604020202020204" pitchFamily="34" charset="0"/>
              <a:buChar char="•"/>
              <a:defRPr/>
            </a:pPr>
            <a:endParaRPr lang="en-GB" altLang="en-US" dirty="0">
              <a:latin typeface="Arial" panose="020B0604020202020204" pitchFamily="34" charset="0"/>
            </a:endParaRPr>
          </a:p>
          <a:p>
            <a:pPr>
              <a:buFont typeface="Arial" panose="020B0604020202020204" pitchFamily="34" charset="0"/>
              <a:buNone/>
              <a:defRPr/>
            </a:pPr>
            <a:endParaRPr lang="en-GB" altLang="en-US" dirty="0">
              <a:latin typeface="Arial" panose="020B0604020202020204" pitchFamily="34" charset="0"/>
            </a:endParaRPr>
          </a:p>
        </p:txBody>
      </p:sp>
      <p:sp>
        <p:nvSpPr>
          <p:cNvPr id="7578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8B124D-0705-4E4F-BC2E-92BABCA4355A}" type="slidenum">
              <a:rPr lang="en-GB" altLang="en-US">
                <a:solidFill>
                  <a:srgbClr val="000000"/>
                </a:solidFill>
              </a:rPr>
              <a:pPr/>
              <a:t>10</a:t>
            </a:fld>
            <a:endParaRPr lang="en-GB" altLang="en-US" dirty="0">
              <a:solidFill>
                <a:srgbClr val="000000"/>
              </a:solidFill>
            </a:endParaRPr>
          </a:p>
        </p:txBody>
      </p:sp>
    </p:spTree>
    <p:extLst>
      <p:ext uri="{BB962C8B-B14F-4D97-AF65-F5344CB8AC3E}">
        <p14:creationId xmlns:p14="http://schemas.microsoft.com/office/powerpoint/2010/main" val="3644000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endParaRPr lang="en-GB" altLang="en-US" dirty="0" smtClean="0">
              <a:latin typeface="Arial" panose="020B0604020202020204" pitchFamily="34" charset="0"/>
              <a:ea typeface="ＭＳ Ｐゴシック" panose="020B0600070205080204" pitchFamily="34" charset="-128"/>
            </a:endParaRPr>
          </a:p>
        </p:txBody>
      </p:sp>
      <p:sp>
        <p:nvSpPr>
          <p:cNvPr id="2970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642798B-D2CE-4832-90B0-CDCC705E19E0}" type="slidenum">
              <a:rPr lang="en-US" altLang="en-US" smtClean="0"/>
              <a:pPr/>
              <a:t>11</a:t>
            </a:fld>
            <a:endParaRPr lang="en-US" altLang="en-US" dirty="0" smtClean="0"/>
          </a:p>
        </p:txBody>
      </p:sp>
    </p:spTree>
    <p:extLst>
      <p:ext uri="{BB962C8B-B14F-4D97-AF65-F5344CB8AC3E}">
        <p14:creationId xmlns:p14="http://schemas.microsoft.com/office/powerpoint/2010/main" val="931626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GB" altLang="en-US" dirty="0" smtClean="0">
              <a:latin typeface="Arial" panose="020B0604020202020204" pitchFamily="34" charset="0"/>
              <a:ea typeface="ＭＳ Ｐゴシック" panose="020B0600070205080204" pitchFamily="34" charset="-128"/>
            </a:endParaRPr>
          </a:p>
        </p:txBody>
      </p:sp>
      <p:sp>
        <p:nvSpPr>
          <p:cNvPr id="3174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D3C9E69-1F17-4B4A-81DB-736A918480AE}" type="slidenum">
              <a:rPr lang="en-US" altLang="en-US" smtClean="0"/>
              <a:pPr/>
              <a:t>12</a:t>
            </a:fld>
            <a:endParaRPr lang="en-US" altLang="en-US" dirty="0" smtClean="0"/>
          </a:p>
        </p:txBody>
      </p:sp>
    </p:spTree>
    <p:extLst>
      <p:ext uri="{BB962C8B-B14F-4D97-AF65-F5344CB8AC3E}">
        <p14:creationId xmlns:p14="http://schemas.microsoft.com/office/powerpoint/2010/main" val="540567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endParaRPr lang="en-GB" altLang="en-US" dirty="0" smtClean="0">
              <a:latin typeface="Arial" panose="020B0604020202020204" pitchFamily="34" charset="0"/>
              <a:ea typeface="ＭＳ Ｐゴシック" panose="020B0600070205080204" pitchFamily="34" charset="-128"/>
            </a:endParaRPr>
          </a:p>
        </p:txBody>
      </p:sp>
      <p:sp>
        <p:nvSpPr>
          <p:cNvPr id="3379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C5740ED-91CF-4CBD-8559-06C00AFD85B9}" type="slidenum">
              <a:rPr lang="en-US" altLang="en-US" smtClean="0"/>
              <a:pPr/>
              <a:t>13</a:t>
            </a:fld>
            <a:endParaRPr lang="en-US" altLang="en-US" dirty="0" smtClean="0"/>
          </a:p>
        </p:txBody>
      </p:sp>
    </p:spTree>
    <p:extLst>
      <p:ext uri="{BB962C8B-B14F-4D97-AF65-F5344CB8AC3E}">
        <p14:creationId xmlns:p14="http://schemas.microsoft.com/office/powerpoint/2010/main" val="3724868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38C7A0-C51A-4D3F-997A-1862504EDC65}" type="slidenum">
              <a:rPr lang="en-GB" smtClean="0"/>
              <a:t>14</a:t>
            </a:fld>
            <a:endParaRPr lang="en-GB" dirty="0"/>
          </a:p>
        </p:txBody>
      </p:sp>
    </p:spTree>
    <p:extLst>
      <p:ext uri="{BB962C8B-B14F-4D97-AF65-F5344CB8AC3E}">
        <p14:creationId xmlns:p14="http://schemas.microsoft.com/office/powerpoint/2010/main" val="213294285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nimating TItle Bar">
    <p:spTree>
      <p:nvGrpSpPr>
        <p:cNvPr id="1" name=""/>
        <p:cNvGrpSpPr/>
        <p:nvPr/>
      </p:nvGrpSpPr>
      <p:grpSpPr>
        <a:xfrm>
          <a:off x="0" y="0"/>
          <a:ext cx="0" cy="0"/>
          <a:chOff x="0" y="0"/>
          <a:chExt cx="0" cy="0"/>
        </a:xfrm>
      </p:grpSpPr>
      <p:sp>
        <p:nvSpPr>
          <p:cNvPr id="7" name="Rectangle 6"/>
          <p:cNvSpPr/>
          <p:nvPr userDrawn="1"/>
        </p:nvSpPr>
        <p:spPr>
          <a:xfrm flipH="1" flipV="1">
            <a:off x="2005009" y="-2"/>
            <a:ext cx="10185395" cy="896472"/>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a:xfrm>
            <a:off x="2005012" y="98987"/>
            <a:ext cx="10185400" cy="698501"/>
          </a:xfrm>
        </p:spPr>
        <p:txBody>
          <a:bodyPr>
            <a:normAutofit/>
          </a:bodyPr>
          <a:lstStyle>
            <a:lvl1pPr>
              <a:defRPr sz="1800" b="1">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413622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extLst mod="1">
    <p:ext uri="{DCECCB84-F9BA-43D5-87BE-67443E8EF086}">
      <p15:sldGuideLst xmlns:p15="http://schemas.microsoft.com/office/powerpoint/2012/main">
        <p15:guide id="2" pos="7">
          <p15:clr>
            <a:srgbClr val="FBAE40"/>
          </p15:clr>
        </p15:guide>
        <p15:guide id="3" pos="753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BB13C-7A9B-4936-9A1C-0D1A78FDFD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85AD9AE-8540-4020-BCCB-76F7609C2D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A8B3B36-C364-4661-BBFF-EBF7FF6BDF64}"/>
              </a:ext>
            </a:extLst>
          </p:cNvPr>
          <p:cNvSpPr>
            <a:spLocks noGrp="1"/>
          </p:cNvSpPr>
          <p:nvPr>
            <p:ph type="dt" sz="half" idx="10"/>
          </p:nvPr>
        </p:nvSpPr>
        <p:spPr/>
        <p:txBody>
          <a:bodyPr/>
          <a:lstStyle/>
          <a:p>
            <a:fld id="{337C2EE3-17DB-4130-957E-1C576484BA22}" type="datetimeFigureOut">
              <a:rPr lang="en-GB" smtClean="0"/>
              <a:t>15/07/2019</a:t>
            </a:fld>
            <a:endParaRPr lang="en-GB" dirty="0"/>
          </a:p>
        </p:txBody>
      </p:sp>
      <p:sp>
        <p:nvSpPr>
          <p:cNvPr id="5" name="Footer Placeholder 4">
            <a:extLst>
              <a:ext uri="{FF2B5EF4-FFF2-40B4-BE49-F238E27FC236}">
                <a16:creationId xmlns:a16="http://schemas.microsoft.com/office/drawing/2014/main" id="{6FD1ED13-579D-4603-B27F-F8E864F626E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C9E465C-D002-4D3B-A84F-4A36D405A62E}"/>
              </a:ext>
            </a:extLst>
          </p:cNvPr>
          <p:cNvSpPr>
            <a:spLocks noGrp="1"/>
          </p:cNvSpPr>
          <p:nvPr>
            <p:ph type="sldNum" sz="quarter" idx="12"/>
          </p:nvPr>
        </p:nvSpPr>
        <p:spPr/>
        <p:txBody>
          <a:bodyPr/>
          <a:lstStyle/>
          <a:p>
            <a:fld id="{C7956CCE-D2B6-431C-8E22-170A1ADD3710}" type="slidenum">
              <a:rPr lang="en-GB" smtClean="0"/>
              <a:t>‹#›</a:t>
            </a:fld>
            <a:endParaRPr lang="en-GB" dirty="0"/>
          </a:p>
        </p:txBody>
      </p:sp>
    </p:spTree>
    <p:extLst>
      <p:ext uri="{BB962C8B-B14F-4D97-AF65-F5344CB8AC3E}">
        <p14:creationId xmlns:p14="http://schemas.microsoft.com/office/powerpoint/2010/main" val="1704135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F7093-2832-45D4-BEA5-88ED4F53BA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0A3300-9946-4B48-849E-63F75BDE59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6C190B-CF5F-4868-A3FD-40C5D0574126}"/>
              </a:ext>
            </a:extLst>
          </p:cNvPr>
          <p:cNvSpPr>
            <a:spLocks noGrp="1"/>
          </p:cNvSpPr>
          <p:nvPr>
            <p:ph type="dt" sz="half" idx="10"/>
          </p:nvPr>
        </p:nvSpPr>
        <p:spPr/>
        <p:txBody>
          <a:bodyPr/>
          <a:lstStyle/>
          <a:p>
            <a:fld id="{337C2EE3-17DB-4130-957E-1C576484BA22}" type="datetimeFigureOut">
              <a:rPr lang="en-GB" smtClean="0"/>
              <a:t>15/07/2019</a:t>
            </a:fld>
            <a:endParaRPr lang="en-GB" dirty="0"/>
          </a:p>
        </p:txBody>
      </p:sp>
      <p:sp>
        <p:nvSpPr>
          <p:cNvPr id="5" name="Footer Placeholder 4">
            <a:extLst>
              <a:ext uri="{FF2B5EF4-FFF2-40B4-BE49-F238E27FC236}">
                <a16:creationId xmlns:a16="http://schemas.microsoft.com/office/drawing/2014/main" id="{C5E5C426-A80B-4BA6-A229-B6CBF86CFD9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0729F07-71B2-4A3E-89C3-F1924AD2FFD6}"/>
              </a:ext>
            </a:extLst>
          </p:cNvPr>
          <p:cNvSpPr>
            <a:spLocks noGrp="1"/>
          </p:cNvSpPr>
          <p:nvPr>
            <p:ph type="sldNum" sz="quarter" idx="12"/>
          </p:nvPr>
        </p:nvSpPr>
        <p:spPr/>
        <p:txBody>
          <a:bodyPr/>
          <a:lstStyle/>
          <a:p>
            <a:fld id="{C7956CCE-D2B6-431C-8E22-170A1ADD3710}" type="slidenum">
              <a:rPr lang="en-GB" smtClean="0"/>
              <a:t>‹#›</a:t>
            </a:fld>
            <a:endParaRPr lang="en-GB" dirty="0"/>
          </a:p>
        </p:txBody>
      </p:sp>
    </p:spTree>
    <p:extLst>
      <p:ext uri="{BB962C8B-B14F-4D97-AF65-F5344CB8AC3E}">
        <p14:creationId xmlns:p14="http://schemas.microsoft.com/office/powerpoint/2010/main" val="2277122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08A6C-DB5E-482D-87DA-ECE131A1BD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9304D44-5682-4D8C-BA86-6E742DC6A2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44B322B-18A4-4ED0-81D7-267319CF2840}"/>
              </a:ext>
            </a:extLst>
          </p:cNvPr>
          <p:cNvSpPr>
            <a:spLocks noGrp="1"/>
          </p:cNvSpPr>
          <p:nvPr>
            <p:ph type="dt" sz="half" idx="10"/>
          </p:nvPr>
        </p:nvSpPr>
        <p:spPr/>
        <p:txBody>
          <a:bodyPr/>
          <a:lstStyle/>
          <a:p>
            <a:fld id="{337C2EE3-17DB-4130-957E-1C576484BA22}" type="datetimeFigureOut">
              <a:rPr lang="en-GB" smtClean="0"/>
              <a:t>15/07/2019</a:t>
            </a:fld>
            <a:endParaRPr lang="en-GB" dirty="0"/>
          </a:p>
        </p:txBody>
      </p:sp>
      <p:sp>
        <p:nvSpPr>
          <p:cNvPr id="5" name="Footer Placeholder 4">
            <a:extLst>
              <a:ext uri="{FF2B5EF4-FFF2-40B4-BE49-F238E27FC236}">
                <a16:creationId xmlns:a16="http://schemas.microsoft.com/office/drawing/2014/main" id="{0AB91389-F72C-471B-965B-47439698693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AD89CB7-FE83-47F7-886C-1BF7F7EEF7FC}"/>
              </a:ext>
            </a:extLst>
          </p:cNvPr>
          <p:cNvSpPr>
            <a:spLocks noGrp="1"/>
          </p:cNvSpPr>
          <p:nvPr>
            <p:ph type="sldNum" sz="quarter" idx="12"/>
          </p:nvPr>
        </p:nvSpPr>
        <p:spPr/>
        <p:txBody>
          <a:bodyPr/>
          <a:lstStyle/>
          <a:p>
            <a:fld id="{C7956CCE-D2B6-431C-8E22-170A1ADD3710}" type="slidenum">
              <a:rPr lang="en-GB" smtClean="0"/>
              <a:t>‹#›</a:t>
            </a:fld>
            <a:endParaRPr lang="en-GB" dirty="0"/>
          </a:p>
        </p:txBody>
      </p:sp>
    </p:spTree>
    <p:extLst>
      <p:ext uri="{BB962C8B-B14F-4D97-AF65-F5344CB8AC3E}">
        <p14:creationId xmlns:p14="http://schemas.microsoft.com/office/powerpoint/2010/main" val="4214389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3C8CD-A505-408E-AF4D-412D4182B4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429CDE-6BC7-495F-B7B5-EABB6F3BEE4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1E818C-1E2A-4E87-AD5C-E23D7DFEB5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21ABF9D-098E-42D5-ACC8-7C0531F4123A}"/>
              </a:ext>
            </a:extLst>
          </p:cNvPr>
          <p:cNvSpPr>
            <a:spLocks noGrp="1"/>
          </p:cNvSpPr>
          <p:nvPr>
            <p:ph type="dt" sz="half" idx="10"/>
          </p:nvPr>
        </p:nvSpPr>
        <p:spPr/>
        <p:txBody>
          <a:bodyPr/>
          <a:lstStyle/>
          <a:p>
            <a:fld id="{337C2EE3-17DB-4130-957E-1C576484BA22}" type="datetimeFigureOut">
              <a:rPr lang="en-GB" smtClean="0"/>
              <a:t>15/07/2019</a:t>
            </a:fld>
            <a:endParaRPr lang="en-GB" dirty="0"/>
          </a:p>
        </p:txBody>
      </p:sp>
      <p:sp>
        <p:nvSpPr>
          <p:cNvPr id="6" name="Footer Placeholder 5">
            <a:extLst>
              <a:ext uri="{FF2B5EF4-FFF2-40B4-BE49-F238E27FC236}">
                <a16:creationId xmlns:a16="http://schemas.microsoft.com/office/drawing/2014/main" id="{60F82A21-D2B3-48EB-A519-0F405963255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DBAD294-6C4F-4344-BD52-5CAB50E7BA3B}"/>
              </a:ext>
            </a:extLst>
          </p:cNvPr>
          <p:cNvSpPr>
            <a:spLocks noGrp="1"/>
          </p:cNvSpPr>
          <p:nvPr>
            <p:ph type="sldNum" sz="quarter" idx="12"/>
          </p:nvPr>
        </p:nvSpPr>
        <p:spPr/>
        <p:txBody>
          <a:bodyPr/>
          <a:lstStyle/>
          <a:p>
            <a:fld id="{C7956CCE-D2B6-431C-8E22-170A1ADD3710}" type="slidenum">
              <a:rPr lang="en-GB" smtClean="0"/>
              <a:t>‹#›</a:t>
            </a:fld>
            <a:endParaRPr lang="en-GB" dirty="0"/>
          </a:p>
        </p:txBody>
      </p:sp>
    </p:spTree>
    <p:extLst>
      <p:ext uri="{BB962C8B-B14F-4D97-AF65-F5344CB8AC3E}">
        <p14:creationId xmlns:p14="http://schemas.microsoft.com/office/powerpoint/2010/main" val="3795948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AFB27-CDA5-40D7-9808-15C5B516A96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E09EE3-C45D-4A01-86B7-9C2C2EE90E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BA7502F-24DC-4E04-B8E6-90390E15601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49A0F99-AF08-4B9B-8170-10261816B4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D2F541D-CB70-49CA-A28B-DB789A0DA33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8BE9B30-9C91-48A6-A695-1235BE5608F7}"/>
              </a:ext>
            </a:extLst>
          </p:cNvPr>
          <p:cNvSpPr>
            <a:spLocks noGrp="1"/>
          </p:cNvSpPr>
          <p:nvPr>
            <p:ph type="dt" sz="half" idx="10"/>
          </p:nvPr>
        </p:nvSpPr>
        <p:spPr/>
        <p:txBody>
          <a:bodyPr/>
          <a:lstStyle/>
          <a:p>
            <a:fld id="{337C2EE3-17DB-4130-957E-1C576484BA22}" type="datetimeFigureOut">
              <a:rPr lang="en-GB" smtClean="0"/>
              <a:t>15/07/2019</a:t>
            </a:fld>
            <a:endParaRPr lang="en-GB" dirty="0"/>
          </a:p>
        </p:txBody>
      </p:sp>
      <p:sp>
        <p:nvSpPr>
          <p:cNvPr id="8" name="Footer Placeholder 7">
            <a:extLst>
              <a:ext uri="{FF2B5EF4-FFF2-40B4-BE49-F238E27FC236}">
                <a16:creationId xmlns:a16="http://schemas.microsoft.com/office/drawing/2014/main" id="{66C8AB66-92C1-435B-8566-E97375FF126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DB93F7B4-0F89-49F4-BB91-9EF82D96AFE4}"/>
              </a:ext>
            </a:extLst>
          </p:cNvPr>
          <p:cNvSpPr>
            <a:spLocks noGrp="1"/>
          </p:cNvSpPr>
          <p:nvPr>
            <p:ph type="sldNum" sz="quarter" idx="12"/>
          </p:nvPr>
        </p:nvSpPr>
        <p:spPr/>
        <p:txBody>
          <a:bodyPr/>
          <a:lstStyle/>
          <a:p>
            <a:fld id="{C7956CCE-D2B6-431C-8E22-170A1ADD3710}" type="slidenum">
              <a:rPr lang="en-GB" smtClean="0"/>
              <a:t>‹#›</a:t>
            </a:fld>
            <a:endParaRPr lang="en-GB" dirty="0"/>
          </a:p>
        </p:txBody>
      </p:sp>
    </p:spTree>
    <p:extLst>
      <p:ext uri="{BB962C8B-B14F-4D97-AF65-F5344CB8AC3E}">
        <p14:creationId xmlns:p14="http://schemas.microsoft.com/office/powerpoint/2010/main" val="3621037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9CD37-DD06-42D1-B8EB-774466D565F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7E853A9-D28D-4170-86D7-B604138FC5CC}"/>
              </a:ext>
            </a:extLst>
          </p:cNvPr>
          <p:cNvSpPr>
            <a:spLocks noGrp="1"/>
          </p:cNvSpPr>
          <p:nvPr>
            <p:ph type="dt" sz="half" idx="10"/>
          </p:nvPr>
        </p:nvSpPr>
        <p:spPr/>
        <p:txBody>
          <a:bodyPr/>
          <a:lstStyle/>
          <a:p>
            <a:fld id="{337C2EE3-17DB-4130-957E-1C576484BA22}" type="datetimeFigureOut">
              <a:rPr lang="en-GB" smtClean="0"/>
              <a:t>15/07/2019</a:t>
            </a:fld>
            <a:endParaRPr lang="en-GB" dirty="0"/>
          </a:p>
        </p:txBody>
      </p:sp>
      <p:sp>
        <p:nvSpPr>
          <p:cNvPr id="4" name="Footer Placeholder 3">
            <a:extLst>
              <a:ext uri="{FF2B5EF4-FFF2-40B4-BE49-F238E27FC236}">
                <a16:creationId xmlns:a16="http://schemas.microsoft.com/office/drawing/2014/main" id="{B748C631-B9E2-4636-B95C-C7033EB5934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AD58D04-6407-400D-9F30-EE46D4639828}"/>
              </a:ext>
            </a:extLst>
          </p:cNvPr>
          <p:cNvSpPr>
            <a:spLocks noGrp="1"/>
          </p:cNvSpPr>
          <p:nvPr>
            <p:ph type="sldNum" sz="quarter" idx="12"/>
          </p:nvPr>
        </p:nvSpPr>
        <p:spPr/>
        <p:txBody>
          <a:bodyPr/>
          <a:lstStyle/>
          <a:p>
            <a:fld id="{C7956CCE-D2B6-431C-8E22-170A1ADD3710}" type="slidenum">
              <a:rPr lang="en-GB" smtClean="0"/>
              <a:t>‹#›</a:t>
            </a:fld>
            <a:endParaRPr lang="en-GB" dirty="0"/>
          </a:p>
        </p:txBody>
      </p:sp>
    </p:spTree>
    <p:extLst>
      <p:ext uri="{BB962C8B-B14F-4D97-AF65-F5344CB8AC3E}">
        <p14:creationId xmlns:p14="http://schemas.microsoft.com/office/powerpoint/2010/main" val="1154533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F49C97-CC4F-4BB3-B363-8BD7276EFE22}"/>
              </a:ext>
            </a:extLst>
          </p:cNvPr>
          <p:cNvSpPr>
            <a:spLocks noGrp="1"/>
          </p:cNvSpPr>
          <p:nvPr>
            <p:ph type="dt" sz="half" idx="10"/>
          </p:nvPr>
        </p:nvSpPr>
        <p:spPr/>
        <p:txBody>
          <a:bodyPr/>
          <a:lstStyle/>
          <a:p>
            <a:fld id="{337C2EE3-17DB-4130-957E-1C576484BA22}" type="datetimeFigureOut">
              <a:rPr lang="en-GB" smtClean="0"/>
              <a:t>15/07/2019</a:t>
            </a:fld>
            <a:endParaRPr lang="en-GB" dirty="0"/>
          </a:p>
        </p:txBody>
      </p:sp>
      <p:sp>
        <p:nvSpPr>
          <p:cNvPr id="3" name="Footer Placeholder 2">
            <a:extLst>
              <a:ext uri="{FF2B5EF4-FFF2-40B4-BE49-F238E27FC236}">
                <a16:creationId xmlns:a16="http://schemas.microsoft.com/office/drawing/2014/main" id="{2AD4F1C8-1734-4C79-8C75-67E624BDAB8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A693B28-8666-45E8-AECC-4717E44A610D}"/>
              </a:ext>
            </a:extLst>
          </p:cNvPr>
          <p:cNvSpPr>
            <a:spLocks noGrp="1"/>
          </p:cNvSpPr>
          <p:nvPr>
            <p:ph type="sldNum" sz="quarter" idx="12"/>
          </p:nvPr>
        </p:nvSpPr>
        <p:spPr/>
        <p:txBody>
          <a:bodyPr/>
          <a:lstStyle/>
          <a:p>
            <a:fld id="{C7956CCE-D2B6-431C-8E22-170A1ADD3710}" type="slidenum">
              <a:rPr lang="en-GB" smtClean="0"/>
              <a:t>‹#›</a:t>
            </a:fld>
            <a:endParaRPr lang="en-GB" dirty="0"/>
          </a:p>
        </p:txBody>
      </p:sp>
    </p:spTree>
    <p:extLst>
      <p:ext uri="{BB962C8B-B14F-4D97-AF65-F5344CB8AC3E}">
        <p14:creationId xmlns:p14="http://schemas.microsoft.com/office/powerpoint/2010/main" val="421011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2BDB8-2484-4E12-8EFD-9757B05A49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76B3B9C-53C8-454E-A1E5-C6033BCB82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B56D4F-F6B0-47B4-BEBE-66F53A3F92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9D7129-90C6-45E3-AF7C-661CB63D9CEE}"/>
              </a:ext>
            </a:extLst>
          </p:cNvPr>
          <p:cNvSpPr>
            <a:spLocks noGrp="1"/>
          </p:cNvSpPr>
          <p:nvPr>
            <p:ph type="dt" sz="half" idx="10"/>
          </p:nvPr>
        </p:nvSpPr>
        <p:spPr/>
        <p:txBody>
          <a:bodyPr/>
          <a:lstStyle/>
          <a:p>
            <a:fld id="{337C2EE3-17DB-4130-957E-1C576484BA22}" type="datetimeFigureOut">
              <a:rPr lang="en-GB" smtClean="0"/>
              <a:t>15/07/2019</a:t>
            </a:fld>
            <a:endParaRPr lang="en-GB" dirty="0"/>
          </a:p>
        </p:txBody>
      </p:sp>
      <p:sp>
        <p:nvSpPr>
          <p:cNvPr id="6" name="Footer Placeholder 5">
            <a:extLst>
              <a:ext uri="{FF2B5EF4-FFF2-40B4-BE49-F238E27FC236}">
                <a16:creationId xmlns:a16="http://schemas.microsoft.com/office/drawing/2014/main" id="{B78B0567-F8C4-4A00-9929-75417E2787D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D748B72-839E-4419-939C-62DB81D89CA9}"/>
              </a:ext>
            </a:extLst>
          </p:cNvPr>
          <p:cNvSpPr>
            <a:spLocks noGrp="1"/>
          </p:cNvSpPr>
          <p:nvPr>
            <p:ph type="sldNum" sz="quarter" idx="12"/>
          </p:nvPr>
        </p:nvSpPr>
        <p:spPr/>
        <p:txBody>
          <a:bodyPr/>
          <a:lstStyle/>
          <a:p>
            <a:fld id="{C7956CCE-D2B6-431C-8E22-170A1ADD3710}" type="slidenum">
              <a:rPr lang="en-GB" smtClean="0"/>
              <a:t>‹#›</a:t>
            </a:fld>
            <a:endParaRPr lang="en-GB" dirty="0"/>
          </a:p>
        </p:txBody>
      </p:sp>
    </p:spTree>
    <p:extLst>
      <p:ext uri="{BB962C8B-B14F-4D97-AF65-F5344CB8AC3E}">
        <p14:creationId xmlns:p14="http://schemas.microsoft.com/office/powerpoint/2010/main" val="240762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06410-852B-4CE8-98CE-78CC2A44FD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2CD33D-113B-42B8-8B58-6690CF0BA2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991A27AB-7CE1-46A9-9A61-B20BD12E27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1BEEC0-CED6-4495-BE58-4B97725E6973}"/>
              </a:ext>
            </a:extLst>
          </p:cNvPr>
          <p:cNvSpPr>
            <a:spLocks noGrp="1"/>
          </p:cNvSpPr>
          <p:nvPr>
            <p:ph type="dt" sz="half" idx="10"/>
          </p:nvPr>
        </p:nvSpPr>
        <p:spPr/>
        <p:txBody>
          <a:bodyPr/>
          <a:lstStyle/>
          <a:p>
            <a:fld id="{337C2EE3-17DB-4130-957E-1C576484BA22}" type="datetimeFigureOut">
              <a:rPr lang="en-GB" smtClean="0"/>
              <a:t>15/07/2019</a:t>
            </a:fld>
            <a:endParaRPr lang="en-GB" dirty="0"/>
          </a:p>
        </p:txBody>
      </p:sp>
      <p:sp>
        <p:nvSpPr>
          <p:cNvPr id="6" name="Footer Placeholder 5">
            <a:extLst>
              <a:ext uri="{FF2B5EF4-FFF2-40B4-BE49-F238E27FC236}">
                <a16:creationId xmlns:a16="http://schemas.microsoft.com/office/drawing/2014/main" id="{8A39997A-2281-40F0-B2FD-CCD677D6E0F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77B95FD-ED74-4A12-A66A-6E266CC91998}"/>
              </a:ext>
            </a:extLst>
          </p:cNvPr>
          <p:cNvSpPr>
            <a:spLocks noGrp="1"/>
          </p:cNvSpPr>
          <p:nvPr>
            <p:ph type="sldNum" sz="quarter" idx="12"/>
          </p:nvPr>
        </p:nvSpPr>
        <p:spPr/>
        <p:txBody>
          <a:bodyPr/>
          <a:lstStyle/>
          <a:p>
            <a:fld id="{C7956CCE-D2B6-431C-8E22-170A1ADD3710}" type="slidenum">
              <a:rPr lang="en-GB" smtClean="0"/>
              <a:t>‹#›</a:t>
            </a:fld>
            <a:endParaRPr lang="en-GB" dirty="0"/>
          </a:p>
        </p:txBody>
      </p:sp>
    </p:spTree>
    <p:extLst>
      <p:ext uri="{BB962C8B-B14F-4D97-AF65-F5344CB8AC3E}">
        <p14:creationId xmlns:p14="http://schemas.microsoft.com/office/powerpoint/2010/main" val="3186540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E0084-AD5B-4BF5-8195-598B452431C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6FD485-9014-4323-A4FA-632492BF92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483348-3A47-43DB-A682-07FCB12C794B}"/>
              </a:ext>
            </a:extLst>
          </p:cNvPr>
          <p:cNvSpPr>
            <a:spLocks noGrp="1"/>
          </p:cNvSpPr>
          <p:nvPr>
            <p:ph type="dt" sz="half" idx="10"/>
          </p:nvPr>
        </p:nvSpPr>
        <p:spPr/>
        <p:txBody>
          <a:bodyPr/>
          <a:lstStyle/>
          <a:p>
            <a:fld id="{337C2EE3-17DB-4130-957E-1C576484BA22}" type="datetimeFigureOut">
              <a:rPr lang="en-GB" smtClean="0"/>
              <a:t>15/07/2019</a:t>
            </a:fld>
            <a:endParaRPr lang="en-GB" dirty="0"/>
          </a:p>
        </p:txBody>
      </p:sp>
      <p:sp>
        <p:nvSpPr>
          <p:cNvPr id="5" name="Footer Placeholder 4">
            <a:extLst>
              <a:ext uri="{FF2B5EF4-FFF2-40B4-BE49-F238E27FC236}">
                <a16:creationId xmlns:a16="http://schemas.microsoft.com/office/drawing/2014/main" id="{804FE411-6695-4E89-A1CC-6FF9E02FC1E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1AE3BDE-AF44-4A14-B8EF-02CCE8E615CC}"/>
              </a:ext>
            </a:extLst>
          </p:cNvPr>
          <p:cNvSpPr>
            <a:spLocks noGrp="1"/>
          </p:cNvSpPr>
          <p:nvPr>
            <p:ph type="sldNum" sz="quarter" idx="12"/>
          </p:nvPr>
        </p:nvSpPr>
        <p:spPr/>
        <p:txBody>
          <a:bodyPr/>
          <a:lstStyle/>
          <a:p>
            <a:fld id="{C7956CCE-D2B6-431C-8E22-170A1ADD3710}" type="slidenum">
              <a:rPr lang="en-GB" smtClean="0"/>
              <a:t>‹#›</a:t>
            </a:fld>
            <a:endParaRPr lang="en-GB" dirty="0"/>
          </a:p>
        </p:txBody>
      </p:sp>
    </p:spTree>
    <p:extLst>
      <p:ext uri="{BB962C8B-B14F-4D97-AF65-F5344CB8AC3E}">
        <p14:creationId xmlns:p14="http://schemas.microsoft.com/office/powerpoint/2010/main" val="201358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4C71A0-F5FD-4008-BE08-B6EE2ED907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014B90-61C1-418B-A93C-2275B2CB0D3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E7BB3E-1FCD-4249-81B0-B9B46A92FED9}"/>
              </a:ext>
            </a:extLst>
          </p:cNvPr>
          <p:cNvSpPr>
            <a:spLocks noGrp="1"/>
          </p:cNvSpPr>
          <p:nvPr>
            <p:ph type="dt" sz="half" idx="10"/>
          </p:nvPr>
        </p:nvSpPr>
        <p:spPr/>
        <p:txBody>
          <a:bodyPr/>
          <a:lstStyle/>
          <a:p>
            <a:fld id="{337C2EE3-17DB-4130-957E-1C576484BA22}" type="datetimeFigureOut">
              <a:rPr lang="en-GB" smtClean="0"/>
              <a:t>15/07/2019</a:t>
            </a:fld>
            <a:endParaRPr lang="en-GB" dirty="0"/>
          </a:p>
        </p:txBody>
      </p:sp>
      <p:sp>
        <p:nvSpPr>
          <p:cNvPr id="5" name="Footer Placeholder 4">
            <a:extLst>
              <a:ext uri="{FF2B5EF4-FFF2-40B4-BE49-F238E27FC236}">
                <a16:creationId xmlns:a16="http://schemas.microsoft.com/office/drawing/2014/main" id="{272A5846-42A7-4411-B7B2-50186E0FCDF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F69A7C5-EEB9-423D-9CA8-E26C6B90A925}"/>
              </a:ext>
            </a:extLst>
          </p:cNvPr>
          <p:cNvSpPr>
            <a:spLocks noGrp="1"/>
          </p:cNvSpPr>
          <p:nvPr>
            <p:ph type="sldNum" sz="quarter" idx="12"/>
          </p:nvPr>
        </p:nvSpPr>
        <p:spPr/>
        <p:txBody>
          <a:bodyPr/>
          <a:lstStyle/>
          <a:p>
            <a:fld id="{C7956CCE-D2B6-431C-8E22-170A1ADD3710}" type="slidenum">
              <a:rPr lang="en-GB" smtClean="0"/>
              <a:t>‹#›</a:t>
            </a:fld>
            <a:endParaRPr lang="en-GB" dirty="0"/>
          </a:p>
        </p:txBody>
      </p:sp>
    </p:spTree>
    <p:extLst>
      <p:ext uri="{BB962C8B-B14F-4D97-AF65-F5344CB8AC3E}">
        <p14:creationId xmlns:p14="http://schemas.microsoft.com/office/powerpoint/2010/main" val="3075161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7/15/2019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7/15/2019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7/15/2019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7/15/2019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7/15/2019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7/15/2019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7/15/2019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7/15/2019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64" r:id="rId12"/>
  </p:sldLayoutIdLst>
  <p:hf sldNum="0" hdr="0" ftr="0" dt="0"/>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59C21D-3D33-4273-9A09-7626BEC79D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26FF78-9CDB-4A7D-93BA-172FCB0424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E05A27-6D9F-4C93-BDA5-C2BE545493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C2EE3-17DB-4130-957E-1C576484BA22}" type="datetimeFigureOut">
              <a:rPr lang="en-GB" smtClean="0"/>
              <a:t>15/07/2019</a:t>
            </a:fld>
            <a:endParaRPr lang="en-GB" dirty="0"/>
          </a:p>
        </p:txBody>
      </p:sp>
      <p:sp>
        <p:nvSpPr>
          <p:cNvPr id="5" name="Footer Placeholder 4">
            <a:extLst>
              <a:ext uri="{FF2B5EF4-FFF2-40B4-BE49-F238E27FC236}">
                <a16:creationId xmlns:a16="http://schemas.microsoft.com/office/drawing/2014/main" id="{320FD4CD-2E78-4B22-862C-B0ECF93FF1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9EC9A467-0018-4180-8680-E8B9F96327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56CCE-D2B6-431C-8E22-170A1ADD3710}" type="slidenum">
              <a:rPr lang="en-GB" smtClean="0"/>
              <a:t>‹#›</a:t>
            </a:fld>
            <a:endParaRPr lang="en-GB" dirty="0"/>
          </a:p>
        </p:txBody>
      </p:sp>
    </p:spTree>
    <p:extLst>
      <p:ext uri="{BB962C8B-B14F-4D97-AF65-F5344CB8AC3E}">
        <p14:creationId xmlns:p14="http://schemas.microsoft.com/office/powerpoint/2010/main" val="53781891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0.em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1.em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aru.ac.uk/business-employers/practicehub" TargetMode="External"/><Relationship Id="rId2" Type="http://schemas.openxmlformats.org/officeDocument/2006/relationships/hyperlink" Target="https://aru.ac.uk/business-employers/practicehub/midwifery" TargetMode="External"/><Relationship Id="rId1" Type="http://schemas.openxmlformats.org/officeDocument/2006/relationships/slideLayout" Target="../slideLayouts/slideLayout2.xml"/><Relationship Id="rId4" Type="http://schemas.openxmlformats.org/officeDocument/2006/relationships/hyperlink" Target="https://www.essex.ac.uk/departments/health-and-social-care/placements/nursing-placements"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s://www.nmc.org.uk/standards-for-education-and-training/standards-for-student-supervision-and-assessment/"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nmc.org.uk/supporting-information-on-standards-for-student-supervision-and-assessment" TargetMode="External"/><Relationship Id="rId2" Type="http://schemas.openxmlformats.org/officeDocument/2006/relationships/hyperlink" Target="http://www.myeplg.ac.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6600" b="1" dirty="0" smtClean="0">
                <a:solidFill>
                  <a:schemeClr val="tx1"/>
                </a:solidFill>
              </a:rPr>
              <a:t>Practice supervisor &amp; Practice Assessor - Transition for mentors</a:t>
            </a:r>
            <a:endParaRPr lang="en-GB" sz="6600" b="1"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120" y="0"/>
            <a:ext cx="10058400" cy="1252061"/>
          </a:xfrm>
          <a:prstGeom prst="rect">
            <a:avLst/>
          </a:prstGeom>
        </p:spPr>
      </p:pic>
      <p:sp>
        <p:nvSpPr>
          <p:cNvPr id="5" name="TextBox 4"/>
          <p:cNvSpPr txBox="1"/>
          <p:nvPr/>
        </p:nvSpPr>
        <p:spPr>
          <a:xfrm>
            <a:off x="6035040" y="6093169"/>
            <a:ext cx="5705856" cy="400110"/>
          </a:xfrm>
          <a:prstGeom prst="rect">
            <a:avLst/>
          </a:prstGeom>
          <a:noFill/>
        </p:spPr>
        <p:txBody>
          <a:bodyPr wrap="square" rtlCol="0">
            <a:spAutoFit/>
          </a:bodyPr>
          <a:lstStyle/>
          <a:p>
            <a:r>
              <a:rPr lang="en-GB" sz="1000" b="1" dirty="0" smtClean="0"/>
              <a:t>Developed by PAN Midlands Yorkshire and East Practice Learning Group for use and amendments under </a:t>
            </a:r>
            <a:r>
              <a:rPr lang="en-GB" sz="1000" b="1" dirty="0"/>
              <a:t>the Creative Commons </a:t>
            </a:r>
            <a:r>
              <a:rPr lang="en-GB" sz="1000" b="1" dirty="0" smtClean="0"/>
              <a:t>licence. Details </a:t>
            </a:r>
            <a:r>
              <a:rPr lang="en-GB" sz="1000" b="1" dirty="0"/>
              <a:t>at https://creativecommons.org/licenses/by-nc-nd/3.0/</a:t>
            </a:r>
            <a:endParaRPr lang="en-GB" sz="1000" dirty="0"/>
          </a:p>
        </p:txBody>
      </p:sp>
    </p:spTree>
    <p:extLst>
      <p:ext uri="{BB962C8B-B14F-4D97-AF65-F5344CB8AC3E}">
        <p14:creationId xmlns:p14="http://schemas.microsoft.com/office/powerpoint/2010/main" val="977792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2"/>
          <p:cNvSpPr>
            <a:spLocks noGrp="1"/>
          </p:cNvSpPr>
          <p:nvPr>
            <p:ph type="title"/>
          </p:nvPr>
        </p:nvSpPr>
        <p:spPr>
          <a:xfrm>
            <a:off x="927279" y="682626"/>
            <a:ext cx="8030985" cy="844550"/>
          </a:xfrm>
        </p:spPr>
        <p:txBody>
          <a:bodyPr>
            <a:normAutofit/>
          </a:bodyPr>
          <a:lstStyle/>
          <a:p>
            <a:r>
              <a:rPr lang="en-GB" altLang="en-US" dirty="0"/>
              <a:t> </a:t>
            </a:r>
            <a:r>
              <a:rPr lang="en-GB" altLang="en-US" sz="3600" b="1" dirty="0">
                <a:cs typeface="Arial" panose="020B0604020202020204" pitchFamily="34" charset="0"/>
              </a:rPr>
              <a:t>Effective practice learning</a:t>
            </a:r>
          </a:p>
        </p:txBody>
      </p:sp>
      <p:graphicFrame>
        <p:nvGraphicFramePr>
          <p:cNvPr id="5" name="Content Placeholder 4"/>
          <p:cNvGraphicFramePr>
            <a:graphicFrameLocks noGrp="1"/>
          </p:cNvGraphicFramePr>
          <p:nvPr>
            <p:ph idx="4294967295"/>
            <p:extLst/>
          </p:nvPr>
        </p:nvGraphicFramePr>
        <p:xfrm>
          <a:off x="1081825" y="1655383"/>
          <a:ext cx="9180668" cy="4941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4756" name="TextBox 6"/>
          <p:cNvSpPr txBox="1">
            <a:spLocks noChangeArrowheads="1"/>
          </p:cNvSpPr>
          <p:nvPr/>
        </p:nvSpPr>
        <p:spPr bwMode="auto">
          <a:xfrm>
            <a:off x="927279" y="2668588"/>
            <a:ext cx="3976509"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GB" altLang="en-US" dirty="0">
                <a:solidFill>
                  <a:srgbClr val="000000"/>
                </a:solidFill>
              </a:rPr>
              <a:t>The student level</a:t>
            </a:r>
          </a:p>
          <a:p>
            <a:pPr>
              <a:buFont typeface="Arial" panose="020B0604020202020204" pitchFamily="34" charset="0"/>
              <a:buChar char="•"/>
            </a:pPr>
            <a:r>
              <a:rPr lang="en-GB" altLang="en-US" dirty="0">
                <a:solidFill>
                  <a:srgbClr val="000000"/>
                </a:solidFill>
              </a:rPr>
              <a:t>The programme</a:t>
            </a:r>
          </a:p>
          <a:p>
            <a:pPr>
              <a:buFont typeface="Arial" panose="020B0604020202020204" pitchFamily="34" charset="0"/>
              <a:buChar char="•"/>
            </a:pPr>
            <a:r>
              <a:rPr lang="en-GB" altLang="en-US" dirty="0">
                <a:solidFill>
                  <a:srgbClr val="000000"/>
                </a:solidFill>
              </a:rPr>
              <a:t>The route</a:t>
            </a:r>
          </a:p>
          <a:p>
            <a:pPr>
              <a:buFont typeface="Arial" panose="020B0604020202020204" pitchFamily="34" charset="0"/>
              <a:buChar char="•"/>
            </a:pPr>
            <a:endParaRPr lang="en-GB" altLang="en-US" dirty="0">
              <a:solidFill>
                <a:srgbClr val="000000"/>
              </a:solidFill>
            </a:endParaRPr>
          </a:p>
        </p:txBody>
      </p:sp>
      <p:sp>
        <p:nvSpPr>
          <p:cNvPr id="39942" name="TextBox 7"/>
          <p:cNvSpPr txBox="1">
            <a:spLocks noChangeArrowheads="1"/>
          </p:cNvSpPr>
          <p:nvPr/>
        </p:nvSpPr>
        <p:spPr bwMode="auto">
          <a:xfrm>
            <a:off x="927279" y="4483101"/>
            <a:ext cx="310179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GB" altLang="en-US" dirty="0">
                <a:solidFill>
                  <a:srgbClr val="000000"/>
                </a:solidFill>
              </a:rPr>
              <a:t>New roles:</a:t>
            </a:r>
          </a:p>
          <a:p>
            <a:pPr marL="285750" indent="-285750">
              <a:buFont typeface="Arial" panose="020B0604020202020204" pitchFamily="34" charset="0"/>
              <a:buChar char="•"/>
              <a:defRPr/>
            </a:pPr>
            <a:r>
              <a:rPr lang="en-GB" altLang="en-US" dirty="0">
                <a:solidFill>
                  <a:srgbClr val="000000"/>
                </a:solidFill>
              </a:rPr>
              <a:t>Practice </a:t>
            </a:r>
            <a:r>
              <a:rPr lang="en-GB" altLang="en-US" dirty="0" smtClean="0">
                <a:solidFill>
                  <a:srgbClr val="000000"/>
                </a:solidFill>
              </a:rPr>
              <a:t>Supervisor</a:t>
            </a:r>
            <a:endParaRPr lang="en-GB" altLang="en-US" dirty="0">
              <a:solidFill>
                <a:srgbClr val="000000"/>
              </a:solidFill>
            </a:endParaRPr>
          </a:p>
          <a:p>
            <a:pPr marL="285750" indent="-285750">
              <a:buFont typeface="Arial" panose="020B0604020202020204" pitchFamily="34" charset="0"/>
              <a:buChar char="•"/>
              <a:defRPr/>
            </a:pPr>
            <a:r>
              <a:rPr lang="en-GB" altLang="en-US" dirty="0">
                <a:solidFill>
                  <a:srgbClr val="000000"/>
                </a:solidFill>
              </a:rPr>
              <a:t>Practice </a:t>
            </a:r>
            <a:r>
              <a:rPr lang="en-GB" altLang="en-US" dirty="0" smtClean="0">
                <a:solidFill>
                  <a:srgbClr val="000000"/>
                </a:solidFill>
              </a:rPr>
              <a:t>Assessor</a:t>
            </a:r>
            <a:endParaRPr lang="en-GB" altLang="en-US" dirty="0">
              <a:solidFill>
                <a:srgbClr val="000000"/>
              </a:solidFill>
            </a:endParaRPr>
          </a:p>
        </p:txBody>
      </p:sp>
      <p:cxnSp>
        <p:nvCxnSpPr>
          <p:cNvPr id="74758" name="Straight Arrow Connector 10"/>
          <p:cNvCxnSpPr>
            <a:cxnSpLocks noChangeShapeType="1"/>
          </p:cNvCxnSpPr>
          <p:nvPr/>
        </p:nvCxnSpPr>
        <p:spPr bwMode="auto">
          <a:xfrm>
            <a:off x="3181082" y="4455844"/>
            <a:ext cx="2060844" cy="44763"/>
          </a:xfrm>
          <a:prstGeom prst="straightConnector1">
            <a:avLst/>
          </a:prstGeom>
          <a:noFill/>
          <a:ln w="1905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45064" name="Straight Arrow Connector 12"/>
          <p:cNvCxnSpPr>
            <a:cxnSpLocks noChangeShapeType="1"/>
          </p:cNvCxnSpPr>
          <p:nvPr/>
        </p:nvCxnSpPr>
        <p:spPr bwMode="auto">
          <a:xfrm>
            <a:off x="3181082" y="2565587"/>
            <a:ext cx="2060843" cy="6641"/>
          </a:xfrm>
          <a:prstGeom prst="straightConnector1">
            <a:avLst/>
          </a:prstGeom>
          <a:ln w="19050">
            <a:solidFill>
              <a:schemeClr val="bg1"/>
            </a:solidFill>
            <a:headEnd/>
            <a:tailEnd type="arrow" w="med" len="med"/>
          </a:ln>
        </p:spPr>
        <p:style>
          <a:lnRef idx="1">
            <a:schemeClr val="accent3"/>
          </a:lnRef>
          <a:fillRef idx="0">
            <a:schemeClr val="accent3"/>
          </a:fillRef>
          <a:effectRef idx="0">
            <a:schemeClr val="accent3"/>
          </a:effectRef>
          <a:fontRef idx="minor">
            <a:schemeClr val="tx1"/>
          </a:fontRef>
        </p:style>
      </p:cxnSp>
      <p:sp>
        <p:nvSpPr>
          <p:cNvPr id="74760" name="Right Brace 14"/>
          <p:cNvSpPr>
            <a:spLocks/>
          </p:cNvSpPr>
          <p:nvPr/>
        </p:nvSpPr>
        <p:spPr bwMode="auto">
          <a:xfrm>
            <a:off x="8040688" y="2665414"/>
            <a:ext cx="271462" cy="3635375"/>
          </a:xfrm>
          <a:prstGeom prst="rightBrace">
            <a:avLst>
              <a:gd name="adj1" fmla="val 87977"/>
              <a:gd name="adj2" fmla="val 50000"/>
            </a:avLst>
          </a:prstGeom>
          <a:solidFill>
            <a:schemeClr val="bg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400" dirty="0">
              <a:solidFill>
                <a:srgbClr val="000000"/>
              </a:solidFill>
              <a:ea typeface="MS PGothic" panose="020B0600070205080204" pitchFamily="34" charset="-128"/>
            </a:endParaRPr>
          </a:p>
        </p:txBody>
      </p:sp>
      <p:sp>
        <p:nvSpPr>
          <p:cNvPr id="39947" name="TextBox 15"/>
          <p:cNvSpPr txBox="1">
            <a:spLocks noChangeArrowheads="1"/>
          </p:cNvSpPr>
          <p:nvPr/>
        </p:nvSpPr>
        <p:spPr bwMode="auto">
          <a:xfrm>
            <a:off x="8312150" y="2284414"/>
            <a:ext cx="235585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defRPr/>
            </a:pPr>
            <a:r>
              <a:rPr lang="en-GB" altLang="en-US" dirty="0">
                <a:solidFill>
                  <a:srgbClr val="000000"/>
                </a:solidFill>
              </a:rPr>
              <a:t>Learning opportunities</a:t>
            </a:r>
          </a:p>
          <a:p>
            <a:pPr marL="0" indent="0">
              <a:defRPr/>
            </a:pPr>
            <a:endParaRPr lang="en-GB" altLang="en-US" dirty="0">
              <a:solidFill>
                <a:srgbClr val="000000"/>
              </a:solidFill>
            </a:endParaRPr>
          </a:p>
          <a:p>
            <a:pPr>
              <a:buFont typeface="Arial" panose="020B0604020202020204" pitchFamily="34" charset="0"/>
              <a:buChar char="•"/>
              <a:defRPr/>
            </a:pPr>
            <a:r>
              <a:rPr lang="en-GB" altLang="en-US" dirty="0">
                <a:solidFill>
                  <a:srgbClr val="000000"/>
                </a:solidFill>
              </a:rPr>
              <a:t>New models of supervision &amp; assessment</a:t>
            </a:r>
          </a:p>
          <a:p>
            <a:pPr>
              <a:buFont typeface="Arial" panose="020B0604020202020204" pitchFamily="34" charset="0"/>
              <a:buChar char="•"/>
              <a:defRPr/>
            </a:pPr>
            <a:endParaRPr lang="en-GB" altLang="en-US" dirty="0">
              <a:solidFill>
                <a:srgbClr val="000000"/>
              </a:solidFill>
            </a:endParaRPr>
          </a:p>
          <a:p>
            <a:pPr>
              <a:buFont typeface="Arial" panose="020B0604020202020204" pitchFamily="34" charset="0"/>
              <a:buChar char="•"/>
              <a:defRPr/>
            </a:pPr>
            <a:r>
              <a:rPr lang="en-GB" altLang="en-US" dirty="0">
                <a:solidFill>
                  <a:srgbClr val="000000"/>
                </a:solidFill>
              </a:rPr>
              <a:t>Empower and meet student expectations</a:t>
            </a:r>
          </a:p>
          <a:p>
            <a:pPr marL="0" indent="0">
              <a:defRPr/>
            </a:pPr>
            <a:endParaRPr lang="en-GB" altLang="en-US" dirty="0">
              <a:solidFill>
                <a:srgbClr val="000000"/>
              </a:solidFill>
            </a:endParaRPr>
          </a:p>
          <a:p>
            <a:pPr>
              <a:buFont typeface="Arial" panose="020B0604020202020204" pitchFamily="34" charset="0"/>
              <a:buChar char="•"/>
              <a:defRPr/>
            </a:pPr>
            <a:r>
              <a:rPr lang="en-GB" altLang="en-US" dirty="0">
                <a:solidFill>
                  <a:srgbClr val="000000"/>
                </a:solidFill>
              </a:rPr>
              <a:t>Delegation of care interventions</a:t>
            </a:r>
          </a:p>
          <a:p>
            <a:pPr marL="0" indent="0">
              <a:defRPr/>
            </a:pPr>
            <a:endParaRPr lang="en-GB" altLang="en-US" dirty="0">
              <a:solidFill>
                <a:srgbClr val="000000"/>
              </a:solidFill>
            </a:endParaRPr>
          </a:p>
          <a:p>
            <a:pPr>
              <a:buFont typeface="Arial" panose="020B0604020202020204" pitchFamily="34" charset="0"/>
              <a:buChar char="•"/>
              <a:defRPr/>
            </a:pPr>
            <a:r>
              <a:rPr lang="en-GB" altLang="en-US" dirty="0">
                <a:solidFill>
                  <a:srgbClr val="000000"/>
                </a:solidFill>
              </a:rPr>
              <a:t>Learn in a safe &amp; effective way</a:t>
            </a:r>
          </a:p>
          <a:p>
            <a:pPr>
              <a:buFont typeface="Arial" panose="020B0604020202020204" pitchFamily="34" charset="0"/>
              <a:buChar char="•"/>
              <a:defRPr/>
            </a:pPr>
            <a:endParaRPr lang="en-GB" altLang="en-US" dirty="0">
              <a:solidFill>
                <a:srgbClr val="000000"/>
              </a:solidFill>
            </a:endParaRPr>
          </a:p>
          <a:p>
            <a:pPr>
              <a:buFont typeface="Arial" panose="020B0604020202020204" pitchFamily="34" charset="0"/>
              <a:buChar char="•"/>
              <a:defRPr/>
            </a:pPr>
            <a:endParaRPr lang="en-GB" altLang="en-US" dirty="0">
              <a:solidFill>
                <a:srgbClr val="000000"/>
              </a:solidFill>
            </a:endParaRPr>
          </a:p>
        </p:txBody>
      </p:sp>
      <p:pic>
        <p:nvPicPr>
          <p:cNvPr id="10" name="Picture 7" descr="NMC Primary Logo-01.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0631" y="365126"/>
            <a:ext cx="129063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3994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a:stCxn id="20" idx="2"/>
          </p:cNvCxnSpPr>
          <p:nvPr/>
        </p:nvCxnSpPr>
        <p:spPr>
          <a:xfrm flipH="1" flipV="1">
            <a:off x="4464050" y="1425576"/>
            <a:ext cx="749300" cy="347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Hexagon 19"/>
          <p:cNvSpPr/>
          <p:nvPr/>
        </p:nvSpPr>
        <p:spPr>
          <a:xfrm>
            <a:off x="4583113" y="1773238"/>
            <a:ext cx="3275012" cy="2519362"/>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chemeClr val="tx1"/>
                </a:solidFill>
              </a:rPr>
              <a:t>Expectations of Practice Supervision</a:t>
            </a:r>
          </a:p>
        </p:txBody>
      </p:sp>
      <p:cxnSp>
        <p:nvCxnSpPr>
          <p:cNvPr id="26" name="Straight Arrow Connector 25"/>
          <p:cNvCxnSpPr>
            <a:stCxn id="20" idx="2"/>
          </p:cNvCxnSpPr>
          <p:nvPr/>
        </p:nvCxnSpPr>
        <p:spPr>
          <a:xfrm flipV="1">
            <a:off x="7227889" y="1341438"/>
            <a:ext cx="942975" cy="431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3511551" y="3030539"/>
            <a:ext cx="1071562" cy="3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7858919" y="3030539"/>
            <a:ext cx="51831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20" idx="2"/>
          </p:cNvCxnSpPr>
          <p:nvPr/>
        </p:nvCxnSpPr>
        <p:spPr>
          <a:xfrm flipH="1">
            <a:off x="4064000" y="4292601"/>
            <a:ext cx="1149350" cy="1008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7227889" y="4270068"/>
            <a:ext cx="1050872" cy="1076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681" name="Rectangle 1"/>
          <p:cNvSpPr>
            <a:spLocks noChangeArrowheads="1"/>
          </p:cNvSpPr>
          <p:nvPr/>
        </p:nvSpPr>
        <p:spPr bwMode="auto">
          <a:xfrm rot="10800000" flipH="1" flipV="1">
            <a:off x="8183564" y="1003300"/>
            <a:ext cx="24844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Level of supervision reflects student learning needs and stage of learning</a:t>
            </a:r>
            <a:endParaRPr lang="en-GB" altLang="en-US" dirty="0"/>
          </a:p>
        </p:txBody>
      </p:sp>
      <p:sp>
        <p:nvSpPr>
          <p:cNvPr id="28682" name="Rectangle 20"/>
          <p:cNvSpPr>
            <a:spLocks noChangeArrowheads="1"/>
          </p:cNvSpPr>
          <p:nvPr/>
        </p:nvSpPr>
        <p:spPr bwMode="auto">
          <a:xfrm rot="10800000" flipH="1" flipV="1">
            <a:off x="6557298" y="5300664"/>
            <a:ext cx="396081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Sufficient co-ordination and continuity of support and supervision of students to ensure safe/effective learning</a:t>
            </a:r>
            <a:endParaRPr lang="en-GB" altLang="en-US" dirty="0"/>
          </a:p>
        </p:txBody>
      </p:sp>
      <p:sp>
        <p:nvSpPr>
          <p:cNvPr id="28683" name="Rectangle 5"/>
          <p:cNvSpPr>
            <a:spLocks noChangeArrowheads="1"/>
          </p:cNvSpPr>
          <p:nvPr/>
        </p:nvSpPr>
        <p:spPr bwMode="auto">
          <a:xfrm>
            <a:off x="8378825" y="2492375"/>
            <a:ext cx="23939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There is support and oversight of practice supervision to ensure safe/ effective learning </a:t>
            </a:r>
            <a:endParaRPr lang="en-US" altLang="en-US" dirty="0"/>
          </a:p>
        </p:txBody>
      </p:sp>
      <p:sp>
        <p:nvSpPr>
          <p:cNvPr id="28684" name="Rectangle 6"/>
          <p:cNvSpPr>
            <a:spLocks noChangeArrowheads="1"/>
          </p:cNvSpPr>
          <p:nvPr/>
        </p:nvSpPr>
        <p:spPr bwMode="auto">
          <a:xfrm>
            <a:off x="1619251" y="1079500"/>
            <a:ext cx="3171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All students are supervised</a:t>
            </a:r>
          </a:p>
        </p:txBody>
      </p:sp>
      <p:sp>
        <p:nvSpPr>
          <p:cNvPr id="28685" name="Rectangle 7"/>
          <p:cNvSpPr>
            <a:spLocks noChangeArrowheads="1"/>
          </p:cNvSpPr>
          <p:nvPr/>
        </p:nvSpPr>
        <p:spPr bwMode="auto">
          <a:xfrm>
            <a:off x="1493837" y="2147888"/>
            <a:ext cx="277653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All students are supervised by registered nurses /midwives and other registered health and social care professionals</a:t>
            </a:r>
            <a:endParaRPr lang="en-US" altLang="en-US" dirty="0"/>
          </a:p>
        </p:txBody>
      </p:sp>
      <p:sp>
        <p:nvSpPr>
          <p:cNvPr id="28686" name="Rectangle 8"/>
          <p:cNvSpPr>
            <a:spLocks noChangeArrowheads="1"/>
          </p:cNvSpPr>
          <p:nvPr/>
        </p:nvSpPr>
        <p:spPr bwMode="auto">
          <a:xfrm>
            <a:off x="1919289" y="5405438"/>
            <a:ext cx="3889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Practice supervision facilitates independent learning</a:t>
            </a:r>
            <a:endParaRPr lang="en-GB" altLang="en-US" dirty="0"/>
          </a:p>
        </p:txBody>
      </p:sp>
    </p:spTree>
    <p:extLst>
      <p:ext uri="{BB962C8B-B14F-4D97-AF65-F5344CB8AC3E}">
        <p14:creationId xmlns:p14="http://schemas.microsoft.com/office/powerpoint/2010/main" val="561126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a:stCxn id="20" idx="2"/>
          </p:cNvCxnSpPr>
          <p:nvPr/>
        </p:nvCxnSpPr>
        <p:spPr>
          <a:xfrm flipH="1" flipV="1">
            <a:off x="4464050" y="1425576"/>
            <a:ext cx="749300" cy="347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Hexagon 19"/>
          <p:cNvSpPr/>
          <p:nvPr/>
        </p:nvSpPr>
        <p:spPr>
          <a:xfrm>
            <a:off x="4583113" y="1773238"/>
            <a:ext cx="3275012" cy="2519362"/>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schemeClr val="tx1"/>
                </a:solidFill>
              </a:rPr>
              <a:t>Practice Supervisor: role and  responsibilities</a:t>
            </a:r>
          </a:p>
        </p:txBody>
      </p:sp>
      <p:cxnSp>
        <p:nvCxnSpPr>
          <p:cNvPr id="26" name="Straight Arrow Connector 25"/>
          <p:cNvCxnSpPr>
            <a:stCxn id="20" idx="2"/>
          </p:cNvCxnSpPr>
          <p:nvPr/>
        </p:nvCxnSpPr>
        <p:spPr>
          <a:xfrm flipV="1">
            <a:off x="7227888" y="1420814"/>
            <a:ext cx="889000" cy="352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20" idx="2"/>
          </p:cNvCxnSpPr>
          <p:nvPr/>
        </p:nvCxnSpPr>
        <p:spPr>
          <a:xfrm flipH="1">
            <a:off x="4064000" y="4292601"/>
            <a:ext cx="1149350" cy="835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7227888" y="4247947"/>
            <a:ext cx="1270000" cy="1058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727" name="Rectangle 1"/>
          <p:cNvSpPr>
            <a:spLocks noChangeArrowheads="1"/>
          </p:cNvSpPr>
          <p:nvPr/>
        </p:nvSpPr>
        <p:spPr bwMode="auto">
          <a:xfrm rot="10800000" flipH="1" flipV="1">
            <a:off x="8183564" y="1003300"/>
            <a:ext cx="24844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Provide feedback on student progress towards achievement</a:t>
            </a:r>
            <a:endParaRPr lang="en-GB" altLang="en-US" dirty="0"/>
          </a:p>
        </p:txBody>
      </p:sp>
      <p:sp>
        <p:nvSpPr>
          <p:cNvPr id="30728" name="Rectangle 20"/>
          <p:cNvSpPr>
            <a:spLocks noChangeArrowheads="1"/>
          </p:cNvSpPr>
          <p:nvPr/>
        </p:nvSpPr>
        <p:spPr bwMode="auto">
          <a:xfrm rot="10800000" flipH="1" flipV="1">
            <a:off x="7751763" y="5265739"/>
            <a:ext cx="273685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Receive ongoing support to participate in student practice learning</a:t>
            </a:r>
            <a:endParaRPr lang="en-GB" altLang="en-US" dirty="0"/>
          </a:p>
        </p:txBody>
      </p:sp>
      <p:sp>
        <p:nvSpPr>
          <p:cNvPr id="30729" name="Rectangle 6"/>
          <p:cNvSpPr>
            <a:spLocks noChangeArrowheads="1"/>
          </p:cNvSpPr>
          <p:nvPr/>
        </p:nvSpPr>
        <p:spPr bwMode="auto">
          <a:xfrm>
            <a:off x="1681163" y="992189"/>
            <a:ext cx="296386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Have current knowledge and experience of the area in which they are providing support and feedback</a:t>
            </a:r>
            <a:endParaRPr lang="en-US" altLang="en-US" dirty="0"/>
          </a:p>
        </p:txBody>
      </p:sp>
      <p:sp>
        <p:nvSpPr>
          <p:cNvPr id="30730" name="Rectangle 8"/>
          <p:cNvSpPr>
            <a:spLocks noChangeArrowheads="1"/>
          </p:cNvSpPr>
          <p:nvPr/>
        </p:nvSpPr>
        <p:spPr bwMode="auto">
          <a:xfrm>
            <a:off x="1619250" y="5127626"/>
            <a:ext cx="28209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Support learning in line with their scope of practice</a:t>
            </a:r>
            <a:endParaRPr lang="en-GB" altLang="en-US" dirty="0"/>
          </a:p>
        </p:txBody>
      </p:sp>
      <p:sp>
        <p:nvSpPr>
          <p:cNvPr id="30731" name="Rectangle 9"/>
          <p:cNvSpPr>
            <a:spLocks noChangeArrowheads="1"/>
          </p:cNvSpPr>
          <p:nvPr/>
        </p:nvSpPr>
        <p:spPr bwMode="auto">
          <a:xfrm>
            <a:off x="5024439" y="466725"/>
            <a:ext cx="28336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Support and supervise students</a:t>
            </a:r>
            <a:endParaRPr lang="en-US" altLang="en-US" dirty="0"/>
          </a:p>
        </p:txBody>
      </p:sp>
      <p:cxnSp>
        <p:nvCxnSpPr>
          <p:cNvPr id="23" name="Straight Arrow Connector 22"/>
          <p:cNvCxnSpPr/>
          <p:nvPr/>
        </p:nvCxnSpPr>
        <p:spPr>
          <a:xfrm flipV="1">
            <a:off x="6171406" y="954088"/>
            <a:ext cx="0" cy="819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733" name="Rectangle 44"/>
          <p:cNvSpPr>
            <a:spLocks noChangeArrowheads="1"/>
          </p:cNvSpPr>
          <p:nvPr/>
        </p:nvSpPr>
        <p:spPr bwMode="auto">
          <a:xfrm flipH="1">
            <a:off x="5024438" y="5008564"/>
            <a:ext cx="2506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Serve as role models</a:t>
            </a:r>
            <a:endParaRPr lang="en-GB" altLang="en-US" dirty="0"/>
          </a:p>
        </p:txBody>
      </p:sp>
      <p:cxnSp>
        <p:nvCxnSpPr>
          <p:cNvPr id="54" name="Straight Arrow Connector 53"/>
          <p:cNvCxnSpPr/>
          <p:nvPr/>
        </p:nvCxnSpPr>
        <p:spPr>
          <a:xfrm>
            <a:off x="6171406" y="4292601"/>
            <a:ext cx="4763" cy="835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786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a:stCxn id="20" idx="2"/>
          </p:cNvCxnSpPr>
          <p:nvPr/>
        </p:nvCxnSpPr>
        <p:spPr>
          <a:xfrm flipH="1" flipV="1">
            <a:off x="4224338" y="1341438"/>
            <a:ext cx="989012" cy="431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Hexagon 19"/>
          <p:cNvSpPr/>
          <p:nvPr/>
        </p:nvSpPr>
        <p:spPr>
          <a:xfrm>
            <a:off x="4583113" y="1773238"/>
            <a:ext cx="3275012" cy="2519362"/>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schemeClr val="tx1"/>
                </a:solidFill>
              </a:rPr>
              <a:t>Practice Supervisors contribution to assessment</a:t>
            </a:r>
          </a:p>
        </p:txBody>
      </p:sp>
      <p:cxnSp>
        <p:nvCxnSpPr>
          <p:cNvPr id="26" name="Straight Arrow Connector 25"/>
          <p:cNvCxnSpPr>
            <a:stCxn id="20" idx="2"/>
          </p:cNvCxnSpPr>
          <p:nvPr/>
        </p:nvCxnSpPr>
        <p:spPr>
          <a:xfrm flipV="1">
            <a:off x="7227889" y="1341438"/>
            <a:ext cx="942975" cy="431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20" idx="2"/>
          </p:cNvCxnSpPr>
          <p:nvPr/>
        </p:nvCxnSpPr>
        <p:spPr>
          <a:xfrm flipH="1">
            <a:off x="4224338" y="4292601"/>
            <a:ext cx="989012" cy="936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20" idx="1"/>
          </p:cNvCxnSpPr>
          <p:nvPr/>
        </p:nvCxnSpPr>
        <p:spPr>
          <a:xfrm>
            <a:off x="7228285" y="4292599"/>
            <a:ext cx="873496" cy="1112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775" name="Rectangle 1"/>
          <p:cNvSpPr>
            <a:spLocks noChangeArrowheads="1"/>
          </p:cNvSpPr>
          <p:nvPr/>
        </p:nvSpPr>
        <p:spPr bwMode="auto">
          <a:xfrm rot="10800000" flipH="1" flipV="1">
            <a:off x="8183564" y="865188"/>
            <a:ext cx="26384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Periodically record observations of student conduct, proficiency and achievement</a:t>
            </a:r>
            <a:endParaRPr lang="en-GB" altLang="en-US" dirty="0"/>
          </a:p>
        </p:txBody>
      </p:sp>
      <p:sp>
        <p:nvSpPr>
          <p:cNvPr id="32776" name="Rectangle 20"/>
          <p:cNvSpPr>
            <a:spLocks noChangeArrowheads="1"/>
          </p:cNvSpPr>
          <p:nvPr/>
        </p:nvSpPr>
        <p:spPr bwMode="auto">
          <a:xfrm rot="10800000" flipH="1" flipV="1">
            <a:off x="6517968" y="5405438"/>
            <a:ext cx="39608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Have sufficient opportunities to share relevant observations with Practice and Academic Assessors</a:t>
            </a:r>
            <a:endParaRPr lang="en-GB" altLang="en-US" dirty="0"/>
          </a:p>
        </p:txBody>
      </p:sp>
      <p:sp>
        <p:nvSpPr>
          <p:cNvPr id="32777" name="Rectangle 6"/>
          <p:cNvSpPr>
            <a:spLocks noChangeArrowheads="1"/>
          </p:cNvSpPr>
          <p:nvPr/>
        </p:nvSpPr>
        <p:spPr bwMode="auto">
          <a:xfrm>
            <a:off x="1619251" y="1079500"/>
            <a:ext cx="317182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Raise and respond to concerns regarding conduct, competence and achievement </a:t>
            </a:r>
            <a:endParaRPr lang="en-US" altLang="en-US" dirty="0"/>
          </a:p>
        </p:txBody>
      </p:sp>
      <p:sp>
        <p:nvSpPr>
          <p:cNvPr id="32778" name="Rectangle 8"/>
          <p:cNvSpPr>
            <a:spLocks noChangeArrowheads="1"/>
          </p:cNvSpPr>
          <p:nvPr/>
        </p:nvSpPr>
        <p:spPr bwMode="auto">
          <a:xfrm>
            <a:off x="1619251" y="5405438"/>
            <a:ext cx="41894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Contribute to student assessments to inform progression decisions</a:t>
            </a:r>
            <a:endParaRPr lang="en-US" altLang="en-US" dirty="0"/>
          </a:p>
        </p:txBody>
      </p:sp>
    </p:spTree>
    <p:extLst>
      <p:ext uri="{BB962C8B-B14F-4D97-AF65-F5344CB8AC3E}">
        <p14:creationId xmlns:p14="http://schemas.microsoft.com/office/powerpoint/2010/main" val="685336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322" y="221898"/>
            <a:ext cx="9197129" cy="829338"/>
          </a:xfrm>
        </p:spPr>
        <p:txBody>
          <a:bodyPr>
            <a:normAutofit fontScale="90000"/>
          </a:bodyPr>
          <a:lstStyle/>
          <a:p>
            <a:pPr algn="ctr"/>
            <a:r>
              <a:rPr lang="en-GB" b="1" dirty="0" smtClean="0"/>
              <a:t>Liaison </a:t>
            </a:r>
            <a:r>
              <a:rPr lang="en-GB" b="1" dirty="0" smtClean="0"/>
              <a:t>with the 3 new roles</a:t>
            </a:r>
            <a:endParaRPr lang="en-GB" b="1" dirty="0"/>
          </a:p>
        </p:txBody>
      </p:sp>
      <p:sp>
        <p:nvSpPr>
          <p:cNvPr id="8" name="TextBox 7"/>
          <p:cNvSpPr txBox="1"/>
          <p:nvPr/>
        </p:nvSpPr>
        <p:spPr>
          <a:xfrm>
            <a:off x="1913323" y="1390810"/>
            <a:ext cx="7982431" cy="923330"/>
          </a:xfrm>
          <a:prstGeom prst="rect">
            <a:avLst/>
          </a:prstGeom>
          <a:solidFill>
            <a:srgbClr val="FFFF66"/>
          </a:solidFill>
        </p:spPr>
        <p:txBody>
          <a:bodyPr wrap="square" rtlCol="0">
            <a:spAutoFit/>
          </a:bodyPr>
          <a:lstStyle/>
          <a:p>
            <a:r>
              <a:rPr lang="en-GB" dirty="0" smtClean="0"/>
              <a:t>Practice Supervisor – any registered health and social care professional. supports student learning, identifies learning opportunities on each shift, gives feedback to student and assessor.</a:t>
            </a:r>
            <a:endParaRPr lang="en-GB" dirty="0"/>
          </a:p>
        </p:txBody>
      </p:sp>
      <p:sp>
        <p:nvSpPr>
          <p:cNvPr id="9" name="TextBox 8"/>
          <p:cNvSpPr txBox="1"/>
          <p:nvPr/>
        </p:nvSpPr>
        <p:spPr>
          <a:xfrm>
            <a:off x="3679371" y="3095169"/>
            <a:ext cx="7774962" cy="1200329"/>
          </a:xfrm>
          <a:prstGeom prst="rect">
            <a:avLst/>
          </a:prstGeom>
          <a:solidFill>
            <a:srgbClr val="99CC00"/>
          </a:solidFill>
        </p:spPr>
        <p:txBody>
          <a:bodyPr wrap="square" rtlCol="0">
            <a:spAutoFit/>
          </a:bodyPr>
          <a:lstStyle/>
          <a:p>
            <a:r>
              <a:rPr lang="en-GB" dirty="0" smtClean="0"/>
              <a:t>Practice Assessor – conducts objective, evidence based assessments, works alongside the student to observe their achievement, works in partnership with the academic assessor and has an overview of academic achievement as well as progress in practice</a:t>
            </a:r>
            <a:endParaRPr lang="en-GB" dirty="0"/>
          </a:p>
        </p:txBody>
      </p:sp>
      <p:sp>
        <p:nvSpPr>
          <p:cNvPr id="10" name="TextBox 9"/>
          <p:cNvSpPr txBox="1"/>
          <p:nvPr/>
        </p:nvSpPr>
        <p:spPr>
          <a:xfrm>
            <a:off x="5237948" y="5250686"/>
            <a:ext cx="6679988" cy="1477328"/>
          </a:xfrm>
          <a:prstGeom prst="rect">
            <a:avLst/>
          </a:prstGeom>
          <a:solidFill>
            <a:srgbClr val="FFC000"/>
          </a:solidFill>
        </p:spPr>
        <p:txBody>
          <a:bodyPr wrap="square" rtlCol="0">
            <a:spAutoFit/>
          </a:bodyPr>
          <a:lstStyle/>
          <a:p>
            <a:r>
              <a:rPr lang="en-GB" dirty="0" smtClean="0"/>
              <a:t>Academic Assessor – based in university, works in partnership with the practice assessor to collate and confirm achievement. Will offer support when student or PA is struggling, allocated to the student at the start of each part, cannot be sequential so need at least 2 in a 3 part programme</a:t>
            </a:r>
            <a:endParaRPr lang="en-GB" dirty="0"/>
          </a:p>
        </p:txBody>
      </p:sp>
      <p:sp>
        <p:nvSpPr>
          <p:cNvPr id="11" name="TextBox 10"/>
          <p:cNvSpPr txBox="1"/>
          <p:nvPr/>
        </p:nvSpPr>
        <p:spPr>
          <a:xfrm>
            <a:off x="347879" y="4663334"/>
            <a:ext cx="2103328" cy="1200329"/>
          </a:xfrm>
          <a:prstGeom prst="rect">
            <a:avLst/>
          </a:prstGeom>
          <a:solidFill>
            <a:schemeClr val="accent2">
              <a:lumMod val="20000"/>
              <a:lumOff val="80000"/>
            </a:schemeClr>
          </a:solidFill>
        </p:spPr>
        <p:txBody>
          <a:bodyPr wrap="square" rtlCol="0">
            <a:spAutoFit/>
          </a:bodyPr>
          <a:lstStyle/>
          <a:p>
            <a:r>
              <a:rPr lang="en-GB" dirty="0" smtClean="0"/>
              <a:t>PA can’t be the PS or AA to the same student at the same time</a:t>
            </a:r>
            <a:endParaRPr lang="en-GB" dirty="0"/>
          </a:p>
        </p:txBody>
      </p:sp>
      <p:sp>
        <p:nvSpPr>
          <p:cNvPr id="12" name="Rounded Rectangle 11"/>
          <p:cNvSpPr/>
          <p:nvPr/>
        </p:nvSpPr>
        <p:spPr>
          <a:xfrm>
            <a:off x="127820" y="1390810"/>
            <a:ext cx="1592826" cy="772287"/>
          </a:xfrm>
          <a:prstGeom prst="roundRect">
            <a:avLst/>
          </a:prstGeom>
          <a:solidFill>
            <a:srgbClr val="FBF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latin typeface="+mj-lt"/>
              </a:rPr>
              <a:t>PS</a:t>
            </a:r>
            <a:endParaRPr lang="en-GB" sz="2800" b="1" dirty="0">
              <a:solidFill>
                <a:schemeClr val="tx1"/>
              </a:solidFill>
              <a:latin typeface="+mj-lt"/>
            </a:endParaRPr>
          </a:p>
        </p:txBody>
      </p:sp>
      <p:sp>
        <p:nvSpPr>
          <p:cNvPr id="13" name="Rounded Rectangle 12"/>
          <p:cNvSpPr/>
          <p:nvPr/>
        </p:nvSpPr>
        <p:spPr>
          <a:xfrm>
            <a:off x="1288025" y="3095169"/>
            <a:ext cx="1671484" cy="709914"/>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latin typeface="+mj-lt"/>
              </a:rPr>
              <a:t>PA</a:t>
            </a:r>
            <a:endParaRPr lang="en-GB" sz="2800" b="1" dirty="0">
              <a:solidFill>
                <a:schemeClr val="tx1"/>
              </a:solidFill>
              <a:latin typeface="+mj-lt"/>
            </a:endParaRPr>
          </a:p>
        </p:txBody>
      </p:sp>
      <p:sp>
        <p:nvSpPr>
          <p:cNvPr id="14" name="Rounded Rectangle 13"/>
          <p:cNvSpPr/>
          <p:nvPr/>
        </p:nvSpPr>
        <p:spPr>
          <a:xfrm rot="10800000" flipH="1" flipV="1">
            <a:off x="3175818" y="5161933"/>
            <a:ext cx="1789471" cy="68708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latin typeface="+mj-lt"/>
              </a:rPr>
              <a:t>AA</a:t>
            </a:r>
            <a:endParaRPr lang="en-GB" sz="2800" b="1" dirty="0">
              <a:latin typeface="+mj-lt"/>
            </a:endParaRPr>
          </a:p>
        </p:txBody>
      </p:sp>
    </p:spTree>
    <p:extLst>
      <p:ext uri="{BB962C8B-B14F-4D97-AF65-F5344CB8AC3E}">
        <p14:creationId xmlns:p14="http://schemas.microsoft.com/office/powerpoint/2010/main" val="2003800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Models and Scope of Practice </a:t>
            </a:r>
            <a:endParaRPr lang="en-GB" b="1" dirty="0"/>
          </a:p>
        </p:txBody>
      </p:sp>
      <p:sp>
        <p:nvSpPr>
          <p:cNvPr id="3" name="Content Placeholder 2"/>
          <p:cNvSpPr>
            <a:spLocks noGrp="1"/>
          </p:cNvSpPr>
          <p:nvPr>
            <p:ph idx="1"/>
          </p:nvPr>
        </p:nvSpPr>
        <p:spPr/>
        <p:txBody>
          <a:bodyPr>
            <a:noAutofit/>
          </a:bodyPr>
          <a:lstStyle/>
          <a:p>
            <a:r>
              <a:rPr lang="en-GB" sz="2400" dirty="0"/>
              <a:t>There can be multiple supervisors in a specific placement who can support the student in achieving a range of learning outcomes </a:t>
            </a:r>
            <a:endParaRPr lang="en-US" sz="2400" dirty="0"/>
          </a:p>
          <a:p>
            <a:endParaRPr lang="en-GB" sz="2400" dirty="0" smtClean="0"/>
          </a:p>
          <a:p>
            <a:r>
              <a:rPr lang="en-GB" sz="2400" dirty="0"/>
              <a:t>When identifying a PS or PSs to support the student their scope of practice needs to be considered. For example a newly registered nurse will be a valuable PS in supporting achievement of some proficiencies but will not always have the required knowledge and skills</a:t>
            </a:r>
          </a:p>
          <a:p>
            <a:endParaRPr lang="en-GB" sz="2400" dirty="0"/>
          </a:p>
          <a:p>
            <a:r>
              <a:rPr lang="en-GB" sz="2400" dirty="0" smtClean="0"/>
              <a:t>How would this work in your placement area?</a:t>
            </a:r>
            <a:endParaRPr lang="en-GB" sz="2400" dirty="0"/>
          </a:p>
        </p:txBody>
      </p:sp>
    </p:spTree>
    <p:extLst>
      <p:ext uri="{BB962C8B-B14F-4D97-AF65-F5344CB8AC3E}">
        <p14:creationId xmlns:p14="http://schemas.microsoft.com/office/powerpoint/2010/main" val="564752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0439" y="1075370"/>
            <a:ext cx="10252360" cy="646331"/>
          </a:xfrm>
          <a:prstGeom prst="rect">
            <a:avLst/>
          </a:prstGeom>
        </p:spPr>
        <p:txBody>
          <a:bodyPr wrap="square">
            <a:spAutoFit/>
          </a:bodyPr>
          <a:lstStyle/>
          <a:p>
            <a:endParaRPr lang="en-GB" b="1" dirty="0" smtClean="0"/>
          </a:p>
          <a:p>
            <a:endParaRPr lang="en-GB" dirty="0">
              <a:latin typeface="Arial" panose="020B0604020202020204" pitchFamily="34" charset="0"/>
              <a:cs typeface="Arial" panose="020B0604020202020204" pitchFamily="34" charset="0"/>
            </a:endParaRPr>
          </a:p>
        </p:txBody>
      </p:sp>
      <p:sp>
        <p:nvSpPr>
          <p:cNvPr id="7" name="Oval 6"/>
          <p:cNvSpPr/>
          <p:nvPr/>
        </p:nvSpPr>
        <p:spPr>
          <a:xfrm>
            <a:off x="1609146" y="1562736"/>
            <a:ext cx="2078892" cy="1594339"/>
          </a:xfrm>
          <a:prstGeom prst="ellipse">
            <a:avLst/>
          </a:prstGeom>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mj-lt"/>
              </a:rPr>
              <a:t>Placement A</a:t>
            </a:r>
          </a:p>
        </p:txBody>
      </p:sp>
      <p:sp>
        <p:nvSpPr>
          <p:cNvPr id="9" name="Oval 8"/>
          <p:cNvSpPr/>
          <p:nvPr/>
        </p:nvSpPr>
        <p:spPr>
          <a:xfrm>
            <a:off x="5741384" y="1541830"/>
            <a:ext cx="2034495" cy="1545286"/>
          </a:xfrm>
          <a:prstGeom prst="ellipse">
            <a:avLst/>
          </a:prstGeom>
          <a:solidFill>
            <a:srgbClr val="38A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mj-lt"/>
              </a:rPr>
              <a:t>Placement B</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5289" y="3250703"/>
            <a:ext cx="731384" cy="1228725"/>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9146" y="3223279"/>
            <a:ext cx="731384" cy="1228725"/>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2147" y="3250702"/>
            <a:ext cx="731384" cy="122872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1385" y="3104930"/>
            <a:ext cx="731384" cy="1228725"/>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6476" y="3140559"/>
            <a:ext cx="731384" cy="1228725"/>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1567" y="3153924"/>
            <a:ext cx="731384" cy="122872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9496" y="4980606"/>
            <a:ext cx="1014102" cy="1789279"/>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2147" y="4521510"/>
            <a:ext cx="898158" cy="1305462"/>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0692" y="4396015"/>
            <a:ext cx="898158" cy="1305462"/>
          </a:xfrm>
          <a:prstGeom prst="rect">
            <a:avLst/>
          </a:prstGeom>
        </p:spPr>
      </p:pic>
      <p:sp>
        <p:nvSpPr>
          <p:cNvPr id="23" name="Right Arrow 22"/>
          <p:cNvSpPr/>
          <p:nvPr/>
        </p:nvSpPr>
        <p:spPr>
          <a:xfrm rot="299653">
            <a:off x="3143364" y="5855811"/>
            <a:ext cx="7439812" cy="567663"/>
          </a:xfrm>
          <a:prstGeom prst="rightArrow">
            <a:avLst/>
          </a:prstGeom>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latin typeface="+mj-lt"/>
            </a:endParaRPr>
          </a:p>
        </p:txBody>
      </p:sp>
      <p:sp>
        <p:nvSpPr>
          <p:cNvPr id="24" name="Right Arrow 23"/>
          <p:cNvSpPr/>
          <p:nvPr/>
        </p:nvSpPr>
        <p:spPr>
          <a:xfrm rot="749169">
            <a:off x="7241074" y="5268808"/>
            <a:ext cx="3543404" cy="528486"/>
          </a:xfrm>
          <a:prstGeom prst="rightArrow">
            <a:avLst/>
          </a:prstGeom>
          <a:solidFill>
            <a:srgbClr val="38A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latin typeface="+mj-lt"/>
            </a:endParaRPr>
          </a:p>
        </p:txBody>
      </p:sp>
      <p:sp>
        <p:nvSpPr>
          <p:cNvPr id="26" name="Rectangle 25"/>
          <p:cNvSpPr/>
          <p:nvPr/>
        </p:nvSpPr>
        <p:spPr>
          <a:xfrm>
            <a:off x="3219961" y="988962"/>
            <a:ext cx="4905319" cy="539262"/>
          </a:xfrm>
          <a:prstGeom prst="rect">
            <a:avLst/>
          </a:prstGeom>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mj-lt"/>
              </a:rPr>
              <a:t>Each Part of Programme</a:t>
            </a:r>
          </a:p>
        </p:txBody>
      </p:sp>
      <p:sp>
        <p:nvSpPr>
          <p:cNvPr id="6" name="Title 5"/>
          <p:cNvSpPr>
            <a:spLocks noGrp="1"/>
          </p:cNvSpPr>
          <p:nvPr>
            <p:ph type="title"/>
          </p:nvPr>
        </p:nvSpPr>
        <p:spPr>
          <a:xfrm>
            <a:off x="1278194" y="69700"/>
            <a:ext cx="10815483" cy="725785"/>
          </a:xfrm>
        </p:spPr>
        <p:txBody>
          <a:bodyPr>
            <a:normAutofit fontScale="90000"/>
          </a:bodyPr>
          <a:lstStyle/>
          <a:p>
            <a:r>
              <a:rPr lang="en-GB" sz="4000" dirty="0" smtClean="0">
                <a:solidFill>
                  <a:schemeClr val="tx1"/>
                </a:solidFill>
              </a:rPr>
              <a:t/>
            </a:r>
            <a:br>
              <a:rPr lang="en-GB" sz="4000" dirty="0" smtClean="0">
                <a:solidFill>
                  <a:schemeClr val="tx1"/>
                </a:solidFill>
              </a:rPr>
            </a:br>
            <a:r>
              <a:rPr lang="en-GB" sz="4000" dirty="0" smtClean="0">
                <a:solidFill>
                  <a:schemeClr val="tx1"/>
                </a:solidFill>
              </a:rPr>
              <a:t/>
            </a:r>
            <a:br>
              <a:rPr lang="en-GB" sz="4000" dirty="0" smtClean="0">
                <a:solidFill>
                  <a:schemeClr val="tx1"/>
                </a:solidFill>
              </a:rPr>
            </a:br>
            <a:r>
              <a:rPr lang="en-GB" sz="4000" b="1" dirty="0" smtClean="0">
                <a:solidFill>
                  <a:schemeClr val="tx1"/>
                </a:solidFill>
              </a:rPr>
              <a:t>Proposed </a:t>
            </a:r>
            <a:r>
              <a:rPr lang="en-GB" sz="4000" b="1" dirty="0">
                <a:solidFill>
                  <a:schemeClr val="tx1"/>
                </a:solidFill>
              </a:rPr>
              <a:t>Model, based on 2 placements per year</a:t>
            </a:r>
            <a:r>
              <a:rPr lang="en-GB" dirty="0">
                <a:solidFill>
                  <a:schemeClr val="tx1"/>
                </a:solidFill>
              </a:rPr>
              <a:t/>
            </a:r>
            <a:br>
              <a:rPr lang="en-GB" dirty="0">
                <a:solidFill>
                  <a:schemeClr val="tx1"/>
                </a:solidFill>
              </a:rPr>
            </a:br>
            <a:endParaRPr lang="en-GB" dirty="0"/>
          </a:p>
        </p:txBody>
      </p:sp>
    </p:spTree>
    <p:extLst>
      <p:ext uri="{BB962C8B-B14F-4D97-AF65-F5344CB8AC3E}">
        <p14:creationId xmlns:p14="http://schemas.microsoft.com/office/powerpoint/2010/main" val="1196335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58" y="346980"/>
            <a:ext cx="11026588" cy="1609344"/>
          </a:xfrm>
        </p:spPr>
        <p:txBody>
          <a:bodyPr>
            <a:noAutofit/>
          </a:bodyPr>
          <a:lstStyle/>
          <a:p>
            <a:r>
              <a:rPr lang="en-GB" sz="4400" b="1" cap="none" dirty="0" smtClean="0"/>
              <a:t>As a Practice </a:t>
            </a:r>
            <a:r>
              <a:rPr lang="en-GB" sz="4400" b="1" cap="none" dirty="0"/>
              <a:t>S</a:t>
            </a:r>
            <a:r>
              <a:rPr lang="en-GB" sz="4400" b="1" cap="none" dirty="0" smtClean="0"/>
              <a:t>upervisor, what do you think you would need to know more about to support lear</a:t>
            </a:r>
            <a:r>
              <a:rPr lang="en-GB" sz="4400" b="1" cap="none" dirty="0"/>
              <a:t>n</a:t>
            </a:r>
            <a:r>
              <a:rPr lang="en-GB" sz="4400" b="1" cap="none" dirty="0" smtClean="0"/>
              <a:t>ing?</a:t>
            </a:r>
            <a:endParaRPr lang="en-GB" sz="4400" b="1" cap="none" dirty="0"/>
          </a:p>
        </p:txBody>
      </p:sp>
      <p:pic>
        <p:nvPicPr>
          <p:cNvPr id="4" name="Content Placeholder 3" descr="Quel avenir pour les circuits d'escalade ? | Tribune Libre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03166" y="2580677"/>
            <a:ext cx="3166510" cy="3737520"/>
          </a:xfrm>
        </p:spPr>
      </p:pic>
    </p:spTree>
    <p:extLst>
      <p:ext uri="{BB962C8B-B14F-4D97-AF65-F5344CB8AC3E}">
        <p14:creationId xmlns:p14="http://schemas.microsoft.com/office/powerpoint/2010/main" val="2371627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623" y="484632"/>
            <a:ext cx="11187952" cy="1609344"/>
          </a:xfrm>
        </p:spPr>
        <p:txBody>
          <a:bodyPr/>
          <a:lstStyle/>
          <a:p>
            <a:r>
              <a:rPr lang="en-GB" sz="4800" b="1" dirty="0" smtClean="0"/>
              <a:t>To support others learning you should</a:t>
            </a:r>
            <a:r>
              <a:rPr lang="en-GB" dirty="0" smtClean="0"/>
              <a:t>…</a:t>
            </a:r>
            <a:endParaRPr lang="en-GB" dirty="0"/>
          </a:p>
        </p:txBody>
      </p:sp>
      <p:sp>
        <p:nvSpPr>
          <p:cNvPr id="3" name="Content Placeholder 2"/>
          <p:cNvSpPr>
            <a:spLocks noGrp="1"/>
          </p:cNvSpPr>
          <p:nvPr>
            <p:ph idx="1"/>
          </p:nvPr>
        </p:nvSpPr>
        <p:spPr/>
        <p:txBody>
          <a:bodyPr>
            <a:normAutofit fontScale="92500"/>
          </a:bodyPr>
          <a:lstStyle/>
          <a:p>
            <a:pPr marL="274320" lvl="0" indent="-274320">
              <a:lnSpc>
                <a:spcPct val="100000"/>
              </a:lnSpc>
              <a:spcBef>
                <a:spcPct val="20000"/>
              </a:spcBef>
              <a:buClr>
                <a:srgbClr val="0BD0D9"/>
              </a:buClr>
              <a:buSzPct val="95000"/>
              <a:buFont typeface="Wingdings 2"/>
              <a:buChar char=""/>
            </a:pPr>
            <a:r>
              <a:rPr lang="en-GB" sz="3200" dirty="0" smtClean="0">
                <a:solidFill>
                  <a:prstClr val="black"/>
                </a:solidFill>
                <a:latin typeface="+mj-lt"/>
              </a:rPr>
              <a:t>Support </a:t>
            </a:r>
            <a:r>
              <a:rPr lang="en-GB" sz="3200" dirty="0">
                <a:solidFill>
                  <a:prstClr val="black"/>
                </a:solidFill>
                <a:latin typeface="+mj-lt"/>
              </a:rPr>
              <a:t>others to achieve their personal and professional </a:t>
            </a:r>
            <a:r>
              <a:rPr lang="en-GB" sz="3200" dirty="0" smtClean="0">
                <a:solidFill>
                  <a:prstClr val="black"/>
                </a:solidFill>
                <a:latin typeface="+mj-lt"/>
              </a:rPr>
              <a:t>goals</a:t>
            </a:r>
          </a:p>
          <a:p>
            <a:pPr marL="274320" indent="-274320">
              <a:lnSpc>
                <a:spcPct val="100000"/>
              </a:lnSpc>
              <a:spcBef>
                <a:spcPct val="20000"/>
              </a:spcBef>
              <a:buClr>
                <a:srgbClr val="0BD0D9"/>
              </a:buClr>
              <a:buSzPct val="95000"/>
              <a:buFont typeface="Wingdings 2"/>
              <a:buChar char=""/>
            </a:pPr>
            <a:r>
              <a:rPr lang="en-GB" sz="3200" dirty="0">
                <a:solidFill>
                  <a:prstClr val="black"/>
                </a:solidFill>
                <a:latin typeface="+mj-lt"/>
              </a:rPr>
              <a:t>Link the learning into the requirements of the student programme</a:t>
            </a:r>
          </a:p>
          <a:p>
            <a:pPr marL="274320" lvl="0" indent="-274320">
              <a:lnSpc>
                <a:spcPct val="100000"/>
              </a:lnSpc>
              <a:spcBef>
                <a:spcPct val="20000"/>
              </a:spcBef>
              <a:buClr>
                <a:srgbClr val="0BD0D9"/>
              </a:buClr>
              <a:buSzPct val="95000"/>
              <a:buFont typeface="Wingdings 2"/>
              <a:buChar char=""/>
            </a:pPr>
            <a:r>
              <a:rPr lang="en-GB" sz="3200" dirty="0" smtClean="0">
                <a:solidFill>
                  <a:prstClr val="black"/>
                </a:solidFill>
                <a:latin typeface="+mj-lt"/>
              </a:rPr>
              <a:t>Use a range of methods</a:t>
            </a:r>
            <a:endParaRPr lang="en-GB" sz="3200" dirty="0">
              <a:solidFill>
                <a:prstClr val="black"/>
              </a:solidFill>
              <a:latin typeface="+mj-lt"/>
            </a:endParaRPr>
          </a:p>
          <a:p>
            <a:pPr marL="274320" lvl="0" indent="-274320">
              <a:lnSpc>
                <a:spcPct val="100000"/>
              </a:lnSpc>
              <a:spcBef>
                <a:spcPct val="20000"/>
              </a:spcBef>
              <a:buClr>
                <a:srgbClr val="0BD0D9"/>
              </a:buClr>
              <a:buSzPct val="95000"/>
              <a:buFont typeface="Wingdings 2"/>
              <a:buChar char=""/>
            </a:pPr>
            <a:r>
              <a:rPr lang="en-GB" sz="3200" dirty="0">
                <a:solidFill>
                  <a:prstClr val="black"/>
                </a:solidFill>
                <a:latin typeface="+mj-lt"/>
              </a:rPr>
              <a:t>G</a:t>
            </a:r>
            <a:r>
              <a:rPr lang="en-GB" sz="3200" dirty="0" smtClean="0">
                <a:solidFill>
                  <a:prstClr val="black"/>
                </a:solidFill>
                <a:latin typeface="+mj-lt"/>
              </a:rPr>
              <a:t>ive </a:t>
            </a:r>
            <a:r>
              <a:rPr lang="en-GB" sz="3200" dirty="0">
                <a:solidFill>
                  <a:prstClr val="black"/>
                </a:solidFill>
                <a:latin typeface="+mj-lt"/>
              </a:rPr>
              <a:t>prompt feedback on learning, encouraging reflection and </a:t>
            </a:r>
            <a:r>
              <a:rPr lang="en-GB" sz="3200" dirty="0" smtClean="0">
                <a:solidFill>
                  <a:prstClr val="black"/>
                </a:solidFill>
                <a:latin typeface="+mj-lt"/>
              </a:rPr>
              <a:t>improvement</a:t>
            </a:r>
          </a:p>
          <a:p>
            <a:pPr marL="274320" lvl="0" indent="-274320">
              <a:lnSpc>
                <a:spcPct val="100000"/>
              </a:lnSpc>
              <a:spcBef>
                <a:spcPct val="20000"/>
              </a:spcBef>
              <a:buClr>
                <a:srgbClr val="0BD0D9"/>
              </a:buClr>
              <a:buSzPct val="95000"/>
              <a:buFont typeface="Wingdings 2"/>
              <a:buChar char=""/>
            </a:pPr>
            <a:r>
              <a:rPr lang="en-GB" sz="3200" dirty="0" smtClean="0">
                <a:solidFill>
                  <a:prstClr val="black"/>
                </a:solidFill>
                <a:latin typeface="+mj-lt"/>
              </a:rPr>
              <a:t>Provide feedback to the assessor to create an objective evidence based assessment </a:t>
            </a:r>
          </a:p>
          <a:p>
            <a:pPr marL="274320" lvl="0" indent="-274320">
              <a:lnSpc>
                <a:spcPct val="100000"/>
              </a:lnSpc>
              <a:spcBef>
                <a:spcPct val="20000"/>
              </a:spcBef>
              <a:buClr>
                <a:srgbClr val="0BD0D9"/>
              </a:buClr>
              <a:buSzPct val="95000"/>
              <a:buFont typeface="Wingdings 2"/>
              <a:buChar char=""/>
            </a:pPr>
            <a:r>
              <a:rPr lang="en-GB" sz="3200" dirty="0" smtClean="0">
                <a:solidFill>
                  <a:prstClr val="black"/>
                </a:solidFill>
                <a:latin typeface="+mj-lt"/>
              </a:rPr>
              <a:t>Ensure the </a:t>
            </a:r>
            <a:r>
              <a:rPr lang="en-GB" sz="3200" dirty="0">
                <a:solidFill>
                  <a:prstClr val="black"/>
                </a:solidFill>
                <a:latin typeface="+mj-lt"/>
              </a:rPr>
              <a:t>student </a:t>
            </a:r>
            <a:r>
              <a:rPr lang="en-GB" sz="3200" dirty="0" smtClean="0">
                <a:solidFill>
                  <a:prstClr val="black"/>
                </a:solidFill>
                <a:latin typeface="+mj-lt"/>
              </a:rPr>
              <a:t>is an </a:t>
            </a:r>
            <a:r>
              <a:rPr lang="en-GB" sz="3200" dirty="0">
                <a:solidFill>
                  <a:prstClr val="black"/>
                </a:solidFill>
                <a:latin typeface="+mj-lt"/>
              </a:rPr>
              <a:t>active participant</a:t>
            </a:r>
          </a:p>
          <a:p>
            <a:pPr marL="274320" lvl="0" indent="-274320">
              <a:lnSpc>
                <a:spcPct val="100000"/>
              </a:lnSpc>
              <a:spcBef>
                <a:spcPct val="20000"/>
              </a:spcBef>
              <a:buClr>
                <a:srgbClr val="0BD0D9"/>
              </a:buClr>
              <a:buSzPct val="95000"/>
              <a:buFont typeface="Wingdings 2"/>
              <a:buChar char=""/>
            </a:pPr>
            <a:endParaRPr lang="en-GB" sz="2600" dirty="0" smtClean="0">
              <a:solidFill>
                <a:prstClr val="black"/>
              </a:solidFill>
              <a:latin typeface="Calibri"/>
            </a:endParaRPr>
          </a:p>
          <a:p>
            <a:pPr marL="274320" lvl="0" indent="-274320">
              <a:lnSpc>
                <a:spcPct val="100000"/>
              </a:lnSpc>
              <a:spcBef>
                <a:spcPct val="20000"/>
              </a:spcBef>
              <a:buClr>
                <a:srgbClr val="0BD0D9"/>
              </a:buClr>
              <a:buSzPct val="95000"/>
              <a:buFont typeface="Wingdings 2"/>
              <a:buChar char=""/>
            </a:pPr>
            <a:endParaRPr lang="en-GB" sz="2600" dirty="0" smtClean="0">
              <a:solidFill>
                <a:prstClr val="black"/>
              </a:solidFill>
              <a:latin typeface="Calibri"/>
            </a:endParaRPr>
          </a:p>
          <a:p>
            <a:endParaRPr lang="en-GB" dirty="0"/>
          </a:p>
        </p:txBody>
      </p:sp>
    </p:spTree>
    <p:extLst>
      <p:ext uri="{BB962C8B-B14F-4D97-AF65-F5344CB8AC3E}">
        <p14:creationId xmlns:p14="http://schemas.microsoft.com/office/powerpoint/2010/main" val="1553775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548680"/>
            <a:ext cx="8712968" cy="936105"/>
          </a:xfrm>
        </p:spPr>
        <p:txBody>
          <a:bodyPr>
            <a:normAutofit fontScale="90000"/>
          </a:bodyPr>
          <a:lstStyle/>
          <a:p>
            <a:pPr algn="ctr"/>
            <a:r>
              <a:rPr lang="en-GB" b="1" dirty="0" smtClean="0"/>
              <a:t/>
            </a:r>
            <a:br>
              <a:rPr lang="en-GB" b="1" dirty="0" smtClean="0"/>
            </a:br>
            <a:r>
              <a:rPr lang="en-GB" b="1" dirty="0" smtClean="0"/>
              <a:t/>
            </a:r>
            <a:br>
              <a:rPr lang="en-GB" b="1" dirty="0" smtClean="0"/>
            </a:br>
            <a:r>
              <a:rPr lang="en-GB" dirty="0"/>
              <a:t/>
            </a:r>
            <a:br>
              <a:rPr lang="en-GB" dirty="0"/>
            </a:br>
            <a:r>
              <a:rPr lang="en-GB" dirty="0" smtClean="0"/>
              <a:t/>
            </a:r>
            <a:br>
              <a:rPr lang="en-GB" dirty="0" smtClean="0"/>
            </a:br>
            <a:endParaRPr lang="en-GB" dirty="0"/>
          </a:p>
        </p:txBody>
      </p:sp>
      <p:pic>
        <p:nvPicPr>
          <p:cNvPr id="4" name="Picture 3"/>
          <p:cNvPicPr>
            <a:picLocks noChangeAspect="1"/>
          </p:cNvPicPr>
          <p:nvPr/>
        </p:nvPicPr>
        <p:blipFill>
          <a:blip r:embed="rId3"/>
          <a:stretch>
            <a:fillRect/>
          </a:stretch>
        </p:blipFill>
        <p:spPr>
          <a:xfrm>
            <a:off x="2423592" y="2132856"/>
            <a:ext cx="5715000" cy="3771900"/>
          </a:xfrm>
          <a:prstGeom prst="rect">
            <a:avLst/>
          </a:prstGeom>
        </p:spPr>
      </p:pic>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076639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Aim</a:t>
            </a:r>
            <a:endParaRPr lang="en-GB" b="1" dirty="0"/>
          </a:p>
        </p:txBody>
      </p:sp>
      <p:sp>
        <p:nvSpPr>
          <p:cNvPr id="3" name="Content Placeholder 2"/>
          <p:cNvSpPr>
            <a:spLocks noGrp="1"/>
          </p:cNvSpPr>
          <p:nvPr>
            <p:ph idx="1"/>
          </p:nvPr>
        </p:nvSpPr>
        <p:spPr>
          <a:xfrm>
            <a:off x="786581" y="1710813"/>
            <a:ext cx="10341667" cy="5034116"/>
          </a:xfrm>
        </p:spPr>
        <p:txBody>
          <a:bodyPr>
            <a:noAutofit/>
          </a:bodyPr>
          <a:lstStyle/>
          <a:p>
            <a:r>
              <a:rPr lang="en-GB" sz="2800" dirty="0" smtClean="0"/>
              <a:t>Introduction of new NMC standards from September 2019  means mentorship is changing</a:t>
            </a:r>
          </a:p>
          <a:p>
            <a:endParaRPr lang="en-GB" sz="2800" dirty="0"/>
          </a:p>
          <a:p>
            <a:r>
              <a:rPr lang="en-GB" sz="2800" dirty="0" smtClean="0"/>
              <a:t>Each university is also redeveloping new curricula for nursing through 2019-2021 and in turn will redevelop all NMC approved programmes as new professional standards are published</a:t>
            </a:r>
          </a:p>
          <a:p>
            <a:pPr marL="0" indent="0">
              <a:buNone/>
            </a:pPr>
            <a:endParaRPr lang="en-GB" sz="2800" dirty="0" smtClean="0"/>
          </a:p>
          <a:p>
            <a:r>
              <a:rPr lang="en-GB" sz="2800" dirty="0" smtClean="0"/>
              <a:t>All existing mentors will need information on these changes and the impact on their future roles in supervising and assessing students.</a:t>
            </a:r>
            <a:endParaRPr lang="en-GB" sz="2800" dirty="0"/>
          </a:p>
        </p:txBody>
      </p:sp>
    </p:spTree>
    <p:extLst>
      <p:ext uri="{BB962C8B-B14F-4D97-AF65-F5344CB8AC3E}">
        <p14:creationId xmlns:p14="http://schemas.microsoft.com/office/powerpoint/2010/main" val="2361565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831626"/>
          </a:xfrm>
        </p:spPr>
        <p:txBody>
          <a:bodyPr>
            <a:normAutofit/>
          </a:bodyPr>
          <a:lstStyle/>
          <a:p>
            <a:pPr algn="ctr"/>
            <a:r>
              <a:rPr lang="en-GB" sz="4400" b="1" dirty="0">
                <a:solidFill>
                  <a:schemeClr val="tx1"/>
                </a:solidFill>
                <a:cs typeface="Arial" panose="020B0604020202020204" pitchFamily="34" charset="0"/>
              </a:rPr>
              <a:t>Coaching</a:t>
            </a:r>
          </a:p>
        </p:txBody>
      </p:sp>
      <p:pic>
        <p:nvPicPr>
          <p:cNvPr id="4" name="Content Placeholder 3"/>
          <p:cNvPicPr>
            <a:picLocks noGrp="1" noChangeAspect="1"/>
          </p:cNvPicPr>
          <p:nvPr>
            <p:ph idx="1"/>
          </p:nvPr>
        </p:nvPicPr>
        <p:blipFill>
          <a:blip r:embed="rId3"/>
          <a:stretch>
            <a:fillRect/>
          </a:stretch>
        </p:blipFill>
        <p:spPr>
          <a:xfrm>
            <a:off x="8688288" y="1844824"/>
            <a:ext cx="1822290" cy="2274218"/>
          </a:xfrm>
          <a:prstGeom prst="rect">
            <a:avLst/>
          </a:prstGeom>
        </p:spPr>
      </p:pic>
      <p:pic>
        <p:nvPicPr>
          <p:cNvPr id="5" name="Picture 4"/>
          <p:cNvPicPr>
            <a:picLocks noChangeAspect="1"/>
          </p:cNvPicPr>
          <p:nvPr/>
        </p:nvPicPr>
        <p:blipFill>
          <a:blip r:embed="rId4"/>
          <a:stretch>
            <a:fillRect/>
          </a:stretch>
        </p:blipFill>
        <p:spPr>
          <a:xfrm>
            <a:off x="2152650" y="4869160"/>
            <a:ext cx="2397646" cy="1599572"/>
          </a:xfrm>
          <a:prstGeom prst="rect">
            <a:avLst/>
          </a:prstGeom>
        </p:spPr>
      </p:pic>
      <p:sp>
        <p:nvSpPr>
          <p:cNvPr id="6" name="Rectangle 5"/>
          <p:cNvSpPr/>
          <p:nvPr/>
        </p:nvSpPr>
        <p:spPr>
          <a:xfrm>
            <a:off x="1775520" y="1997840"/>
            <a:ext cx="6768752" cy="2554545"/>
          </a:xfrm>
          <a:prstGeom prst="rect">
            <a:avLst/>
          </a:prstGeom>
        </p:spPr>
        <p:txBody>
          <a:bodyPr wrap="square">
            <a:spAutoFit/>
          </a:bodyPr>
          <a:lstStyle/>
          <a:p>
            <a:pPr algn="just"/>
            <a:r>
              <a:rPr lang="en-GB" sz="2000" b="1" dirty="0">
                <a:cs typeface="Arial" panose="020B0604020202020204" pitchFamily="34" charset="0"/>
              </a:rPr>
              <a:t>"A one-to-one conversation focused on the enhancement of learning and (the) development (of a daily goal)....where the coach facilitates the ...learning of the </a:t>
            </a:r>
            <a:r>
              <a:rPr lang="en-GB" sz="2000" b="1" dirty="0">
                <a:cs typeface="Arial" panose="020B0604020202020204" pitchFamily="34" charset="0"/>
              </a:rPr>
              <a:t>coachee</a:t>
            </a:r>
            <a:r>
              <a:rPr lang="en-GB" sz="2000" b="1" dirty="0">
                <a:cs typeface="Arial" panose="020B0604020202020204" pitchFamily="34" charset="0"/>
              </a:rPr>
              <a:t> through questioning, active listening and appropriate challenge in a supportive and encouraging climate."</a:t>
            </a:r>
          </a:p>
          <a:p>
            <a:r>
              <a:rPr lang="en-GB" sz="2000" b="1" dirty="0">
                <a:latin typeface="Arial" panose="020B0604020202020204" pitchFamily="34" charset="0"/>
                <a:cs typeface="Arial" panose="020B0604020202020204" pitchFamily="34" charset="0"/>
              </a:rPr>
              <a:t>                                       </a:t>
            </a:r>
          </a:p>
          <a:p>
            <a:r>
              <a:rPr lang="en-GB" sz="2000" b="1" dirty="0">
                <a:latin typeface="Arial" panose="020B0604020202020204" pitchFamily="34" charset="0"/>
                <a:cs typeface="Arial" panose="020B0604020202020204" pitchFamily="34" charset="0"/>
              </a:rPr>
              <a:t>                                                 (Van </a:t>
            </a:r>
            <a:r>
              <a:rPr lang="en-GB" sz="2000" b="1" dirty="0">
                <a:latin typeface="Arial" panose="020B0604020202020204" pitchFamily="34" charset="0"/>
                <a:cs typeface="Arial" panose="020B0604020202020204" pitchFamily="34" charset="0"/>
              </a:rPr>
              <a:t>Nieuwerburgh</a:t>
            </a:r>
            <a:r>
              <a:rPr lang="en-GB" sz="2000" b="1" dirty="0">
                <a:latin typeface="Arial" panose="020B0604020202020204" pitchFamily="34" charset="0"/>
                <a:cs typeface="Arial" panose="020B0604020202020204" pitchFamily="34" charset="0"/>
              </a:rPr>
              <a:t>, 2012)</a:t>
            </a:r>
          </a:p>
        </p:txBody>
      </p:sp>
    </p:spTree>
    <p:extLst>
      <p:ext uri="{BB962C8B-B14F-4D97-AF65-F5344CB8AC3E}">
        <p14:creationId xmlns:p14="http://schemas.microsoft.com/office/powerpoint/2010/main" val="2884516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831626"/>
          </a:xfrm>
        </p:spPr>
        <p:txBody>
          <a:bodyPr>
            <a:normAutofit fontScale="90000"/>
          </a:bodyPr>
          <a:lstStyle/>
          <a:p>
            <a:pPr algn="ctr"/>
            <a:r>
              <a:rPr lang="en-GB" sz="4000" b="1" dirty="0">
                <a:solidFill>
                  <a:schemeClr val="tx1"/>
                </a:solidFill>
                <a:latin typeface="+mn-lt"/>
                <a:cs typeface="Arial" panose="020B0604020202020204" pitchFamily="34" charset="0"/>
              </a:rPr>
              <a:t>The skills involved in successful coaching</a:t>
            </a:r>
          </a:p>
        </p:txBody>
      </p:sp>
      <p:pic>
        <p:nvPicPr>
          <p:cNvPr id="7" name="Picture 6"/>
          <p:cNvPicPr>
            <a:picLocks noChangeAspect="1"/>
          </p:cNvPicPr>
          <p:nvPr/>
        </p:nvPicPr>
        <p:blipFill>
          <a:blip r:embed="rId3"/>
          <a:stretch>
            <a:fillRect/>
          </a:stretch>
        </p:blipFill>
        <p:spPr>
          <a:xfrm>
            <a:off x="6528048" y="1340768"/>
            <a:ext cx="3655318" cy="3655318"/>
          </a:xfrm>
          <a:prstGeom prst="rect">
            <a:avLst/>
          </a:prstGeom>
        </p:spPr>
      </p:pic>
      <p:sp>
        <p:nvSpPr>
          <p:cNvPr id="8" name="Rectangle 7"/>
          <p:cNvSpPr/>
          <p:nvPr/>
        </p:nvSpPr>
        <p:spPr>
          <a:xfrm>
            <a:off x="1919536" y="1484785"/>
            <a:ext cx="5616624" cy="4893647"/>
          </a:xfrm>
          <a:prstGeom prst="rect">
            <a:avLst/>
          </a:prstGeom>
        </p:spPr>
        <p:txBody>
          <a:bodyPr wrap="square">
            <a:spAutoFit/>
          </a:bodyPr>
          <a:lstStyle/>
          <a:p>
            <a:r>
              <a:rPr lang="en-GB" sz="2400" b="1" dirty="0">
                <a:cs typeface="Arial" panose="020B0604020202020204" pitchFamily="34" charset="0"/>
              </a:rPr>
              <a:t>Skillful questioning</a:t>
            </a:r>
          </a:p>
          <a:p>
            <a:endParaRPr lang="en-GB" sz="2400" b="1" dirty="0">
              <a:cs typeface="Arial" panose="020B0604020202020204" pitchFamily="34" charset="0"/>
            </a:endParaRPr>
          </a:p>
          <a:p>
            <a:r>
              <a:rPr lang="en-GB" sz="2400" b="1" dirty="0">
                <a:cs typeface="Arial" panose="020B0604020202020204" pitchFamily="34" charset="0"/>
              </a:rPr>
              <a:t>High quality listening</a:t>
            </a:r>
          </a:p>
          <a:p>
            <a:endParaRPr lang="en-GB" sz="2400" b="1" dirty="0">
              <a:cs typeface="Arial" panose="020B0604020202020204" pitchFamily="34" charset="0"/>
            </a:endParaRPr>
          </a:p>
          <a:p>
            <a:r>
              <a:rPr lang="en-GB" sz="2400" b="1" dirty="0">
                <a:cs typeface="Arial" panose="020B0604020202020204" pitchFamily="34" charset="0"/>
              </a:rPr>
              <a:t>Guiding</a:t>
            </a:r>
          </a:p>
          <a:p>
            <a:endParaRPr lang="en-GB" sz="2400" b="1" dirty="0">
              <a:cs typeface="Arial" panose="020B0604020202020204" pitchFamily="34" charset="0"/>
            </a:endParaRPr>
          </a:p>
          <a:p>
            <a:r>
              <a:rPr lang="en-GB" sz="2400" b="1" dirty="0">
                <a:cs typeface="Arial" panose="020B0604020202020204" pitchFamily="34" charset="0"/>
              </a:rPr>
              <a:t>Encouraging</a:t>
            </a:r>
          </a:p>
          <a:p>
            <a:endParaRPr lang="en-GB" sz="2400" b="1" dirty="0">
              <a:cs typeface="Arial" panose="020B0604020202020204" pitchFamily="34" charset="0"/>
            </a:endParaRPr>
          </a:p>
          <a:p>
            <a:r>
              <a:rPr lang="en-GB" sz="2400" b="1" dirty="0">
                <a:cs typeface="Arial" panose="020B0604020202020204" pitchFamily="34" charset="0"/>
              </a:rPr>
              <a:t>Trusting</a:t>
            </a:r>
          </a:p>
          <a:p>
            <a:endParaRPr lang="en-GB" sz="2400" b="1" dirty="0">
              <a:cs typeface="Arial" panose="020B0604020202020204" pitchFamily="34" charset="0"/>
            </a:endParaRPr>
          </a:p>
          <a:p>
            <a:r>
              <a:rPr lang="en-GB" sz="2400" b="1" dirty="0">
                <a:cs typeface="Arial" panose="020B0604020202020204" pitchFamily="34" charset="0"/>
              </a:rPr>
              <a:t>Supporting</a:t>
            </a:r>
          </a:p>
          <a:p>
            <a:endParaRPr lang="en-GB" sz="2400" b="1" dirty="0">
              <a:cs typeface="Arial" panose="020B0604020202020204" pitchFamily="34" charset="0"/>
            </a:endParaRPr>
          </a:p>
          <a:p>
            <a:r>
              <a:rPr lang="en-GB" sz="2400" b="1" dirty="0">
                <a:cs typeface="Arial" panose="020B0604020202020204" pitchFamily="34" charset="0"/>
              </a:rPr>
              <a:t>                      (</a:t>
            </a:r>
            <a:r>
              <a:rPr lang="en-GB" sz="2400" b="1" dirty="0">
                <a:cs typeface="Arial" panose="020B0604020202020204" pitchFamily="34" charset="0"/>
              </a:rPr>
              <a:t>Rollnick</a:t>
            </a:r>
            <a:r>
              <a:rPr lang="en-GB" sz="2400" b="1" dirty="0">
                <a:cs typeface="Arial" panose="020B0604020202020204" pitchFamily="34" charset="0"/>
              </a:rPr>
              <a:t> &amp; Miller, 2012)</a:t>
            </a:r>
          </a:p>
        </p:txBody>
      </p:sp>
    </p:spTree>
    <p:extLst>
      <p:ext uri="{BB962C8B-B14F-4D97-AF65-F5344CB8AC3E}">
        <p14:creationId xmlns:p14="http://schemas.microsoft.com/office/powerpoint/2010/main" val="349660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831626"/>
          </a:xfrm>
        </p:spPr>
        <p:txBody>
          <a:bodyPr>
            <a:normAutofit/>
          </a:bodyPr>
          <a:lstStyle/>
          <a:p>
            <a:pPr algn="ctr"/>
            <a:r>
              <a:rPr lang="en-GB" sz="4000" b="1" dirty="0">
                <a:solidFill>
                  <a:schemeClr val="tx1"/>
                </a:solidFill>
                <a:latin typeface="+mn-lt"/>
                <a:cs typeface="Arial" panose="020B0604020202020204" pitchFamily="34" charset="0"/>
              </a:rPr>
              <a:t>Skillful Questioning</a:t>
            </a:r>
          </a:p>
        </p:txBody>
      </p:sp>
      <p:pic>
        <p:nvPicPr>
          <p:cNvPr id="3" name="Picture 2"/>
          <p:cNvPicPr>
            <a:picLocks noChangeAspect="1"/>
          </p:cNvPicPr>
          <p:nvPr/>
        </p:nvPicPr>
        <p:blipFill>
          <a:blip r:embed="rId3"/>
          <a:stretch>
            <a:fillRect/>
          </a:stretch>
        </p:blipFill>
        <p:spPr>
          <a:xfrm>
            <a:off x="1732418" y="1558677"/>
            <a:ext cx="3067439" cy="2484626"/>
          </a:xfrm>
          <a:prstGeom prst="rect">
            <a:avLst/>
          </a:prstGeom>
        </p:spPr>
      </p:pic>
      <p:pic>
        <p:nvPicPr>
          <p:cNvPr id="4" name="Picture 3"/>
          <p:cNvPicPr>
            <a:picLocks noChangeAspect="1"/>
          </p:cNvPicPr>
          <p:nvPr/>
        </p:nvPicPr>
        <p:blipFill>
          <a:blip r:embed="rId4"/>
          <a:stretch>
            <a:fillRect/>
          </a:stretch>
        </p:blipFill>
        <p:spPr>
          <a:xfrm>
            <a:off x="4948052" y="1693757"/>
            <a:ext cx="2295897" cy="2295897"/>
          </a:xfrm>
          <a:prstGeom prst="rect">
            <a:avLst/>
          </a:prstGeom>
        </p:spPr>
      </p:pic>
      <p:pic>
        <p:nvPicPr>
          <p:cNvPr id="5" name="Picture 4"/>
          <p:cNvPicPr>
            <a:picLocks noChangeAspect="1"/>
          </p:cNvPicPr>
          <p:nvPr/>
        </p:nvPicPr>
        <p:blipFill>
          <a:blip r:embed="rId5"/>
          <a:stretch>
            <a:fillRect/>
          </a:stretch>
        </p:blipFill>
        <p:spPr>
          <a:xfrm>
            <a:off x="3460816" y="4282565"/>
            <a:ext cx="5270367" cy="2287432"/>
          </a:xfrm>
          <a:prstGeom prst="rect">
            <a:avLst/>
          </a:prstGeom>
        </p:spPr>
      </p:pic>
      <p:pic>
        <p:nvPicPr>
          <p:cNvPr id="6" name="Picture 5"/>
          <p:cNvPicPr>
            <a:picLocks noChangeAspect="1"/>
          </p:cNvPicPr>
          <p:nvPr/>
        </p:nvPicPr>
        <p:blipFill>
          <a:blip r:embed="rId6"/>
          <a:stretch>
            <a:fillRect/>
          </a:stretch>
        </p:blipFill>
        <p:spPr>
          <a:xfrm>
            <a:off x="7896226" y="1642438"/>
            <a:ext cx="2143125" cy="2143125"/>
          </a:xfrm>
          <a:prstGeom prst="rect">
            <a:avLst/>
          </a:prstGeom>
        </p:spPr>
      </p:pic>
    </p:spTree>
    <p:extLst>
      <p:ext uri="{BB962C8B-B14F-4D97-AF65-F5344CB8AC3E}">
        <p14:creationId xmlns:p14="http://schemas.microsoft.com/office/powerpoint/2010/main" val="1780826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548680"/>
            <a:ext cx="8712968" cy="936105"/>
          </a:xfrm>
        </p:spPr>
        <p:txBody>
          <a:bodyPr>
            <a:normAutofit fontScale="90000"/>
          </a:bodyPr>
          <a:lstStyle/>
          <a:p>
            <a:pPr algn="ct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a:t/>
            </a:r>
            <a:br>
              <a:rPr lang="en-GB" b="1" dirty="0"/>
            </a:br>
            <a:r>
              <a:rPr lang="en-GB" b="1" dirty="0" smtClean="0">
                <a:solidFill>
                  <a:schemeClr val="tx1"/>
                </a:solidFill>
                <a:latin typeface="+mn-lt"/>
                <a:cs typeface="Arial" panose="020B0604020202020204" pitchFamily="34" charset="0"/>
              </a:rPr>
              <a:t>Applying Skillful Questioning</a:t>
            </a:r>
            <a:r>
              <a:rPr lang="en-GB" b="1" dirty="0" smtClean="0">
                <a:solidFill>
                  <a:schemeClr val="accent1">
                    <a:lumMod val="50000"/>
                  </a:schemeClr>
                </a:solidFill>
                <a:latin typeface="Arial" panose="020B0604020202020204" pitchFamily="34" charset="0"/>
                <a:cs typeface="Arial" panose="020B0604020202020204" pitchFamily="34" charset="0"/>
              </a:rPr>
              <a:t/>
            </a:r>
            <a:br>
              <a:rPr lang="en-GB" b="1" dirty="0" smtClean="0">
                <a:solidFill>
                  <a:schemeClr val="accent1">
                    <a:lumMod val="50000"/>
                  </a:schemeClr>
                </a:solidFill>
                <a:latin typeface="Arial" panose="020B0604020202020204" pitchFamily="34" charset="0"/>
                <a:cs typeface="Arial" panose="020B0604020202020204" pitchFamily="34" charset="0"/>
              </a:rPr>
            </a:br>
            <a:r>
              <a:rPr lang="en-GB" b="1" dirty="0" smtClean="0"/>
              <a:t/>
            </a:r>
            <a:br>
              <a:rPr lang="en-GB" b="1" dirty="0" smtClean="0"/>
            </a:br>
            <a:r>
              <a:rPr lang="en-GB" dirty="0"/>
              <a:t/>
            </a:r>
            <a:br>
              <a:rPr lang="en-GB" dirty="0"/>
            </a:br>
            <a:r>
              <a:rPr lang="en-GB" dirty="0" smtClean="0"/>
              <a:t/>
            </a:r>
            <a:br>
              <a:rPr lang="en-GB" dirty="0" smtClean="0"/>
            </a:br>
            <a:endParaRPr lang="en-GB" dirty="0"/>
          </a:p>
        </p:txBody>
      </p:sp>
      <p:sp>
        <p:nvSpPr>
          <p:cNvPr id="7" name="Rectangle 6"/>
          <p:cNvSpPr/>
          <p:nvPr/>
        </p:nvSpPr>
        <p:spPr>
          <a:xfrm>
            <a:off x="1573161" y="2656946"/>
            <a:ext cx="8388710" cy="3477875"/>
          </a:xfrm>
          <a:prstGeom prst="rect">
            <a:avLst/>
          </a:prstGeom>
        </p:spPr>
        <p:txBody>
          <a:bodyPr wrap="square">
            <a:spAutoFit/>
          </a:bodyPr>
          <a:lstStyle/>
          <a:p>
            <a:r>
              <a:rPr lang="en-GB" sz="2000" b="1" dirty="0">
                <a:cs typeface="Arial" panose="020B0604020202020204" pitchFamily="34" charset="0"/>
              </a:rPr>
              <a:t>List the open questions you might ask a student to explore their understanding of each of the following:</a:t>
            </a:r>
          </a:p>
          <a:p>
            <a:endParaRPr lang="en-GB" sz="2000" b="1" dirty="0">
              <a:cs typeface="Arial" panose="020B0604020202020204" pitchFamily="34" charset="0"/>
            </a:endParaRPr>
          </a:p>
          <a:p>
            <a:r>
              <a:rPr lang="en-GB" sz="2000" b="1" dirty="0">
                <a:cs typeface="Arial" panose="020B0604020202020204" pitchFamily="34" charset="0"/>
              </a:rPr>
              <a:t>A patient's prescribed drug (e.g. Digoxin for a patient with atrial fibrillation). </a:t>
            </a:r>
          </a:p>
          <a:p>
            <a:endParaRPr lang="en-GB" sz="2000" b="1" dirty="0">
              <a:cs typeface="Arial" panose="020B0604020202020204" pitchFamily="34" charset="0"/>
            </a:endParaRPr>
          </a:p>
          <a:p>
            <a:r>
              <a:rPr lang="en-GB" sz="2000" b="1" dirty="0">
                <a:cs typeface="Arial" panose="020B0604020202020204" pitchFamily="34" charset="0"/>
              </a:rPr>
              <a:t>A patient whose blood pressure is high. </a:t>
            </a:r>
          </a:p>
          <a:p>
            <a:endParaRPr lang="en-GB" sz="2000" b="1" dirty="0">
              <a:cs typeface="Arial" panose="020B0604020202020204" pitchFamily="34" charset="0"/>
            </a:endParaRPr>
          </a:p>
          <a:p>
            <a:r>
              <a:rPr lang="en-GB" sz="2000" b="1" dirty="0">
                <a:cs typeface="Arial" panose="020B0604020202020204" pitchFamily="34" charset="0"/>
              </a:rPr>
              <a:t>The challenges faced when nursing a patient with dementia.</a:t>
            </a:r>
          </a:p>
          <a:p>
            <a:endParaRPr lang="en-GB" sz="2000" b="1" dirty="0">
              <a:cs typeface="Arial" panose="020B0604020202020204" pitchFamily="34" charset="0"/>
            </a:endParaRPr>
          </a:p>
          <a:p>
            <a:r>
              <a:rPr lang="en-GB" sz="2000" b="1" dirty="0">
                <a:cs typeface="Arial" panose="020B0604020202020204" pitchFamily="34" charset="0"/>
              </a:rPr>
              <a:t>The Glasgow Coma Scale</a:t>
            </a:r>
          </a:p>
        </p:txBody>
      </p:sp>
      <p:pic>
        <p:nvPicPr>
          <p:cNvPr id="8" name="Picture 7"/>
          <p:cNvPicPr>
            <a:picLocks noChangeAspect="1"/>
          </p:cNvPicPr>
          <p:nvPr/>
        </p:nvPicPr>
        <p:blipFill>
          <a:blip r:embed="rId3"/>
          <a:stretch>
            <a:fillRect/>
          </a:stretch>
        </p:blipFill>
        <p:spPr>
          <a:xfrm>
            <a:off x="4786423" y="1651818"/>
            <a:ext cx="2286000" cy="1005128"/>
          </a:xfrm>
          <a:prstGeom prst="rect">
            <a:avLst/>
          </a:prstGeom>
        </p:spPr>
      </p:pic>
    </p:spTree>
    <p:extLst>
      <p:ext uri="{BB962C8B-B14F-4D97-AF65-F5344CB8AC3E}">
        <p14:creationId xmlns:p14="http://schemas.microsoft.com/office/powerpoint/2010/main" val="2335876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6" y="332657"/>
            <a:ext cx="7200800" cy="1008111"/>
          </a:xfrm>
        </p:spPr>
        <p:txBody>
          <a:bodyPr>
            <a:normAutofit fontScale="90000"/>
          </a:bodyPr>
          <a:lstStyle/>
          <a:p>
            <a:r>
              <a:rPr lang="en-GB" b="1" dirty="0" smtClean="0"/>
              <a:t/>
            </a:r>
            <a:br>
              <a:rPr lang="en-GB" b="1" dirty="0" smtClean="0"/>
            </a:br>
            <a:r>
              <a:rPr lang="en-GB" sz="2700" b="1" dirty="0" smtClean="0">
                <a:solidFill>
                  <a:schemeClr val="tx1"/>
                </a:solidFill>
                <a:latin typeface="+mn-lt"/>
              </a:rPr>
              <a:t/>
            </a:r>
            <a:br>
              <a:rPr lang="en-GB" sz="2700" b="1" dirty="0" smtClean="0">
                <a:solidFill>
                  <a:schemeClr val="tx1"/>
                </a:solidFill>
                <a:latin typeface="+mn-lt"/>
              </a:rPr>
            </a:br>
            <a:r>
              <a:rPr lang="en-GB" sz="2700" b="1" dirty="0" smtClean="0">
                <a:solidFill>
                  <a:schemeClr val="tx1"/>
                </a:solidFill>
                <a:latin typeface="+mn-lt"/>
              </a:rPr>
              <a:t/>
            </a:r>
            <a:br>
              <a:rPr lang="en-GB" sz="2700" b="1" dirty="0" smtClean="0">
                <a:solidFill>
                  <a:schemeClr val="tx1"/>
                </a:solidFill>
                <a:latin typeface="+mn-lt"/>
              </a:rPr>
            </a:br>
            <a:r>
              <a:rPr lang="en-GB" sz="2700" b="1" dirty="0">
                <a:solidFill>
                  <a:schemeClr val="tx1"/>
                </a:solidFill>
                <a:latin typeface="+mn-lt"/>
              </a:rPr>
              <a:t/>
            </a:r>
            <a:br>
              <a:rPr lang="en-GB" sz="2700" b="1" dirty="0">
                <a:solidFill>
                  <a:schemeClr val="tx1"/>
                </a:solidFill>
                <a:latin typeface="+mn-lt"/>
              </a:rPr>
            </a:br>
            <a:r>
              <a:rPr lang="en-GB" sz="2700" b="1" dirty="0" smtClean="0">
                <a:solidFill>
                  <a:schemeClr val="tx1"/>
                </a:solidFill>
                <a:latin typeface="+mn-lt"/>
              </a:rPr>
              <a:t/>
            </a:r>
            <a:br>
              <a:rPr lang="en-GB" sz="2700" b="1" dirty="0" smtClean="0">
                <a:solidFill>
                  <a:schemeClr val="tx1"/>
                </a:solidFill>
                <a:latin typeface="+mn-lt"/>
              </a:rPr>
            </a:br>
            <a:r>
              <a:rPr lang="en-GB" sz="2700" b="1" dirty="0" smtClean="0">
                <a:solidFill>
                  <a:schemeClr val="tx1"/>
                </a:solidFill>
                <a:latin typeface="+mn-lt"/>
                <a:cs typeface="Arial" panose="020B0604020202020204" pitchFamily="34" charset="0"/>
              </a:rPr>
              <a:t>COACHING </a:t>
            </a:r>
            <a:r>
              <a:rPr lang="en-GB" sz="2700" b="1" dirty="0">
                <a:solidFill>
                  <a:schemeClr val="tx1"/>
                </a:solidFill>
                <a:latin typeface="+mn-lt"/>
                <a:cs typeface="Arial" panose="020B0604020202020204" pitchFamily="34" charset="0"/>
              </a:rPr>
              <a:t>USING THE T-GROW MODEL</a:t>
            </a:r>
            <a:r>
              <a:rPr lang="en-GB" b="1" dirty="0" smtClean="0">
                <a:solidFill>
                  <a:schemeClr val="accent1">
                    <a:lumMod val="50000"/>
                  </a:schemeClr>
                </a:solidFill>
                <a:latin typeface="Arial" panose="020B0604020202020204" pitchFamily="34" charset="0"/>
                <a:cs typeface="Arial" panose="020B0604020202020204" pitchFamily="34" charset="0"/>
              </a:rPr>
              <a:t/>
            </a:r>
            <a:br>
              <a:rPr lang="en-GB" b="1" dirty="0" smtClean="0">
                <a:solidFill>
                  <a:schemeClr val="accent1">
                    <a:lumMod val="50000"/>
                  </a:schemeClr>
                </a:solidFill>
                <a:latin typeface="Arial" panose="020B0604020202020204" pitchFamily="34" charset="0"/>
                <a:cs typeface="Arial" panose="020B0604020202020204" pitchFamily="34" charset="0"/>
              </a:rPr>
            </a:br>
            <a:r>
              <a:rPr lang="en-GB" b="1" dirty="0" smtClean="0"/>
              <a:t/>
            </a:r>
            <a:br>
              <a:rPr lang="en-GB" b="1" dirty="0" smtClean="0"/>
            </a:br>
            <a:r>
              <a:rPr lang="en-GB" dirty="0"/>
              <a:t/>
            </a:r>
            <a:br>
              <a:rPr lang="en-GB" dirty="0"/>
            </a:br>
            <a:r>
              <a:rPr lang="en-GB" dirty="0" smtClean="0"/>
              <a:t>         </a:t>
            </a:r>
            <a:br>
              <a:rPr lang="en-GB" dirty="0" smtClean="0"/>
            </a:br>
            <a:endParaRPr lang="en-GB" dirty="0"/>
          </a:p>
        </p:txBody>
      </p:sp>
      <p:sp>
        <p:nvSpPr>
          <p:cNvPr id="3" name="Rectangle 2"/>
          <p:cNvSpPr/>
          <p:nvPr/>
        </p:nvSpPr>
        <p:spPr>
          <a:xfrm>
            <a:off x="1595500" y="2492896"/>
            <a:ext cx="8568952" cy="4093428"/>
          </a:xfrm>
          <a:prstGeom prst="rect">
            <a:avLst/>
          </a:prstGeom>
        </p:spPr>
        <p:txBody>
          <a:bodyPr wrap="square">
            <a:spAutoFit/>
          </a:bodyPr>
          <a:lstStyle/>
          <a:p>
            <a:r>
              <a:rPr lang="en-GB" sz="2000" b="1" dirty="0">
                <a:cs typeface="Arial" panose="020B0604020202020204" pitchFamily="34" charset="0"/>
              </a:rPr>
              <a:t>Topic ....Tell me what you want to gain from today and how this fits with your stage of training?</a:t>
            </a:r>
          </a:p>
          <a:p>
            <a:r>
              <a:rPr lang="en-GB" sz="2000" b="1" dirty="0">
                <a:cs typeface="Arial" panose="020B0604020202020204" pitchFamily="34" charset="0"/>
              </a:rPr>
              <a:t>    </a:t>
            </a:r>
          </a:p>
          <a:p>
            <a:r>
              <a:rPr lang="en-GB" sz="2000" b="1" dirty="0">
                <a:cs typeface="Arial" panose="020B0604020202020204" pitchFamily="34" charset="0"/>
              </a:rPr>
              <a:t>Goal .... What is your actual goal for this shift?</a:t>
            </a:r>
          </a:p>
          <a:p>
            <a:endParaRPr lang="en-GB" sz="2000" b="1" dirty="0">
              <a:cs typeface="Arial" panose="020B0604020202020204" pitchFamily="34" charset="0"/>
            </a:endParaRPr>
          </a:p>
          <a:p>
            <a:r>
              <a:rPr lang="en-GB" sz="2000" b="1" dirty="0">
                <a:cs typeface="Arial" panose="020B0604020202020204" pitchFamily="34" charset="0"/>
              </a:rPr>
              <a:t>Reality .... What experience do you have related to this already?</a:t>
            </a:r>
          </a:p>
          <a:p>
            <a:endParaRPr lang="en-GB" sz="2000" b="1" dirty="0">
              <a:cs typeface="Arial" panose="020B0604020202020204" pitchFamily="34" charset="0"/>
            </a:endParaRPr>
          </a:p>
          <a:p>
            <a:r>
              <a:rPr lang="en-GB" sz="2000" b="1" dirty="0">
                <a:cs typeface="Arial" panose="020B0604020202020204" pitchFamily="34" charset="0"/>
              </a:rPr>
              <a:t>Options.....What is available / happening today that will support you in achieving this goal? What options do we have?</a:t>
            </a:r>
          </a:p>
          <a:p>
            <a:endParaRPr lang="en-GB" sz="2000" b="1" dirty="0">
              <a:cs typeface="Arial" panose="020B0604020202020204" pitchFamily="34" charset="0"/>
            </a:endParaRPr>
          </a:p>
          <a:p>
            <a:r>
              <a:rPr lang="en-GB" sz="2000" b="1" dirty="0">
                <a:cs typeface="Arial" panose="020B0604020202020204" pitchFamily="34" charset="0"/>
              </a:rPr>
              <a:t>Way Forward.......What else could you have considered today? What do you think you would do differently next time? How can you further improve?</a:t>
            </a:r>
          </a:p>
        </p:txBody>
      </p:sp>
      <p:sp>
        <p:nvSpPr>
          <p:cNvPr id="4" name="Oval 3"/>
          <p:cNvSpPr/>
          <p:nvPr/>
        </p:nvSpPr>
        <p:spPr>
          <a:xfrm>
            <a:off x="2927649" y="752262"/>
            <a:ext cx="1139291" cy="107908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Topic</a:t>
            </a:r>
          </a:p>
        </p:txBody>
      </p:sp>
      <p:sp>
        <p:nvSpPr>
          <p:cNvPr id="10" name="Oval 9"/>
          <p:cNvSpPr/>
          <p:nvPr/>
        </p:nvSpPr>
        <p:spPr>
          <a:xfrm>
            <a:off x="4169391" y="752262"/>
            <a:ext cx="1134260" cy="1079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Goal</a:t>
            </a:r>
          </a:p>
        </p:txBody>
      </p:sp>
      <p:pic>
        <p:nvPicPr>
          <p:cNvPr id="14" name="Picture 13"/>
          <p:cNvPicPr>
            <a:picLocks noChangeAspect="1"/>
          </p:cNvPicPr>
          <p:nvPr/>
        </p:nvPicPr>
        <p:blipFill>
          <a:blip r:embed="rId3"/>
          <a:stretch>
            <a:fillRect/>
          </a:stretch>
        </p:blipFill>
        <p:spPr>
          <a:xfrm>
            <a:off x="6766372" y="764704"/>
            <a:ext cx="1042506" cy="1079086"/>
          </a:xfrm>
          <a:prstGeom prst="rect">
            <a:avLst/>
          </a:prstGeom>
        </p:spPr>
      </p:pic>
      <p:sp>
        <p:nvSpPr>
          <p:cNvPr id="16" name="TextBox 15"/>
          <p:cNvSpPr txBox="1"/>
          <p:nvPr/>
        </p:nvSpPr>
        <p:spPr>
          <a:xfrm>
            <a:off x="6868824" y="1107140"/>
            <a:ext cx="940054" cy="646331"/>
          </a:xfrm>
          <a:prstGeom prst="rect">
            <a:avLst/>
          </a:prstGeom>
          <a:noFill/>
        </p:spPr>
        <p:txBody>
          <a:bodyPr wrap="square" rtlCol="0">
            <a:spAutoFit/>
          </a:bodyPr>
          <a:lstStyle/>
          <a:p>
            <a:r>
              <a:rPr lang="en-GB" dirty="0">
                <a:solidFill>
                  <a:schemeClr val="bg1"/>
                </a:solidFill>
              </a:rPr>
              <a:t>Options</a:t>
            </a:r>
          </a:p>
        </p:txBody>
      </p:sp>
      <p:sp>
        <p:nvSpPr>
          <p:cNvPr id="18" name="Oval 17"/>
          <p:cNvSpPr/>
          <p:nvPr/>
        </p:nvSpPr>
        <p:spPr>
          <a:xfrm>
            <a:off x="5438994" y="752262"/>
            <a:ext cx="1099459" cy="106239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Reality</a:t>
            </a:r>
          </a:p>
        </p:txBody>
      </p:sp>
      <p:sp>
        <p:nvSpPr>
          <p:cNvPr id="19" name="Oval 18"/>
          <p:cNvSpPr/>
          <p:nvPr/>
        </p:nvSpPr>
        <p:spPr>
          <a:xfrm>
            <a:off x="8036798" y="752262"/>
            <a:ext cx="1201087" cy="109152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Way Forward</a:t>
            </a:r>
          </a:p>
        </p:txBody>
      </p:sp>
    </p:spTree>
    <p:extLst>
      <p:ext uri="{BB962C8B-B14F-4D97-AF65-F5344CB8AC3E}">
        <p14:creationId xmlns:p14="http://schemas.microsoft.com/office/powerpoint/2010/main" val="22565253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202146"/>
            <a:ext cx="8610527" cy="1170889"/>
          </a:xfrm>
        </p:spPr>
        <p:txBody>
          <a:bodyPr>
            <a:normAutofit fontScale="90000"/>
          </a:bodyPr>
          <a:lstStyle/>
          <a:p>
            <a:pPr algn="ct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a:t/>
            </a:r>
            <a:br>
              <a:rPr lang="en-GB" b="1" dirty="0"/>
            </a:br>
            <a:r>
              <a:rPr lang="en-GB" sz="2700" b="1" dirty="0" smtClean="0">
                <a:solidFill>
                  <a:schemeClr val="tx1"/>
                </a:solidFill>
                <a:latin typeface="+mn-lt"/>
                <a:cs typeface="Arial" panose="020B0604020202020204" pitchFamily="34" charset="0"/>
              </a:rPr>
              <a:t>Anglia </a:t>
            </a:r>
            <a:r>
              <a:rPr lang="en-GB" sz="2700" b="1" dirty="0">
                <a:solidFill>
                  <a:schemeClr val="tx1"/>
                </a:solidFill>
                <a:latin typeface="+mn-lt"/>
                <a:cs typeface="Arial" panose="020B0604020202020204" pitchFamily="34" charset="0"/>
              </a:rPr>
              <a:t>Ruskin University </a:t>
            </a:r>
            <a:r>
              <a:rPr lang="en-GB" sz="2700" b="1" dirty="0" smtClean="0">
                <a:solidFill>
                  <a:schemeClr val="tx1"/>
                </a:solidFill>
                <a:latin typeface="+mn-lt"/>
                <a:cs typeface="Arial" panose="020B0604020202020204" pitchFamily="34" charset="0"/>
              </a:rPr>
              <a:t>practice learning Log</a:t>
            </a:r>
            <a:r>
              <a:rPr lang="en-GB" b="1" dirty="0" smtClean="0">
                <a:solidFill>
                  <a:schemeClr val="accent1">
                    <a:lumMod val="50000"/>
                  </a:schemeClr>
                </a:solidFill>
                <a:latin typeface="Arial" panose="020B0604020202020204" pitchFamily="34" charset="0"/>
                <a:cs typeface="Arial" panose="020B0604020202020204" pitchFamily="34" charset="0"/>
              </a:rPr>
              <a:t/>
            </a:r>
            <a:br>
              <a:rPr lang="en-GB" b="1" dirty="0" smtClean="0">
                <a:solidFill>
                  <a:schemeClr val="accent1">
                    <a:lumMod val="50000"/>
                  </a:schemeClr>
                </a:solidFill>
                <a:latin typeface="Arial" panose="020B0604020202020204" pitchFamily="34" charset="0"/>
                <a:cs typeface="Arial" panose="020B0604020202020204" pitchFamily="34" charset="0"/>
              </a:rPr>
            </a:br>
            <a:r>
              <a:rPr lang="en-GB" b="1" dirty="0" smtClean="0">
                <a:solidFill>
                  <a:schemeClr val="accent1">
                    <a:lumMod val="50000"/>
                  </a:schemeClr>
                </a:solidFill>
                <a:latin typeface="Arial" panose="020B0604020202020204" pitchFamily="34" charset="0"/>
                <a:cs typeface="Arial" panose="020B0604020202020204" pitchFamily="34" charset="0"/>
              </a:rPr>
              <a:t/>
            </a:r>
            <a:br>
              <a:rPr lang="en-GB" b="1" dirty="0" smtClean="0">
                <a:solidFill>
                  <a:schemeClr val="accent1">
                    <a:lumMod val="50000"/>
                  </a:schemeClr>
                </a:solidFill>
                <a:latin typeface="Arial" panose="020B0604020202020204" pitchFamily="34" charset="0"/>
                <a:cs typeface="Arial" panose="020B0604020202020204" pitchFamily="34" charset="0"/>
              </a:rPr>
            </a:br>
            <a:r>
              <a:rPr lang="en-GB" dirty="0"/>
              <a:t/>
            </a:r>
            <a:br>
              <a:rPr lang="en-GB" dirty="0"/>
            </a:br>
            <a:r>
              <a:rPr lang="en-GB" dirty="0" smtClean="0"/>
              <a:t/>
            </a:r>
            <a:br>
              <a:rPr lang="en-GB" dirty="0" smtClean="0"/>
            </a:b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083" y="698091"/>
            <a:ext cx="4440135" cy="3470786"/>
          </a:xfrm>
          <a:prstGeom prst="rect">
            <a:avLst/>
          </a:prstGeom>
        </p:spPr>
      </p:pic>
      <p:sp>
        <p:nvSpPr>
          <p:cNvPr id="4" name="TextBox 3"/>
          <p:cNvSpPr txBox="1"/>
          <p:nvPr/>
        </p:nvSpPr>
        <p:spPr>
          <a:xfrm>
            <a:off x="4274163" y="1268761"/>
            <a:ext cx="1296144" cy="369332"/>
          </a:xfrm>
          <a:prstGeom prst="rect">
            <a:avLst/>
          </a:prstGeom>
          <a:noFill/>
        </p:spPr>
        <p:txBody>
          <a:bodyPr wrap="square" rtlCol="0">
            <a:spAutoFit/>
          </a:bodyPr>
          <a:lstStyle/>
          <a:p>
            <a:r>
              <a:rPr lang="en-GB" dirty="0"/>
              <a:t>Topic</a:t>
            </a:r>
          </a:p>
        </p:txBody>
      </p:sp>
      <p:sp>
        <p:nvSpPr>
          <p:cNvPr id="5" name="TextBox 4"/>
          <p:cNvSpPr txBox="1"/>
          <p:nvPr/>
        </p:nvSpPr>
        <p:spPr>
          <a:xfrm>
            <a:off x="4295800" y="1536181"/>
            <a:ext cx="720080" cy="369332"/>
          </a:xfrm>
          <a:prstGeom prst="rect">
            <a:avLst/>
          </a:prstGeom>
          <a:noFill/>
        </p:spPr>
        <p:txBody>
          <a:bodyPr wrap="square" rtlCol="0">
            <a:spAutoFit/>
          </a:bodyPr>
          <a:lstStyle/>
          <a:p>
            <a:r>
              <a:rPr lang="en-GB" dirty="0"/>
              <a:t>Goal</a:t>
            </a:r>
          </a:p>
        </p:txBody>
      </p:sp>
      <p:sp>
        <p:nvSpPr>
          <p:cNvPr id="6" name="TextBox 5"/>
          <p:cNvSpPr txBox="1"/>
          <p:nvPr/>
        </p:nvSpPr>
        <p:spPr>
          <a:xfrm>
            <a:off x="4295801" y="1820261"/>
            <a:ext cx="912429" cy="369332"/>
          </a:xfrm>
          <a:prstGeom prst="rect">
            <a:avLst/>
          </a:prstGeom>
          <a:noFill/>
        </p:spPr>
        <p:txBody>
          <a:bodyPr wrap="none" rtlCol="0">
            <a:spAutoFit/>
          </a:bodyPr>
          <a:lstStyle/>
          <a:p>
            <a:r>
              <a:rPr lang="en-GB" dirty="0"/>
              <a:t>Reality</a:t>
            </a:r>
          </a:p>
        </p:txBody>
      </p:sp>
      <p:sp>
        <p:nvSpPr>
          <p:cNvPr id="9" name="TextBox 8"/>
          <p:cNvSpPr txBox="1"/>
          <p:nvPr/>
        </p:nvSpPr>
        <p:spPr>
          <a:xfrm>
            <a:off x="4300816" y="2110700"/>
            <a:ext cx="936104" cy="646331"/>
          </a:xfrm>
          <a:prstGeom prst="rect">
            <a:avLst/>
          </a:prstGeom>
          <a:noFill/>
        </p:spPr>
        <p:txBody>
          <a:bodyPr wrap="square" rtlCol="0">
            <a:spAutoFit/>
          </a:bodyPr>
          <a:lstStyle/>
          <a:p>
            <a:r>
              <a:rPr lang="en-GB" dirty="0"/>
              <a:t>Options</a:t>
            </a:r>
          </a:p>
        </p:txBody>
      </p:sp>
      <p:sp>
        <p:nvSpPr>
          <p:cNvPr id="10" name="TextBox 9"/>
          <p:cNvSpPr txBox="1"/>
          <p:nvPr/>
        </p:nvSpPr>
        <p:spPr>
          <a:xfrm>
            <a:off x="4309766" y="2425644"/>
            <a:ext cx="1568530" cy="369332"/>
          </a:xfrm>
          <a:prstGeom prst="rect">
            <a:avLst/>
          </a:prstGeom>
          <a:noFill/>
        </p:spPr>
        <p:txBody>
          <a:bodyPr wrap="square" rtlCol="0">
            <a:spAutoFit/>
          </a:bodyPr>
          <a:lstStyle/>
          <a:p>
            <a:r>
              <a:rPr lang="en-GB" dirty="0"/>
              <a:t>Way Forward</a:t>
            </a:r>
          </a:p>
        </p:txBody>
      </p:sp>
      <p:sp>
        <p:nvSpPr>
          <p:cNvPr id="11" name="TextBox 10"/>
          <p:cNvSpPr txBox="1"/>
          <p:nvPr/>
        </p:nvSpPr>
        <p:spPr>
          <a:xfrm>
            <a:off x="4274163" y="2805750"/>
            <a:ext cx="1755940" cy="600164"/>
          </a:xfrm>
          <a:prstGeom prst="rect">
            <a:avLst/>
          </a:prstGeom>
          <a:noFill/>
        </p:spPr>
        <p:txBody>
          <a:bodyPr wrap="square" rtlCol="0">
            <a:spAutoFit/>
          </a:bodyPr>
          <a:lstStyle/>
          <a:p>
            <a:r>
              <a:rPr lang="en-GB" sz="1100" dirty="0" smtClean="0"/>
              <a:t>Practice Supervisor Feedback</a:t>
            </a:r>
          </a:p>
          <a:p>
            <a:r>
              <a:rPr lang="en-GB" sz="1100" dirty="0" smtClean="0"/>
              <a:t>   Date</a:t>
            </a:r>
            <a:endParaRPr lang="en-GB" sz="1100" dirty="0"/>
          </a:p>
        </p:txBody>
      </p:sp>
      <p:sp>
        <p:nvSpPr>
          <p:cNvPr id="12" name="Rectangle 11"/>
          <p:cNvSpPr/>
          <p:nvPr/>
        </p:nvSpPr>
        <p:spPr>
          <a:xfrm>
            <a:off x="1514168" y="4168877"/>
            <a:ext cx="9046327" cy="2308324"/>
          </a:xfrm>
          <a:prstGeom prst="rect">
            <a:avLst/>
          </a:prstGeom>
        </p:spPr>
        <p:txBody>
          <a:bodyPr wrap="square">
            <a:spAutoFit/>
          </a:bodyPr>
          <a:lstStyle/>
          <a:p>
            <a:r>
              <a:rPr lang="en-GB" b="1" dirty="0" smtClean="0">
                <a:cs typeface="Arial" panose="020B0604020202020204" pitchFamily="34" charset="0"/>
              </a:rPr>
              <a:t>Provides </a:t>
            </a:r>
            <a:r>
              <a:rPr lang="en-GB" b="1" dirty="0">
                <a:cs typeface="Arial" panose="020B0604020202020204" pitchFamily="34" charset="0"/>
              </a:rPr>
              <a:t>guidance for the daily goal to be achieved by the </a:t>
            </a:r>
            <a:r>
              <a:rPr lang="en-GB" b="1" dirty="0" smtClean="0">
                <a:cs typeface="Arial" panose="020B0604020202020204" pitchFamily="34" charset="0"/>
              </a:rPr>
              <a:t>student</a:t>
            </a:r>
            <a:endParaRPr lang="en-GB" b="1" dirty="0">
              <a:cs typeface="Arial" panose="020B0604020202020204" pitchFamily="34" charset="0"/>
            </a:endParaRPr>
          </a:p>
          <a:p>
            <a:endParaRPr lang="en-GB" b="1" dirty="0">
              <a:cs typeface="Arial" panose="020B0604020202020204" pitchFamily="34" charset="0"/>
            </a:endParaRPr>
          </a:p>
          <a:p>
            <a:r>
              <a:rPr lang="en-GB" b="1" dirty="0">
                <a:cs typeface="Arial" panose="020B0604020202020204" pitchFamily="34" charset="0"/>
              </a:rPr>
              <a:t>Student's responsibility to complete documentation.</a:t>
            </a:r>
          </a:p>
          <a:p>
            <a:endParaRPr lang="en-GB" b="1" dirty="0">
              <a:cs typeface="Arial" panose="020B0604020202020204" pitchFamily="34" charset="0"/>
            </a:endParaRPr>
          </a:p>
          <a:p>
            <a:r>
              <a:rPr lang="en-GB" b="1" dirty="0" smtClean="0">
                <a:cs typeface="Arial" panose="020B0604020202020204" pitchFamily="34" charset="0"/>
              </a:rPr>
              <a:t>Practice Supervisor can give feedback</a:t>
            </a:r>
            <a:endParaRPr lang="en-GB" b="1" dirty="0">
              <a:cs typeface="Arial" panose="020B0604020202020204" pitchFamily="34" charset="0"/>
            </a:endParaRPr>
          </a:p>
          <a:p>
            <a:endParaRPr lang="en-GB" b="1" dirty="0" smtClean="0">
              <a:cs typeface="Arial" panose="020B0604020202020204" pitchFamily="34" charset="0"/>
            </a:endParaRPr>
          </a:p>
          <a:p>
            <a:r>
              <a:rPr lang="en-GB" b="1" dirty="0" smtClean="0">
                <a:cs typeface="Arial" panose="020B0604020202020204" pitchFamily="34" charset="0"/>
              </a:rPr>
              <a:t>The practice learning log </a:t>
            </a:r>
            <a:r>
              <a:rPr lang="en-GB" b="1" dirty="0">
                <a:cs typeface="Arial" panose="020B0604020202020204" pitchFamily="34" charset="0"/>
              </a:rPr>
              <a:t>provides written evidence that the </a:t>
            </a:r>
            <a:r>
              <a:rPr lang="en-GB" b="1" dirty="0" smtClean="0">
                <a:cs typeface="Arial" panose="020B0604020202020204" pitchFamily="34" charset="0"/>
              </a:rPr>
              <a:t>Practice Assessor </a:t>
            </a:r>
            <a:r>
              <a:rPr lang="en-GB" b="1" dirty="0">
                <a:cs typeface="Arial" panose="020B0604020202020204" pitchFamily="34" charset="0"/>
              </a:rPr>
              <a:t>can review and also acts as a record of the student's experience.</a:t>
            </a:r>
          </a:p>
        </p:txBody>
      </p:sp>
    </p:spTree>
    <p:extLst>
      <p:ext uri="{BB962C8B-B14F-4D97-AF65-F5344CB8AC3E}">
        <p14:creationId xmlns:p14="http://schemas.microsoft.com/office/powerpoint/2010/main" val="13253889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7" y="484632"/>
            <a:ext cx="10709197" cy="1609344"/>
          </a:xfrm>
        </p:spPr>
        <p:txBody>
          <a:bodyPr>
            <a:normAutofit/>
          </a:bodyPr>
          <a:lstStyle/>
          <a:p>
            <a:r>
              <a:rPr lang="en-GB" sz="4800" b="1" dirty="0" smtClean="0"/>
              <a:t>Supporting students with learning needs </a:t>
            </a:r>
            <a:endParaRPr lang="en-GB" sz="4800" b="1" dirty="0"/>
          </a:p>
        </p:txBody>
      </p:sp>
      <p:sp>
        <p:nvSpPr>
          <p:cNvPr id="3" name="Content Placeholder 2"/>
          <p:cNvSpPr>
            <a:spLocks noGrp="1"/>
          </p:cNvSpPr>
          <p:nvPr>
            <p:ph sz="half" idx="1"/>
          </p:nvPr>
        </p:nvSpPr>
        <p:spPr/>
        <p:txBody>
          <a:bodyPr>
            <a:normAutofit/>
          </a:bodyPr>
          <a:lstStyle/>
          <a:p>
            <a:r>
              <a:rPr lang="en-GB" dirty="0" smtClean="0"/>
              <a:t>Students’ learning needs may manifest in different ways depending on the practice experience.</a:t>
            </a:r>
          </a:p>
          <a:p>
            <a:r>
              <a:rPr lang="en-GB" dirty="0" smtClean="0"/>
              <a:t>Any student with an identified need will have a statement of reasonable adjustment (SORA)</a:t>
            </a:r>
          </a:p>
          <a:p>
            <a:r>
              <a:rPr lang="en-GB" dirty="0" smtClean="0"/>
              <a:t>The student will have a personalised guide to enable their learning in  a practice environment.</a:t>
            </a:r>
            <a:endParaRPr lang="en-GB" dirty="0"/>
          </a:p>
        </p:txBody>
      </p:sp>
      <p:sp>
        <p:nvSpPr>
          <p:cNvPr id="4" name="Content Placeholder 3"/>
          <p:cNvSpPr>
            <a:spLocks noGrp="1"/>
          </p:cNvSpPr>
          <p:nvPr>
            <p:ph sz="half" idx="2"/>
          </p:nvPr>
        </p:nvSpPr>
        <p:spPr/>
        <p:txBody>
          <a:bodyPr>
            <a:normAutofit/>
          </a:bodyPr>
          <a:lstStyle/>
          <a:p>
            <a:r>
              <a:rPr lang="en-GB" dirty="0" smtClean="0"/>
              <a:t>The personal tutor will have reviewed the guide with the student and asked the student to present it to their practice assessor.</a:t>
            </a:r>
          </a:p>
          <a:p>
            <a:r>
              <a:rPr lang="en-GB" dirty="0" smtClean="0"/>
              <a:t>The student should discuss the guide with their practice assessor.</a:t>
            </a:r>
          </a:p>
          <a:p>
            <a:r>
              <a:rPr lang="en-GB" dirty="0" smtClean="0"/>
              <a:t>The guide will be available in either a paper or electronic format, depending on what is used in each Organisation</a:t>
            </a:r>
            <a:endParaRPr lang="en-GB" dirty="0"/>
          </a:p>
        </p:txBody>
      </p:sp>
    </p:spTree>
    <p:extLst>
      <p:ext uri="{BB962C8B-B14F-4D97-AF65-F5344CB8AC3E}">
        <p14:creationId xmlns:p14="http://schemas.microsoft.com/office/powerpoint/2010/main" val="16243246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1033662" cy="1609344"/>
          </a:xfrm>
        </p:spPr>
        <p:txBody>
          <a:bodyPr>
            <a:normAutofit/>
          </a:bodyPr>
          <a:lstStyle/>
          <a:p>
            <a:r>
              <a:rPr lang="en-GB" sz="4800" b="1" dirty="0"/>
              <a:t>Supporting students with learning needs </a:t>
            </a:r>
            <a:endParaRPr lang="en-GB" sz="4800" dirty="0"/>
          </a:p>
        </p:txBody>
      </p:sp>
      <p:sp>
        <p:nvSpPr>
          <p:cNvPr id="3" name="Content Placeholder 2"/>
          <p:cNvSpPr>
            <a:spLocks noGrp="1"/>
          </p:cNvSpPr>
          <p:nvPr>
            <p:ph idx="1"/>
          </p:nvPr>
        </p:nvSpPr>
        <p:spPr>
          <a:xfrm>
            <a:off x="1069848" y="2121408"/>
            <a:ext cx="10058400" cy="4358050"/>
          </a:xfrm>
        </p:spPr>
        <p:txBody>
          <a:bodyPr>
            <a:noAutofit/>
          </a:bodyPr>
          <a:lstStyle/>
          <a:p>
            <a:r>
              <a:rPr lang="en-GB" sz="2800" dirty="0" smtClean="0"/>
              <a:t>Practice Assessors should ask students if they require support with their learning;</a:t>
            </a:r>
          </a:p>
          <a:p>
            <a:r>
              <a:rPr lang="en-GB" sz="2800" dirty="0" smtClean="0"/>
              <a:t>The student is directed to share the guide with their Practice </a:t>
            </a:r>
            <a:r>
              <a:rPr lang="en-GB" sz="2800" dirty="0"/>
              <a:t>A</a:t>
            </a:r>
            <a:r>
              <a:rPr lang="en-GB" sz="2800" dirty="0" smtClean="0"/>
              <a:t>ssessor, in order to enhance their learning experience;</a:t>
            </a:r>
          </a:p>
          <a:p>
            <a:r>
              <a:rPr lang="en-GB" sz="2800" dirty="0" smtClean="0"/>
              <a:t>Practice Assessors should be aware of the suggested strategies to support learning;</a:t>
            </a:r>
          </a:p>
          <a:p>
            <a:r>
              <a:rPr lang="en-GB" sz="2800" dirty="0" smtClean="0"/>
              <a:t>If there are any concerns, please contact the Education Champion, link lecturer or student’s Academic Assessor. </a:t>
            </a:r>
            <a:endParaRPr lang="en-GB" sz="2800" dirty="0"/>
          </a:p>
        </p:txBody>
      </p:sp>
    </p:spTree>
    <p:extLst>
      <p:ext uri="{BB962C8B-B14F-4D97-AF65-F5344CB8AC3E}">
        <p14:creationId xmlns:p14="http://schemas.microsoft.com/office/powerpoint/2010/main" val="26943728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5343" y="1432223"/>
            <a:ext cx="10495129" cy="3035808"/>
          </a:xfrm>
        </p:spPr>
        <p:txBody>
          <a:bodyPr/>
          <a:lstStyle/>
          <a:p>
            <a:r>
              <a:rPr lang="en-GB" sz="7200" b="1" dirty="0" smtClean="0"/>
              <a:t>The Practice Assessor Role</a:t>
            </a:r>
            <a:endParaRPr lang="en-GB" sz="7200" b="1"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3343139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524000" y="981076"/>
            <a:ext cx="29162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Practice /Academic Assessors have appropriate, equivalent experience for the students field of practice </a:t>
            </a:r>
            <a:endParaRPr lang="en-GB" altLang="en-US" dirty="0"/>
          </a:p>
        </p:txBody>
      </p:sp>
      <p:cxnSp>
        <p:nvCxnSpPr>
          <p:cNvPr id="5" name="Straight Arrow Connector 4"/>
          <p:cNvCxnSpPr/>
          <p:nvPr/>
        </p:nvCxnSpPr>
        <p:spPr>
          <a:xfrm flipH="1" flipV="1">
            <a:off x="4087814" y="1517651"/>
            <a:ext cx="1525587" cy="568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820" name="Rectangle 16"/>
          <p:cNvSpPr>
            <a:spLocks noChangeArrowheads="1"/>
          </p:cNvSpPr>
          <p:nvPr/>
        </p:nvSpPr>
        <p:spPr bwMode="auto">
          <a:xfrm>
            <a:off x="1631950" y="2635250"/>
            <a:ext cx="302418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Specialist community public health nurse (SCPHN) students are assigned to Practice / Academic Assessors who are registered SCPHNs </a:t>
            </a:r>
            <a:endParaRPr lang="en-US" altLang="en-US" dirty="0"/>
          </a:p>
        </p:txBody>
      </p:sp>
      <p:sp>
        <p:nvSpPr>
          <p:cNvPr id="34821" name="Rectangle 18"/>
          <p:cNvSpPr>
            <a:spLocks noChangeArrowheads="1"/>
          </p:cNvSpPr>
          <p:nvPr/>
        </p:nvSpPr>
        <p:spPr bwMode="auto">
          <a:xfrm rot="10800000" flipV="1">
            <a:off x="1524000" y="5072064"/>
            <a:ext cx="34925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Nursing Associate students are assigned to Practice / Academic Assessors who are either a registered nursing associate or a registered nurse </a:t>
            </a:r>
            <a:endParaRPr lang="en-GB" altLang="en-US" dirty="0"/>
          </a:p>
        </p:txBody>
      </p:sp>
      <p:sp>
        <p:nvSpPr>
          <p:cNvPr id="20" name="Hexagon 19"/>
          <p:cNvSpPr/>
          <p:nvPr/>
        </p:nvSpPr>
        <p:spPr>
          <a:xfrm>
            <a:off x="4879975" y="1989139"/>
            <a:ext cx="2706688" cy="2160587"/>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t>Assessor roles</a:t>
            </a:r>
          </a:p>
        </p:txBody>
      </p:sp>
      <p:sp>
        <p:nvSpPr>
          <p:cNvPr id="34823" name="Rectangle 21"/>
          <p:cNvSpPr>
            <a:spLocks noChangeArrowheads="1"/>
          </p:cNvSpPr>
          <p:nvPr/>
        </p:nvSpPr>
        <p:spPr bwMode="auto">
          <a:xfrm>
            <a:off x="8208964" y="620714"/>
            <a:ext cx="235108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b="1" dirty="0"/>
              <a:t>All students are assigned </a:t>
            </a:r>
            <a:r>
              <a:rPr lang="en-GB" altLang="en-US" dirty="0"/>
              <a:t>t</a:t>
            </a:r>
            <a:r>
              <a:rPr lang="en-GB" altLang="en-US" b="1" dirty="0"/>
              <a:t>o a </a:t>
            </a:r>
          </a:p>
          <a:p>
            <a:r>
              <a:rPr lang="en-GB" altLang="en-US" b="1" dirty="0"/>
              <a:t>nominated Practice </a:t>
            </a:r>
            <a:endParaRPr lang="en-GB" altLang="en-US" dirty="0"/>
          </a:p>
          <a:p>
            <a:r>
              <a:rPr lang="en-US" altLang="en-US" b="1" dirty="0"/>
              <a:t>Assessor for a practice placement /Part</a:t>
            </a:r>
            <a:endParaRPr lang="en-GB" altLang="en-US" dirty="0"/>
          </a:p>
        </p:txBody>
      </p:sp>
      <p:cxnSp>
        <p:nvCxnSpPr>
          <p:cNvPr id="26" name="Straight Arrow Connector 25"/>
          <p:cNvCxnSpPr>
            <a:stCxn id="20" idx="2"/>
          </p:cNvCxnSpPr>
          <p:nvPr/>
        </p:nvCxnSpPr>
        <p:spPr>
          <a:xfrm flipV="1">
            <a:off x="7045325" y="1435100"/>
            <a:ext cx="1138238" cy="554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4073526" y="3036889"/>
            <a:ext cx="1414463" cy="15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0" idx="2"/>
          </p:cNvCxnSpPr>
          <p:nvPr/>
        </p:nvCxnSpPr>
        <p:spPr>
          <a:xfrm flipV="1">
            <a:off x="7586663" y="3052764"/>
            <a:ext cx="792162" cy="15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827" name="Rectangle 48"/>
          <p:cNvSpPr>
            <a:spLocks noChangeArrowheads="1"/>
          </p:cNvSpPr>
          <p:nvPr/>
        </p:nvSpPr>
        <p:spPr bwMode="auto">
          <a:xfrm>
            <a:off x="7967664" y="4930776"/>
            <a:ext cx="259238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Midwifery students are assigned to Practice/ Academic Assessors who are registered midwives </a:t>
            </a:r>
            <a:endParaRPr lang="en-GB" altLang="en-US" dirty="0"/>
          </a:p>
        </p:txBody>
      </p:sp>
      <p:cxnSp>
        <p:nvCxnSpPr>
          <p:cNvPr id="60" name="Straight Arrow Connector 59"/>
          <p:cNvCxnSpPr>
            <a:stCxn id="20" idx="2"/>
          </p:cNvCxnSpPr>
          <p:nvPr/>
        </p:nvCxnSpPr>
        <p:spPr>
          <a:xfrm flipH="1">
            <a:off x="4283075" y="4149725"/>
            <a:ext cx="1138238" cy="852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20" idx="2"/>
          </p:cNvCxnSpPr>
          <p:nvPr/>
        </p:nvCxnSpPr>
        <p:spPr>
          <a:xfrm>
            <a:off x="7045325" y="4149725"/>
            <a:ext cx="1163638" cy="781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830" name="Rectangle 76"/>
          <p:cNvSpPr>
            <a:spLocks noChangeArrowheads="1"/>
          </p:cNvSpPr>
          <p:nvPr/>
        </p:nvSpPr>
        <p:spPr bwMode="auto">
          <a:xfrm rot="10800000" flipV="1">
            <a:off x="4511675" y="274638"/>
            <a:ext cx="34559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Students are assigned to a different nominated Academic Assessor for each Part</a:t>
            </a:r>
            <a:endParaRPr lang="en-US" altLang="en-US" dirty="0"/>
          </a:p>
          <a:p>
            <a:endParaRPr lang="en-GB" altLang="en-US" dirty="0"/>
          </a:p>
        </p:txBody>
      </p:sp>
      <p:cxnSp>
        <p:nvCxnSpPr>
          <p:cNvPr id="78" name="Straight Arrow Connector 77"/>
          <p:cNvCxnSpPr/>
          <p:nvPr/>
        </p:nvCxnSpPr>
        <p:spPr>
          <a:xfrm flipV="1">
            <a:off x="6167438" y="1196976"/>
            <a:ext cx="0" cy="1235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6208713" y="3798889"/>
            <a:ext cx="4762" cy="1069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833" name="Rectangle 94"/>
          <p:cNvSpPr>
            <a:spLocks noChangeArrowheads="1"/>
          </p:cNvSpPr>
          <p:nvPr/>
        </p:nvSpPr>
        <p:spPr bwMode="auto">
          <a:xfrm rot="10800000" flipV="1">
            <a:off x="5159375" y="4760913"/>
            <a:ext cx="242728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Nursing students are assigned to Practice /Academic Assessors who are registered nurses </a:t>
            </a:r>
            <a:endParaRPr lang="en-GB" altLang="en-US" dirty="0"/>
          </a:p>
        </p:txBody>
      </p:sp>
      <p:sp>
        <p:nvSpPr>
          <p:cNvPr id="34834" name="Rectangle 95"/>
          <p:cNvSpPr>
            <a:spLocks noChangeArrowheads="1"/>
          </p:cNvSpPr>
          <p:nvPr/>
        </p:nvSpPr>
        <p:spPr bwMode="auto">
          <a:xfrm>
            <a:off x="8378826" y="2635250"/>
            <a:ext cx="2289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Practice/Academic Assessors receive ongoing support to fulfil their roles</a:t>
            </a:r>
            <a:endParaRPr lang="en-US" altLang="en-US" dirty="0"/>
          </a:p>
        </p:txBody>
      </p:sp>
    </p:spTree>
    <p:extLst>
      <p:ext uri="{BB962C8B-B14F-4D97-AF65-F5344CB8AC3E}">
        <p14:creationId xmlns:p14="http://schemas.microsoft.com/office/powerpoint/2010/main" val="89333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455" y="337487"/>
            <a:ext cx="10058400" cy="713547"/>
          </a:xfrm>
        </p:spPr>
        <p:txBody>
          <a:bodyPr>
            <a:noAutofit/>
          </a:bodyPr>
          <a:lstStyle/>
          <a:p>
            <a:r>
              <a:rPr lang="en-GB" b="1" dirty="0" smtClean="0"/>
              <a:t>Learning Outcomes</a:t>
            </a:r>
            <a:endParaRPr lang="en-GB" b="1" dirty="0"/>
          </a:p>
        </p:txBody>
      </p:sp>
      <p:sp>
        <p:nvSpPr>
          <p:cNvPr id="3" name="Content Placeholder 2"/>
          <p:cNvSpPr>
            <a:spLocks noGrp="1"/>
          </p:cNvSpPr>
          <p:nvPr>
            <p:ph idx="1"/>
          </p:nvPr>
        </p:nvSpPr>
        <p:spPr>
          <a:xfrm>
            <a:off x="484401" y="1051034"/>
            <a:ext cx="11298619" cy="5609073"/>
          </a:xfrm>
        </p:spPr>
        <p:txBody>
          <a:bodyPr>
            <a:normAutofit/>
          </a:bodyPr>
          <a:lstStyle/>
          <a:p>
            <a:pPr marL="0" indent="0">
              <a:buNone/>
            </a:pPr>
            <a:r>
              <a:rPr lang="en-GB" b="1" dirty="0" smtClean="0"/>
              <a:t>By the end of this preparation, the registrant will:</a:t>
            </a:r>
          </a:p>
          <a:p>
            <a:pPr marL="457200" indent="-457200">
              <a:buFont typeface="+mj-lt"/>
              <a:buAutoNum type="arabicPeriod"/>
              <a:tabLst>
                <a:tab pos="450850" algn="l"/>
              </a:tabLst>
            </a:pPr>
            <a:r>
              <a:rPr lang="en-GB" dirty="0" smtClean="0"/>
              <a:t>demonstrate </a:t>
            </a:r>
            <a:r>
              <a:rPr lang="en-GB" dirty="0"/>
              <a:t>a clear understanding about the responsibility of the </a:t>
            </a:r>
            <a:r>
              <a:rPr lang="en-GB" dirty="0" smtClean="0"/>
              <a:t>Practice </a:t>
            </a:r>
            <a:r>
              <a:rPr lang="en-GB" dirty="0"/>
              <a:t>S</a:t>
            </a:r>
            <a:r>
              <a:rPr lang="en-GB" dirty="0" smtClean="0"/>
              <a:t>upervisor  and Practice </a:t>
            </a:r>
            <a:r>
              <a:rPr lang="en-GB" dirty="0"/>
              <a:t>A</a:t>
            </a:r>
            <a:r>
              <a:rPr lang="en-GB" dirty="0" smtClean="0"/>
              <a:t>ssessor role </a:t>
            </a:r>
            <a:r>
              <a:rPr lang="en-GB" dirty="0"/>
              <a:t>in the supervision and coordination of safe student learning </a:t>
            </a:r>
            <a:r>
              <a:rPr lang="en-GB" dirty="0" smtClean="0"/>
              <a:t>and 	 assessment in </a:t>
            </a:r>
            <a:r>
              <a:rPr lang="en-GB" dirty="0"/>
              <a:t>practice.</a:t>
            </a:r>
          </a:p>
          <a:p>
            <a:pPr marL="457200" indent="-457200">
              <a:buFont typeface="+mj-lt"/>
              <a:buAutoNum type="arabicPeriod"/>
              <a:tabLst>
                <a:tab pos="450850" algn="l"/>
              </a:tabLst>
            </a:pPr>
            <a:r>
              <a:rPr lang="en-GB" dirty="0" smtClean="0"/>
              <a:t>present </a:t>
            </a:r>
            <a:r>
              <a:rPr lang="en-GB" dirty="0"/>
              <a:t>knowledge and understanding of the locally agreed model of student supervision, </a:t>
            </a:r>
            <a:r>
              <a:rPr lang="en-GB" dirty="0" smtClean="0"/>
              <a:t>assessment </a:t>
            </a:r>
            <a:r>
              <a:rPr lang="en-GB" dirty="0"/>
              <a:t>and feedback </a:t>
            </a:r>
            <a:r>
              <a:rPr lang="en-GB" dirty="0" smtClean="0"/>
              <a:t>including </a:t>
            </a:r>
            <a:r>
              <a:rPr lang="en-GB" dirty="0"/>
              <a:t>the interconnection of the three new NMC roles </a:t>
            </a:r>
          </a:p>
          <a:p>
            <a:pPr marL="457200" indent="-457200">
              <a:buFont typeface="+mj-lt"/>
              <a:buAutoNum type="arabicPeriod"/>
            </a:pPr>
            <a:r>
              <a:rPr lang="en-GB" dirty="0" smtClean="0"/>
              <a:t>be </a:t>
            </a:r>
            <a:r>
              <a:rPr lang="en-GB" dirty="0"/>
              <a:t>able to design a bespoke learning experience </a:t>
            </a:r>
            <a:r>
              <a:rPr lang="en-GB" dirty="0" smtClean="0"/>
              <a:t>for a </a:t>
            </a:r>
            <a:r>
              <a:rPr lang="en-GB" dirty="0"/>
              <a:t>student’s scope of practice and their specific learning needs including consideration of equality and diversity and reasonable </a:t>
            </a:r>
            <a:r>
              <a:rPr lang="en-GB" dirty="0" smtClean="0"/>
              <a:t>adjustments</a:t>
            </a:r>
          </a:p>
          <a:p>
            <a:pPr marL="457200" indent="-457200">
              <a:buFont typeface="Wingdings" pitchFamily="2" charset="2"/>
              <a:buAutoNum type="arabicPeriod"/>
            </a:pPr>
            <a:r>
              <a:rPr lang="en-GB" dirty="0" smtClean="0">
                <a:solidFill>
                  <a:srgbClr val="000000"/>
                </a:solidFill>
              </a:rPr>
              <a:t>be </a:t>
            </a:r>
            <a:r>
              <a:rPr lang="en-GB" dirty="0">
                <a:solidFill>
                  <a:srgbClr val="000000"/>
                </a:solidFill>
              </a:rPr>
              <a:t>able to identify internal and external sources of information and feedback to support the objective assessment of student progression and proficiency </a:t>
            </a:r>
          </a:p>
          <a:p>
            <a:pPr marL="457200" indent="-457200">
              <a:buFont typeface="+mj-lt"/>
              <a:buAutoNum type="arabicPeriod"/>
            </a:pPr>
            <a:r>
              <a:rPr lang="en-GB" dirty="0" smtClean="0"/>
              <a:t>demonstrate </a:t>
            </a:r>
            <a:r>
              <a:rPr lang="en-GB" dirty="0"/>
              <a:t>knowledge about the Practice Assessment Document and written forms of evidence to support </a:t>
            </a:r>
            <a:r>
              <a:rPr lang="en-GB" dirty="0" smtClean="0"/>
              <a:t>objective student </a:t>
            </a:r>
            <a:r>
              <a:rPr lang="en-GB" dirty="0"/>
              <a:t>assessment and progression</a:t>
            </a:r>
          </a:p>
          <a:p>
            <a:pPr marL="457200" indent="-457200">
              <a:buFont typeface="+mj-lt"/>
              <a:buAutoNum type="arabicPeriod"/>
            </a:pPr>
            <a:r>
              <a:rPr lang="en-GB" dirty="0" smtClean="0"/>
              <a:t>show </a:t>
            </a:r>
            <a:r>
              <a:rPr lang="en-GB" dirty="0"/>
              <a:t>understanding </a:t>
            </a:r>
            <a:r>
              <a:rPr lang="en-GB" dirty="0" smtClean="0"/>
              <a:t>of </a:t>
            </a:r>
            <a:r>
              <a:rPr lang="en-GB" dirty="0"/>
              <a:t>the student’s programme of study and the proficiencies to be </a:t>
            </a:r>
            <a:r>
              <a:rPr lang="en-GB" dirty="0" smtClean="0"/>
              <a:t>achieved</a:t>
            </a:r>
          </a:p>
          <a:p>
            <a:pPr marL="457200" indent="-457200">
              <a:buFont typeface="Wingdings" pitchFamily="2" charset="2"/>
              <a:buAutoNum type="arabicPeriod"/>
            </a:pPr>
            <a:r>
              <a:rPr lang="en-GB" dirty="0" smtClean="0">
                <a:solidFill>
                  <a:srgbClr val="000000"/>
                </a:solidFill>
              </a:rPr>
              <a:t>illustrate </a:t>
            </a:r>
            <a:r>
              <a:rPr lang="en-GB" dirty="0">
                <a:solidFill>
                  <a:srgbClr val="000000"/>
                </a:solidFill>
              </a:rPr>
              <a:t>ways in which the role can be used for your own CPD/revalidation </a:t>
            </a:r>
          </a:p>
          <a:p>
            <a:pPr marL="457200" indent="-457200">
              <a:buAutoNum type="arabicPeriod"/>
            </a:pPr>
            <a:endParaRPr lang="en-GB" dirty="0" smtClean="0"/>
          </a:p>
          <a:p>
            <a:pPr marL="457200" indent="-457200">
              <a:buAutoNum type="arabicPeriod"/>
            </a:pPr>
            <a:endParaRPr lang="en-GB" dirty="0"/>
          </a:p>
        </p:txBody>
      </p:sp>
    </p:spTree>
    <p:extLst>
      <p:ext uri="{BB962C8B-B14F-4D97-AF65-F5344CB8AC3E}">
        <p14:creationId xmlns:p14="http://schemas.microsoft.com/office/powerpoint/2010/main" val="19596067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a:stCxn id="20" idx="2"/>
          </p:cNvCxnSpPr>
          <p:nvPr/>
        </p:nvCxnSpPr>
        <p:spPr>
          <a:xfrm flipH="1" flipV="1">
            <a:off x="3989388" y="1700214"/>
            <a:ext cx="1035050" cy="257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Hexagon 19"/>
          <p:cNvSpPr/>
          <p:nvPr/>
        </p:nvSpPr>
        <p:spPr>
          <a:xfrm>
            <a:off x="4440239" y="1957388"/>
            <a:ext cx="3511548" cy="2335212"/>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chemeClr val="tx1"/>
                </a:solidFill>
              </a:rPr>
              <a:t>Practice Assessor responsibilities</a:t>
            </a:r>
          </a:p>
        </p:txBody>
      </p:sp>
      <p:cxnSp>
        <p:nvCxnSpPr>
          <p:cNvPr id="26" name="Straight Arrow Connector 25"/>
          <p:cNvCxnSpPr>
            <a:stCxn id="20" idx="2"/>
            <a:endCxn id="36873" idx="1"/>
          </p:cNvCxnSpPr>
          <p:nvPr/>
        </p:nvCxnSpPr>
        <p:spPr>
          <a:xfrm flipV="1">
            <a:off x="7273925" y="1603376"/>
            <a:ext cx="909638" cy="354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0" idx="3"/>
          </p:cNvCxnSpPr>
          <p:nvPr/>
        </p:nvCxnSpPr>
        <p:spPr>
          <a:xfrm flipH="1">
            <a:off x="3765755" y="3124994"/>
            <a:ext cx="6744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7943287" y="3143788"/>
            <a:ext cx="435539" cy="8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20" idx="2"/>
          </p:cNvCxnSpPr>
          <p:nvPr/>
        </p:nvCxnSpPr>
        <p:spPr>
          <a:xfrm flipH="1">
            <a:off x="4127500" y="4292601"/>
            <a:ext cx="896938" cy="892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7332664" y="4292600"/>
            <a:ext cx="1046162" cy="835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873" name="Rectangle 1"/>
          <p:cNvSpPr>
            <a:spLocks noChangeArrowheads="1"/>
          </p:cNvSpPr>
          <p:nvPr/>
        </p:nvSpPr>
        <p:spPr bwMode="auto">
          <a:xfrm rot="10800000" flipH="1" flipV="1">
            <a:off x="8183564" y="1143000"/>
            <a:ext cx="24844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Periodically observe the student across environments </a:t>
            </a:r>
            <a:endParaRPr lang="en-GB" altLang="en-US" dirty="0"/>
          </a:p>
        </p:txBody>
      </p:sp>
      <p:sp>
        <p:nvSpPr>
          <p:cNvPr id="36874" name="Rectangle 20"/>
          <p:cNvSpPr>
            <a:spLocks noChangeArrowheads="1"/>
          </p:cNvSpPr>
          <p:nvPr/>
        </p:nvSpPr>
        <p:spPr bwMode="auto">
          <a:xfrm rot="10800000" flipH="1" flipV="1">
            <a:off x="8183563" y="5127626"/>
            <a:ext cx="23050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Are not simultaneously the Practice Assessor and Supervisor for the same student</a:t>
            </a:r>
            <a:endParaRPr lang="en-GB" altLang="en-US" dirty="0"/>
          </a:p>
        </p:txBody>
      </p:sp>
      <p:sp>
        <p:nvSpPr>
          <p:cNvPr id="36875" name="Rectangle 5"/>
          <p:cNvSpPr>
            <a:spLocks noChangeArrowheads="1"/>
          </p:cNvSpPr>
          <p:nvPr/>
        </p:nvSpPr>
        <p:spPr bwMode="auto">
          <a:xfrm>
            <a:off x="8378826" y="2635251"/>
            <a:ext cx="22891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Raise and respond to concerns regarding conduct, competence and achievement </a:t>
            </a:r>
            <a:endParaRPr lang="en-US" altLang="en-US" dirty="0"/>
          </a:p>
        </p:txBody>
      </p:sp>
      <p:sp>
        <p:nvSpPr>
          <p:cNvPr id="36876" name="Rectangle 6"/>
          <p:cNvSpPr>
            <a:spLocks noChangeArrowheads="1"/>
          </p:cNvSpPr>
          <p:nvPr/>
        </p:nvSpPr>
        <p:spPr bwMode="auto">
          <a:xfrm>
            <a:off x="1619251" y="1052513"/>
            <a:ext cx="29638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Works in partnership with Academic Assessor to evaluate and recommend student for progression</a:t>
            </a:r>
            <a:endParaRPr lang="en-US" altLang="en-US" dirty="0"/>
          </a:p>
        </p:txBody>
      </p:sp>
      <p:sp>
        <p:nvSpPr>
          <p:cNvPr id="36877" name="Rectangle 7"/>
          <p:cNvSpPr>
            <a:spLocks noChangeArrowheads="1"/>
          </p:cNvSpPr>
          <p:nvPr/>
        </p:nvSpPr>
        <p:spPr bwMode="auto">
          <a:xfrm>
            <a:off x="1619251" y="2635250"/>
            <a:ext cx="26511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Gather and coordinate feedback from Practice Supervisors, any other practice assessors and relevant people </a:t>
            </a:r>
            <a:endParaRPr lang="en-GB" altLang="en-US" dirty="0"/>
          </a:p>
        </p:txBody>
      </p:sp>
      <p:sp>
        <p:nvSpPr>
          <p:cNvPr id="36878" name="Rectangle 8"/>
          <p:cNvSpPr>
            <a:spLocks noChangeArrowheads="1"/>
          </p:cNvSpPr>
          <p:nvPr/>
        </p:nvSpPr>
        <p:spPr bwMode="auto">
          <a:xfrm>
            <a:off x="1619251" y="4738689"/>
            <a:ext cx="25876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Conduct and make and record objective, evidence based assessments on conduct, proficiency and achievement </a:t>
            </a:r>
            <a:endParaRPr lang="en-GB" altLang="en-US" dirty="0"/>
          </a:p>
        </p:txBody>
      </p:sp>
      <p:sp>
        <p:nvSpPr>
          <p:cNvPr id="36879" name="Rectangle 9"/>
          <p:cNvSpPr>
            <a:spLocks noChangeArrowheads="1"/>
          </p:cNvSpPr>
          <p:nvPr/>
        </p:nvSpPr>
        <p:spPr bwMode="auto">
          <a:xfrm>
            <a:off x="4800601" y="188913"/>
            <a:ext cx="2879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Have an understanding of the student learning and achievement in theory</a:t>
            </a:r>
            <a:endParaRPr lang="en-US" altLang="en-US" dirty="0"/>
          </a:p>
        </p:txBody>
      </p:sp>
      <p:cxnSp>
        <p:nvCxnSpPr>
          <p:cNvPr id="23" name="Straight Arrow Connector 22"/>
          <p:cNvCxnSpPr/>
          <p:nvPr/>
        </p:nvCxnSpPr>
        <p:spPr>
          <a:xfrm flipH="1" flipV="1">
            <a:off x="6148004" y="1179514"/>
            <a:ext cx="14083" cy="777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881" name="Rectangle 44"/>
          <p:cNvSpPr>
            <a:spLocks noChangeArrowheads="1"/>
          </p:cNvSpPr>
          <p:nvPr/>
        </p:nvSpPr>
        <p:spPr bwMode="auto">
          <a:xfrm rot="10800000" flipH="1" flipV="1">
            <a:off x="5024439" y="4894264"/>
            <a:ext cx="272732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Communication and collaboration between Practice / Academic Assessor is scheduled for relevant points in the </a:t>
            </a:r>
            <a:r>
              <a:rPr lang="en-US" altLang="en-US" b="1" dirty="0"/>
              <a:t>programme</a:t>
            </a:r>
            <a:endParaRPr lang="en-GB" altLang="en-US" dirty="0"/>
          </a:p>
        </p:txBody>
      </p:sp>
      <p:cxnSp>
        <p:nvCxnSpPr>
          <p:cNvPr id="54" name="Straight Arrow Connector 53"/>
          <p:cNvCxnSpPr/>
          <p:nvPr/>
        </p:nvCxnSpPr>
        <p:spPr>
          <a:xfrm>
            <a:off x="6148004" y="4236937"/>
            <a:ext cx="28165" cy="7381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8884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a:stCxn id="20" idx="2"/>
          </p:cNvCxnSpPr>
          <p:nvPr/>
        </p:nvCxnSpPr>
        <p:spPr>
          <a:xfrm flipH="1" flipV="1">
            <a:off x="4000500" y="1562100"/>
            <a:ext cx="973138" cy="395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Hexagon 19"/>
          <p:cNvSpPr/>
          <p:nvPr/>
        </p:nvSpPr>
        <p:spPr>
          <a:xfrm>
            <a:off x="4389439" y="1957388"/>
            <a:ext cx="3481387" cy="233521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t>Academic Assessor responsibilities</a:t>
            </a:r>
          </a:p>
        </p:txBody>
      </p:sp>
      <p:cxnSp>
        <p:nvCxnSpPr>
          <p:cNvPr id="26" name="Straight Arrow Connector 25"/>
          <p:cNvCxnSpPr>
            <a:stCxn id="20" idx="2"/>
            <a:endCxn id="38921" idx="1"/>
          </p:cNvCxnSpPr>
          <p:nvPr/>
        </p:nvCxnSpPr>
        <p:spPr>
          <a:xfrm flipV="1">
            <a:off x="7273925" y="1603376"/>
            <a:ext cx="909638" cy="354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3703638" y="3152775"/>
            <a:ext cx="15287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7680326" y="3125788"/>
            <a:ext cx="7921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20" idx="2"/>
          </p:cNvCxnSpPr>
          <p:nvPr/>
        </p:nvCxnSpPr>
        <p:spPr>
          <a:xfrm flipH="1">
            <a:off x="4127500" y="4292601"/>
            <a:ext cx="896938" cy="892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6989763" y="4068763"/>
            <a:ext cx="1270000" cy="1058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21" name="Rectangle 1"/>
          <p:cNvSpPr>
            <a:spLocks noChangeArrowheads="1"/>
          </p:cNvSpPr>
          <p:nvPr/>
        </p:nvSpPr>
        <p:spPr bwMode="auto">
          <a:xfrm rot="10800000" flipH="1" flipV="1">
            <a:off x="8183564" y="865188"/>
            <a:ext cx="248443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Maintain current knowledge and expertise relevant for the </a:t>
            </a:r>
            <a:r>
              <a:rPr lang="en-US" altLang="en-US" b="1" dirty="0"/>
              <a:t>programme</a:t>
            </a:r>
            <a:r>
              <a:rPr lang="en-US" altLang="en-US" b="1" dirty="0"/>
              <a:t> they are assessing</a:t>
            </a:r>
            <a:endParaRPr lang="en-GB" altLang="en-US" dirty="0"/>
          </a:p>
        </p:txBody>
      </p:sp>
      <p:sp>
        <p:nvSpPr>
          <p:cNvPr id="38922" name="Rectangle 20"/>
          <p:cNvSpPr>
            <a:spLocks noChangeArrowheads="1"/>
          </p:cNvSpPr>
          <p:nvPr/>
        </p:nvSpPr>
        <p:spPr bwMode="auto">
          <a:xfrm rot="10800000" flipH="1" flipV="1">
            <a:off x="8183563" y="5127626"/>
            <a:ext cx="23050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Are not simultaneously the Practice Assessor and Supervisor for the same student</a:t>
            </a:r>
            <a:endParaRPr lang="en-GB" altLang="en-US" dirty="0"/>
          </a:p>
        </p:txBody>
      </p:sp>
      <p:sp>
        <p:nvSpPr>
          <p:cNvPr id="38923" name="Rectangle 5"/>
          <p:cNvSpPr>
            <a:spLocks noChangeArrowheads="1"/>
          </p:cNvSpPr>
          <p:nvPr/>
        </p:nvSpPr>
        <p:spPr bwMode="auto">
          <a:xfrm>
            <a:off x="8472488" y="2635251"/>
            <a:ext cx="2387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Raise and respond to concerns regarding conduct, competence and achievement </a:t>
            </a:r>
            <a:endParaRPr lang="en-US" altLang="en-US" dirty="0"/>
          </a:p>
        </p:txBody>
      </p:sp>
      <p:sp>
        <p:nvSpPr>
          <p:cNvPr id="38924" name="Rectangle 6"/>
          <p:cNvSpPr>
            <a:spLocks noChangeArrowheads="1"/>
          </p:cNvSpPr>
          <p:nvPr/>
        </p:nvSpPr>
        <p:spPr bwMode="auto">
          <a:xfrm>
            <a:off x="1635126" y="1073150"/>
            <a:ext cx="2963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Work in partnership with Practice Assessor to evaluate and recommend student for progression</a:t>
            </a:r>
            <a:endParaRPr lang="en-US" altLang="en-US" dirty="0"/>
          </a:p>
        </p:txBody>
      </p:sp>
      <p:sp>
        <p:nvSpPr>
          <p:cNvPr id="38925" name="Rectangle 7"/>
          <p:cNvSpPr>
            <a:spLocks noChangeArrowheads="1"/>
          </p:cNvSpPr>
          <p:nvPr/>
        </p:nvSpPr>
        <p:spPr bwMode="auto">
          <a:xfrm>
            <a:off x="1619251" y="2841626"/>
            <a:ext cx="25574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Collate and confirm student achievement of proficiencies and </a:t>
            </a:r>
            <a:r>
              <a:rPr lang="en-US" altLang="en-US" b="1" dirty="0"/>
              <a:t>programme</a:t>
            </a:r>
            <a:r>
              <a:rPr lang="en-US" altLang="en-US" b="1" dirty="0"/>
              <a:t> outcomes</a:t>
            </a:r>
            <a:endParaRPr lang="en-GB" altLang="en-US" dirty="0"/>
          </a:p>
        </p:txBody>
      </p:sp>
      <p:sp>
        <p:nvSpPr>
          <p:cNvPr id="38926" name="Rectangle 8"/>
          <p:cNvSpPr>
            <a:spLocks noChangeArrowheads="1"/>
          </p:cNvSpPr>
          <p:nvPr/>
        </p:nvSpPr>
        <p:spPr bwMode="auto">
          <a:xfrm>
            <a:off x="1619250" y="5127625"/>
            <a:ext cx="31813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Make and record objective, evidence based decisions on conduct, proficiency and achievement / progression using student records/resources</a:t>
            </a:r>
            <a:endParaRPr lang="en-GB" altLang="en-US" dirty="0"/>
          </a:p>
        </p:txBody>
      </p:sp>
      <p:sp>
        <p:nvSpPr>
          <p:cNvPr id="38927" name="Rectangle 9"/>
          <p:cNvSpPr>
            <a:spLocks noChangeArrowheads="1"/>
          </p:cNvSpPr>
          <p:nvPr/>
        </p:nvSpPr>
        <p:spPr bwMode="auto">
          <a:xfrm>
            <a:off x="4800601" y="188913"/>
            <a:ext cx="2879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Have an understanding of the student learning and achievement in practice</a:t>
            </a:r>
            <a:endParaRPr lang="en-US" altLang="en-US" dirty="0"/>
          </a:p>
        </p:txBody>
      </p:sp>
      <p:cxnSp>
        <p:nvCxnSpPr>
          <p:cNvPr id="23" name="Straight Arrow Connector 22"/>
          <p:cNvCxnSpPr/>
          <p:nvPr/>
        </p:nvCxnSpPr>
        <p:spPr>
          <a:xfrm flipV="1">
            <a:off x="6086475" y="1227138"/>
            <a:ext cx="0" cy="819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29" name="Rectangle 44"/>
          <p:cNvSpPr>
            <a:spLocks noChangeArrowheads="1"/>
          </p:cNvSpPr>
          <p:nvPr/>
        </p:nvSpPr>
        <p:spPr bwMode="auto">
          <a:xfrm rot="10800000" flipH="1" flipV="1">
            <a:off x="5024439" y="4894264"/>
            <a:ext cx="272732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t>Communication and collaboration between Practice / Academic Assessor is scheduled for relevant points in the </a:t>
            </a:r>
            <a:r>
              <a:rPr lang="en-US" altLang="en-US" b="1" dirty="0"/>
              <a:t>programme</a:t>
            </a:r>
            <a:endParaRPr lang="en-GB" altLang="en-US" dirty="0"/>
          </a:p>
        </p:txBody>
      </p:sp>
      <p:cxnSp>
        <p:nvCxnSpPr>
          <p:cNvPr id="54" name="Straight Arrow Connector 53"/>
          <p:cNvCxnSpPr/>
          <p:nvPr/>
        </p:nvCxnSpPr>
        <p:spPr>
          <a:xfrm>
            <a:off x="6172201" y="4117976"/>
            <a:ext cx="4763" cy="835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0165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79" y="2023236"/>
            <a:ext cx="3659777" cy="2820908"/>
          </a:xfrm>
        </p:spPr>
        <p:txBody>
          <a:bodyPr>
            <a:normAutofit fontScale="90000"/>
          </a:bodyPr>
          <a:lstStyle/>
          <a:p>
            <a:r>
              <a:rPr lang="en-GB" sz="4000" dirty="0">
                <a:solidFill>
                  <a:srgbClr val="FFFFFF"/>
                </a:solidFill>
                <a:latin typeface="Arial" panose="020B0604020202020204" pitchFamily="34" charset="0"/>
                <a:cs typeface="Arial" panose="020B0604020202020204" pitchFamily="34" charset="0"/>
              </a:rPr>
              <a:t>Pan Midlands, Yorkshire and East - Student responsibilities</a:t>
            </a:r>
          </a:p>
        </p:txBody>
      </p:sp>
      <p:graphicFrame>
        <p:nvGraphicFramePr>
          <p:cNvPr id="5" name="Content Placeholder 2">
            <a:extLst>
              <a:ext uri="{FF2B5EF4-FFF2-40B4-BE49-F238E27FC236}">
                <a16:creationId xmlns:a16="http://schemas.microsoft.com/office/drawing/2014/main" id="{0E9020FE-7EDB-42CF-9F2B-6BB2FD34AAE4}"/>
              </a:ext>
            </a:extLst>
          </p:cNvPr>
          <p:cNvGraphicFramePr>
            <a:graphicFrameLocks noGrp="1"/>
          </p:cNvGraphicFramePr>
          <p:nvPr>
            <p:ph idx="1"/>
            <p:extLst>
              <p:ext uri="{D42A27DB-BD31-4B8C-83A1-F6EECF244321}">
                <p14:modId xmlns:p14="http://schemas.microsoft.com/office/powerpoint/2010/main" val="2129071544"/>
              </p:ext>
            </p:extLst>
          </p:nvPr>
        </p:nvGraphicFramePr>
        <p:xfrm>
          <a:off x="640079" y="1910182"/>
          <a:ext cx="10414608" cy="494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640079" y="300838"/>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7">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GB" b="1" dirty="0" smtClean="0"/>
              <a:t>Student responsibilities</a:t>
            </a:r>
            <a:endParaRPr lang="en-GB" b="1" dirty="0"/>
          </a:p>
        </p:txBody>
      </p:sp>
    </p:spTree>
    <p:extLst>
      <p:ext uri="{BB962C8B-B14F-4D97-AF65-F5344CB8AC3E}">
        <p14:creationId xmlns:p14="http://schemas.microsoft.com/office/powerpoint/2010/main" val="24064433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51529" t="24667" r="34907" b="68152"/>
          <a:stretch/>
        </p:blipFill>
        <p:spPr>
          <a:xfrm>
            <a:off x="0" y="68576"/>
            <a:ext cx="1867711" cy="728911"/>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873332974"/>
              </p:ext>
            </p:extLst>
          </p:nvPr>
        </p:nvGraphicFramePr>
        <p:xfrm>
          <a:off x="757084" y="1052052"/>
          <a:ext cx="10565911" cy="1282211"/>
        </p:xfrm>
        <a:graphic>
          <a:graphicData uri="http://schemas.openxmlformats.org/drawingml/2006/table">
            <a:tbl>
              <a:tblPr firstRow="1" bandRow="1">
                <a:tableStyleId>{5C22544A-7EE6-4342-B048-85BDC9FD1C3A}</a:tableStyleId>
              </a:tblPr>
              <a:tblGrid>
                <a:gridCol w="10565911">
                  <a:extLst>
                    <a:ext uri="{9D8B030D-6E8A-4147-A177-3AD203B41FA5}">
                      <a16:colId xmlns:a16="http://schemas.microsoft.com/office/drawing/2014/main" val="1723807381"/>
                    </a:ext>
                  </a:extLst>
                </a:gridCol>
              </a:tblGrid>
              <a:tr h="406129">
                <a:tc>
                  <a:txBody>
                    <a:bodyPr/>
                    <a:lstStyle/>
                    <a:p>
                      <a:r>
                        <a:rPr lang="en-GB" sz="2000" dirty="0" smtClean="0">
                          <a:latin typeface="+mj-lt"/>
                        </a:rPr>
                        <a:t>Prior to placement</a:t>
                      </a:r>
                      <a:endParaRPr lang="en-GB" sz="2000" dirty="0">
                        <a:latin typeface="+mj-lt"/>
                      </a:endParaRPr>
                    </a:p>
                  </a:txBody>
                  <a:tcPr/>
                </a:tc>
                <a:extLst>
                  <a:ext uri="{0D108BD9-81ED-4DB2-BD59-A6C34878D82A}">
                    <a16:rowId xmlns:a16="http://schemas.microsoft.com/office/drawing/2014/main" val="1205716011"/>
                  </a:ext>
                </a:extLst>
              </a:tr>
              <a:tr h="876082">
                <a:tc>
                  <a:txBody>
                    <a:bodyPr/>
                    <a:lstStyle/>
                    <a:p>
                      <a:pPr marL="285750" indent="-285750">
                        <a:buFont typeface="Wingdings" panose="05000000000000000000" pitchFamily="2" charset="2"/>
                        <a:buChar char="Ø"/>
                      </a:pPr>
                      <a:r>
                        <a:rPr lang="en-GB" sz="2000" dirty="0" smtClean="0">
                          <a:latin typeface="+mj-lt"/>
                        </a:rPr>
                        <a:t>Preparation in University</a:t>
                      </a:r>
                    </a:p>
                    <a:p>
                      <a:pPr marL="285750" indent="-285750">
                        <a:buFont typeface="Wingdings" panose="05000000000000000000" pitchFamily="2" charset="2"/>
                        <a:buChar char="Ø"/>
                      </a:pPr>
                      <a:r>
                        <a:rPr lang="en-GB" sz="2000" dirty="0" smtClean="0">
                          <a:latin typeface="+mj-lt"/>
                        </a:rPr>
                        <a:t>Student to contact placement area</a:t>
                      </a:r>
                      <a:endParaRPr lang="en-GB" sz="2000" dirty="0"/>
                    </a:p>
                  </a:txBody>
                  <a:tcPr/>
                </a:tc>
                <a:extLst>
                  <a:ext uri="{0D108BD9-81ED-4DB2-BD59-A6C34878D82A}">
                    <a16:rowId xmlns:a16="http://schemas.microsoft.com/office/drawing/2014/main" val="3291641422"/>
                  </a:ext>
                </a:extLst>
              </a:tr>
            </a:tbl>
          </a:graphicData>
        </a:graphic>
      </p:graphicFrame>
      <p:graphicFrame>
        <p:nvGraphicFramePr>
          <p:cNvPr id="10" name="Table 9"/>
          <p:cNvGraphicFramePr>
            <a:graphicFrameLocks noGrp="1"/>
          </p:cNvGraphicFramePr>
          <p:nvPr>
            <p:extLst/>
          </p:nvPr>
        </p:nvGraphicFramePr>
        <p:xfrm>
          <a:off x="739303" y="2327836"/>
          <a:ext cx="10583692" cy="2292049"/>
        </p:xfrm>
        <a:graphic>
          <a:graphicData uri="http://schemas.openxmlformats.org/drawingml/2006/table">
            <a:tbl>
              <a:tblPr firstRow="1" bandRow="1">
                <a:tableStyleId>{5C22544A-7EE6-4342-B048-85BDC9FD1C3A}</a:tableStyleId>
              </a:tblPr>
              <a:tblGrid>
                <a:gridCol w="10583692">
                  <a:extLst>
                    <a:ext uri="{9D8B030D-6E8A-4147-A177-3AD203B41FA5}">
                      <a16:colId xmlns:a16="http://schemas.microsoft.com/office/drawing/2014/main" val="1723807381"/>
                    </a:ext>
                  </a:extLst>
                </a:gridCol>
              </a:tblGrid>
              <a:tr h="676609">
                <a:tc>
                  <a:txBody>
                    <a:bodyPr/>
                    <a:lstStyle/>
                    <a:p>
                      <a:r>
                        <a:rPr lang="en-GB" sz="2000" dirty="0" smtClean="0">
                          <a:latin typeface="+mj-lt"/>
                        </a:rPr>
                        <a:t>Initial</a:t>
                      </a:r>
                      <a:r>
                        <a:rPr lang="en-GB" sz="2000" baseline="0" dirty="0" smtClean="0">
                          <a:latin typeface="+mj-lt"/>
                        </a:rPr>
                        <a:t> interview – Practice Supervisor(s) involved at induction</a:t>
                      </a:r>
                      <a:endParaRPr lang="en-GB" sz="2000" dirty="0">
                        <a:latin typeface="+mj-lt"/>
                      </a:endParaRPr>
                    </a:p>
                  </a:txBody>
                  <a:tcPr/>
                </a:tc>
                <a:extLst>
                  <a:ext uri="{0D108BD9-81ED-4DB2-BD59-A6C34878D82A}">
                    <a16:rowId xmlns:a16="http://schemas.microsoft.com/office/drawing/2014/main" val="1205716011"/>
                  </a:ext>
                </a:extLst>
              </a:tr>
              <a:tr h="1424751">
                <a:tc>
                  <a:txBody>
                    <a:bodyPr/>
                    <a:lstStyle/>
                    <a:p>
                      <a:pPr marL="285750" indent="-285750">
                        <a:buFont typeface="Wingdings" panose="05000000000000000000" pitchFamily="2" charset="2"/>
                        <a:buChar char="Ø"/>
                      </a:pPr>
                      <a:r>
                        <a:rPr lang="en-GB" sz="2000" dirty="0" smtClean="0">
                          <a:latin typeface="+mj-lt"/>
                        </a:rPr>
                        <a:t>Practice</a:t>
                      </a:r>
                      <a:r>
                        <a:rPr lang="en-GB" sz="2000" baseline="0" dirty="0" smtClean="0">
                          <a:latin typeface="+mj-lt"/>
                        </a:rPr>
                        <a:t> Assessor identified</a:t>
                      </a:r>
                    </a:p>
                    <a:p>
                      <a:pPr marL="285750" indent="-285750">
                        <a:buFont typeface="Wingdings" panose="05000000000000000000" pitchFamily="2" charset="2"/>
                        <a:buChar char="Ø"/>
                      </a:pPr>
                      <a:r>
                        <a:rPr lang="en-GB" sz="2000" baseline="0" dirty="0" smtClean="0">
                          <a:latin typeface="+mj-lt"/>
                        </a:rPr>
                        <a:t>Placement orientation</a:t>
                      </a:r>
                    </a:p>
                    <a:p>
                      <a:pPr marL="285750" indent="-285750">
                        <a:buFont typeface="Wingdings" panose="05000000000000000000" pitchFamily="2" charset="2"/>
                        <a:buChar char="Ø"/>
                      </a:pPr>
                      <a:r>
                        <a:rPr lang="en-GB" sz="2000" baseline="0" dirty="0" smtClean="0">
                          <a:latin typeface="+mj-lt"/>
                        </a:rPr>
                        <a:t>Meeting between Practice Supervisor(s) or Practice Assessor or Nominated Person</a:t>
                      </a:r>
                    </a:p>
                    <a:p>
                      <a:pPr marL="285750" indent="-285750">
                        <a:buFont typeface="Wingdings" panose="05000000000000000000" pitchFamily="2" charset="2"/>
                        <a:buChar char="Ø"/>
                      </a:pPr>
                      <a:r>
                        <a:rPr lang="en-GB" sz="2000" baseline="0" dirty="0" smtClean="0">
                          <a:latin typeface="+mj-lt"/>
                        </a:rPr>
                        <a:t>Learning opportunities discussed &amp; agreed</a:t>
                      </a:r>
                    </a:p>
                    <a:p>
                      <a:pPr marL="285750" indent="-285750">
                        <a:buFont typeface="Wingdings" panose="05000000000000000000" pitchFamily="2" charset="2"/>
                        <a:buChar char="Ø"/>
                      </a:pPr>
                      <a:r>
                        <a:rPr lang="en-GB" sz="2000" baseline="0" dirty="0" smtClean="0">
                          <a:latin typeface="+mj-lt"/>
                        </a:rPr>
                        <a:t>Learning contract agreed</a:t>
                      </a:r>
                      <a:endParaRPr lang="en-GB" sz="2000" dirty="0" smtClean="0">
                        <a:latin typeface="+mj-lt"/>
                      </a:endParaRPr>
                    </a:p>
                  </a:txBody>
                  <a:tcPr/>
                </a:tc>
                <a:extLst>
                  <a:ext uri="{0D108BD9-81ED-4DB2-BD59-A6C34878D82A}">
                    <a16:rowId xmlns:a16="http://schemas.microsoft.com/office/drawing/2014/main" val="3291641422"/>
                  </a:ext>
                </a:extLst>
              </a:tr>
            </a:tbl>
          </a:graphicData>
        </a:graphic>
      </p:graphicFrame>
      <p:graphicFrame>
        <p:nvGraphicFramePr>
          <p:cNvPr id="11" name="Table 10"/>
          <p:cNvGraphicFramePr>
            <a:graphicFrameLocks noGrp="1"/>
          </p:cNvGraphicFramePr>
          <p:nvPr>
            <p:extLst/>
          </p:nvPr>
        </p:nvGraphicFramePr>
        <p:xfrm>
          <a:off x="739302" y="4610911"/>
          <a:ext cx="10583692" cy="1809342"/>
        </p:xfrm>
        <a:graphic>
          <a:graphicData uri="http://schemas.openxmlformats.org/drawingml/2006/table">
            <a:tbl>
              <a:tblPr firstRow="1" bandRow="1">
                <a:tableStyleId>{5C22544A-7EE6-4342-B048-85BDC9FD1C3A}</a:tableStyleId>
              </a:tblPr>
              <a:tblGrid>
                <a:gridCol w="10583692">
                  <a:extLst>
                    <a:ext uri="{9D8B030D-6E8A-4147-A177-3AD203B41FA5}">
                      <a16:colId xmlns:a16="http://schemas.microsoft.com/office/drawing/2014/main" val="1723807381"/>
                    </a:ext>
                  </a:extLst>
                </a:gridCol>
              </a:tblGrid>
              <a:tr h="908047">
                <a:tc>
                  <a:txBody>
                    <a:bodyPr/>
                    <a:lstStyle/>
                    <a:p>
                      <a:r>
                        <a:rPr lang="en-GB" sz="2000" baseline="0" dirty="0" smtClean="0">
                          <a:latin typeface="+mj-lt"/>
                        </a:rPr>
                        <a:t>Mid-point interview – Practice Supervisor(s) involved in IP (if so must be confirmed by Practice Assessor. Practice Assessor completes formative of cluster skills</a:t>
                      </a:r>
                      <a:endParaRPr lang="en-GB" sz="2000" dirty="0">
                        <a:latin typeface="+mj-lt"/>
                      </a:endParaRPr>
                    </a:p>
                  </a:txBody>
                  <a:tcPr/>
                </a:tc>
                <a:extLst>
                  <a:ext uri="{0D108BD9-81ED-4DB2-BD59-A6C34878D82A}">
                    <a16:rowId xmlns:a16="http://schemas.microsoft.com/office/drawing/2014/main" val="1205716011"/>
                  </a:ext>
                </a:extLst>
              </a:tr>
              <a:tr h="901295">
                <a:tc>
                  <a:txBody>
                    <a:bodyPr/>
                    <a:lstStyle/>
                    <a:p>
                      <a:pPr marL="285750" indent="-285750">
                        <a:buFont typeface="Wingdings" panose="05000000000000000000" pitchFamily="2" charset="2"/>
                        <a:buChar char="Ø"/>
                      </a:pPr>
                      <a:r>
                        <a:rPr lang="en-GB" sz="2000" dirty="0" smtClean="0">
                          <a:latin typeface="+mj-lt"/>
                        </a:rPr>
                        <a:t>Formative of Interpersonal and Professional skills</a:t>
                      </a:r>
                    </a:p>
                    <a:p>
                      <a:pPr marL="285750" indent="-285750">
                        <a:buFont typeface="Wingdings" panose="05000000000000000000" pitchFamily="2" charset="2"/>
                        <a:buChar char="Ø"/>
                      </a:pPr>
                      <a:r>
                        <a:rPr lang="en-GB" sz="2000" dirty="0" smtClean="0">
                          <a:latin typeface="+mj-lt"/>
                        </a:rPr>
                        <a:t>Formative assessment of cluster skills </a:t>
                      </a:r>
                    </a:p>
                  </a:txBody>
                  <a:tcPr/>
                </a:tc>
                <a:extLst>
                  <a:ext uri="{0D108BD9-81ED-4DB2-BD59-A6C34878D82A}">
                    <a16:rowId xmlns:a16="http://schemas.microsoft.com/office/drawing/2014/main" val="3291641422"/>
                  </a:ext>
                </a:extLst>
              </a:tr>
            </a:tbl>
          </a:graphicData>
        </a:graphic>
      </p:graphicFrame>
      <p:sp>
        <p:nvSpPr>
          <p:cNvPr id="9" name="Title 1"/>
          <p:cNvSpPr>
            <a:spLocks noGrp="1"/>
          </p:cNvSpPr>
          <p:nvPr>
            <p:ph type="title"/>
          </p:nvPr>
        </p:nvSpPr>
        <p:spPr>
          <a:xfrm>
            <a:off x="1415846" y="68263"/>
            <a:ext cx="10245212" cy="855662"/>
          </a:xfrm>
        </p:spPr>
        <p:txBody>
          <a:bodyPr>
            <a:normAutofit/>
          </a:bodyPr>
          <a:lstStyle/>
          <a:p>
            <a:r>
              <a:rPr lang="en-GB" dirty="0" smtClean="0"/>
              <a:t> </a:t>
            </a:r>
            <a:r>
              <a:rPr lang="en-GB" sz="2700" b="1" dirty="0" smtClean="0"/>
              <a:t>Process of Practice Assessment – Initial to </a:t>
            </a:r>
            <a:r>
              <a:rPr lang="en-GB" sz="2700" b="1" dirty="0" smtClean="0"/>
              <a:t>Mid-point (ARU)</a:t>
            </a:r>
            <a:endParaRPr lang="en-GB" sz="2700" b="1" dirty="0"/>
          </a:p>
        </p:txBody>
      </p:sp>
    </p:spTree>
    <p:extLst>
      <p:ext uri="{BB962C8B-B14F-4D97-AF65-F5344CB8AC3E}">
        <p14:creationId xmlns:p14="http://schemas.microsoft.com/office/powerpoint/2010/main" val="2900354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7361" y="111741"/>
            <a:ext cx="10185400" cy="698501"/>
          </a:xfrm>
          <a:solidFill>
            <a:schemeClr val="bg1"/>
          </a:solidFill>
        </p:spPr>
        <p:txBody>
          <a:bodyPr/>
          <a:lstStyle/>
          <a:p>
            <a:r>
              <a:rPr lang="en-GB" dirty="0" smtClean="0">
                <a:solidFill>
                  <a:schemeClr val="tx1"/>
                </a:solidFill>
              </a:rPr>
              <a:t>              </a:t>
            </a:r>
            <a:r>
              <a:rPr lang="en-GB" sz="2400" dirty="0" smtClean="0">
                <a:solidFill>
                  <a:schemeClr val="tx1"/>
                </a:solidFill>
              </a:rPr>
              <a:t>Process of Practice Assessment – Initial to </a:t>
            </a:r>
            <a:r>
              <a:rPr lang="en-GB" sz="2400" dirty="0" smtClean="0">
                <a:solidFill>
                  <a:schemeClr val="tx1"/>
                </a:solidFill>
              </a:rPr>
              <a:t>Mid-point (</a:t>
            </a:r>
            <a:r>
              <a:rPr lang="en-GB" sz="2400" dirty="0" smtClean="0">
                <a:solidFill>
                  <a:schemeClr val="tx1"/>
                </a:solidFill>
              </a:rPr>
              <a:t>UoE</a:t>
            </a:r>
            <a:r>
              <a:rPr lang="en-GB" sz="2400" dirty="0" smtClean="0">
                <a:solidFill>
                  <a:schemeClr val="tx1"/>
                </a:solidFill>
              </a:rPr>
              <a:t>)</a:t>
            </a:r>
            <a:endParaRPr lang="en-GB" dirty="0">
              <a:solidFill>
                <a:schemeClr val="tx1"/>
              </a:solidFill>
            </a:endParaRPr>
          </a:p>
        </p:txBody>
      </p:sp>
      <p:graphicFrame>
        <p:nvGraphicFramePr>
          <p:cNvPr id="3" name="Table 2"/>
          <p:cNvGraphicFramePr>
            <a:graphicFrameLocks noGrp="1"/>
          </p:cNvGraphicFramePr>
          <p:nvPr>
            <p:extLst/>
          </p:nvPr>
        </p:nvGraphicFramePr>
        <p:xfrm>
          <a:off x="739302" y="1083273"/>
          <a:ext cx="10583693" cy="1250990"/>
        </p:xfrm>
        <a:graphic>
          <a:graphicData uri="http://schemas.openxmlformats.org/drawingml/2006/table">
            <a:tbl>
              <a:tblPr firstRow="1" bandRow="1">
                <a:tableStyleId>{5C22544A-7EE6-4342-B048-85BDC9FD1C3A}</a:tableStyleId>
              </a:tblPr>
              <a:tblGrid>
                <a:gridCol w="10583693">
                  <a:extLst>
                    <a:ext uri="{9D8B030D-6E8A-4147-A177-3AD203B41FA5}">
                      <a16:colId xmlns:a16="http://schemas.microsoft.com/office/drawing/2014/main" val="1723807381"/>
                    </a:ext>
                  </a:extLst>
                </a:gridCol>
              </a:tblGrid>
              <a:tr h="373542">
                <a:tc>
                  <a:txBody>
                    <a:bodyPr/>
                    <a:lstStyle/>
                    <a:p>
                      <a:r>
                        <a:rPr lang="en-GB" sz="2000" dirty="0" smtClean="0">
                          <a:latin typeface="+mj-lt"/>
                        </a:rPr>
                        <a:t>Prior to placement</a:t>
                      </a:r>
                      <a:endParaRPr lang="en-GB" sz="2000" dirty="0">
                        <a:latin typeface="+mj-lt"/>
                      </a:endParaRPr>
                    </a:p>
                  </a:txBody>
                  <a:tcPr/>
                </a:tc>
                <a:extLst>
                  <a:ext uri="{0D108BD9-81ED-4DB2-BD59-A6C34878D82A}">
                    <a16:rowId xmlns:a16="http://schemas.microsoft.com/office/drawing/2014/main" val="1205716011"/>
                  </a:ext>
                </a:extLst>
              </a:tr>
              <a:tr h="854750">
                <a:tc>
                  <a:txBody>
                    <a:bodyPr/>
                    <a:lstStyle/>
                    <a:p>
                      <a:pPr marL="285750" indent="-285750">
                        <a:buFont typeface="Wingdings" panose="05000000000000000000" pitchFamily="2" charset="2"/>
                        <a:buChar char="Ø"/>
                      </a:pPr>
                      <a:r>
                        <a:rPr lang="en-GB" sz="2000" dirty="0" smtClean="0">
                          <a:latin typeface="+mj-lt"/>
                        </a:rPr>
                        <a:t>Preparation in University</a:t>
                      </a:r>
                    </a:p>
                    <a:p>
                      <a:pPr marL="285750" indent="-285750">
                        <a:buFont typeface="Wingdings" panose="05000000000000000000" pitchFamily="2" charset="2"/>
                        <a:buChar char="Ø"/>
                      </a:pPr>
                      <a:r>
                        <a:rPr lang="en-GB" sz="2000" dirty="0" smtClean="0">
                          <a:latin typeface="+mj-lt"/>
                        </a:rPr>
                        <a:t>Student to contact placement area</a:t>
                      </a:r>
                      <a:endParaRPr lang="en-GB" sz="2000" dirty="0"/>
                    </a:p>
                  </a:txBody>
                  <a:tcPr/>
                </a:tc>
                <a:extLst>
                  <a:ext uri="{0D108BD9-81ED-4DB2-BD59-A6C34878D82A}">
                    <a16:rowId xmlns:a16="http://schemas.microsoft.com/office/drawing/2014/main" val="3291641422"/>
                  </a:ext>
                </a:extLst>
              </a:tr>
            </a:tbl>
          </a:graphicData>
        </a:graphic>
      </p:graphicFrame>
      <p:graphicFrame>
        <p:nvGraphicFramePr>
          <p:cNvPr id="10" name="Table 9"/>
          <p:cNvGraphicFramePr>
            <a:graphicFrameLocks noGrp="1"/>
          </p:cNvGraphicFramePr>
          <p:nvPr>
            <p:extLst/>
          </p:nvPr>
        </p:nvGraphicFramePr>
        <p:xfrm>
          <a:off x="739303" y="2327836"/>
          <a:ext cx="10583692" cy="2101360"/>
        </p:xfrm>
        <a:graphic>
          <a:graphicData uri="http://schemas.openxmlformats.org/drawingml/2006/table">
            <a:tbl>
              <a:tblPr firstRow="1" bandRow="1">
                <a:tableStyleId>{5C22544A-7EE6-4342-B048-85BDC9FD1C3A}</a:tableStyleId>
              </a:tblPr>
              <a:tblGrid>
                <a:gridCol w="10583692">
                  <a:extLst>
                    <a:ext uri="{9D8B030D-6E8A-4147-A177-3AD203B41FA5}">
                      <a16:colId xmlns:a16="http://schemas.microsoft.com/office/drawing/2014/main" val="1723807381"/>
                    </a:ext>
                  </a:extLst>
                </a:gridCol>
              </a:tblGrid>
              <a:tr h="676609">
                <a:tc>
                  <a:txBody>
                    <a:bodyPr/>
                    <a:lstStyle/>
                    <a:p>
                      <a:r>
                        <a:rPr lang="en-GB" sz="2000" dirty="0" smtClean="0">
                          <a:latin typeface="+mj-lt"/>
                        </a:rPr>
                        <a:t>Initial</a:t>
                      </a:r>
                      <a:r>
                        <a:rPr lang="en-GB" sz="2000" baseline="0" dirty="0" smtClean="0">
                          <a:latin typeface="+mj-lt"/>
                        </a:rPr>
                        <a:t> interview – Practice Supervisor(s) or nominated person involved at induction</a:t>
                      </a:r>
                      <a:endParaRPr lang="en-GB" sz="2000" dirty="0">
                        <a:latin typeface="+mj-lt"/>
                      </a:endParaRPr>
                    </a:p>
                  </a:txBody>
                  <a:tcPr/>
                </a:tc>
                <a:extLst>
                  <a:ext uri="{0D108BD9-81ED-4DB2-BD59-A6C34878D82A}">
                    <a16:rowId xmlns:a16="http://schemas.microsoft.com/office/drawing/2014/main" val="1205716011"/>
                  </a:ext>
                </a:extLst>
              </a:tr>
              <a:tr h="1424751">
                <a:tc>
                  <a:txBody>
                    <a:bodyPr/>
                    <a:lstStyle/>
                    <a:p>
                      <a:pPr marL="285750" indent="-285750">
                        <a:buFont typeface="Wingdings" panose="05000000000000000000" pitchFamily="2" charset="2"/>
                        <a:buChar char="Ø"/>
                      </a:pPr>
                      <a:r>
                        <a:rPr lang="en-GB" sz="2000" dirty="0" smtClean="0">
                          <a:latin typeface="+mj-lt"/>
                        </a:rPr>
                        <a:t>Practice</a:t>
                      </a:r>
                      <a:r>
                        <a:rPr lang="en-GB" sz="2000" baseline="0" dirty="0" smtClean="0">
                          <a:latin typeface="+mj-lt"/>
                        </a:rPr>
                        <a:t> Assessor identified</a:t>
                      </a:r>
                    </a:p>
                    <a:p>
                      <a:pPr marL="285750" indent="-285750">
                        <a:buFont typeface="Wingdings" panose="05000000000000000000" pitchFamily="2" charset="2"/>
                        <a:buChar char="Ø"/>
                      </a:pPr>
                      <a:r>
                        <a:rPr lang="en-GB" sz="2000" baseline="0" dirty="0" smtClean="0">
                          <a:latin typeface="+mj-lt"/>
                        </a:rPr>
                        <a:t>Placement orientation</a:t>
                      </a:r>
                    </a:p>
                    <a:p>
                      <a:pPr marL="285750" indent="-285750">
                        <a:buFont typeface="Wingdings" panose="05000000000000000000" pitchFamily="2" charset="2"/>
                        <a:buChar char="Ø"/>
                      </a:pPr>
                      <a:r>
                        <a:rPr lang="en-GB" sz="2000" baseline="0" dirty="0" smtClean="0">
                          <a:latin typeface="+mj-lt"/>
                        </a:rPr>
                        <a:t>Learning opportunities discussed &amp; agreed</a:t>
                      </a:r>
                    </a:p>
                    <a:p>
                      <a:pPr marL="285750" indent="-285750">
                        <a:buFont typeface="Wingdings" panose="05000000000000000000" pitchFamily="2" charset="2"/>
                        <a:buChar char="Ø"/>
                      </a:pPr>
                      <a:r>
                        <a:rPr lang="en-GB" sz="2000" baseline="0" dirty="0" smtClean="0">
                          <a:latin typeface="+mj-lt"/>
                        </a:rPr>
                        <a:t>Learning contract agreed</a:t>
                      </a:r>
                      <a:endParaRPr lang="en-GB" sz="2000" dirty="0" smtClean="0">
                        <a:latin typeface="+mj-lt"/>
                      </a:endParaRPr>
                    </a:p>
                  </a:txBody>
                  <a:tcPr/>
                </a:tc>
                <a:extLst>
                  <a:ext uri="{0D108BD9-81ED-4DB2-BD59-A6C34878D82A}">
                    <a16:rowId xmlns:a16="http://schemas.microsoft.com/office/drawing/2014/main" val="3291641422"/>
                  </a:ext>
                </a:extLst>
              </a:tr>
            </a:tbl>
          </a:graphicData>
        </a:graphic>
      </p:graphicFrame>
      <p:graphicFrame>
        <p:nvGraphicFramePr>
          <p:cNvPr id="11" name="Table 10"/>
          <p:cNvGraphicFramePr>
            <a:graphicFrameLocks noGrp="1"/>
          </p:cNvGraphicFramePr>
          <p:nvPr>
            <p:extLst/>
          </p:nvPr>
        </p:nvGraphicFramePr>
        <p:xfrm>
          <a:off x="739302" y="4610911"/>
          <a:ext cx="10583692" cy="2121278"/>
        </p:xfrm>
        <a:graphic>
          <a:graphicData uri="http://schemas.openxmlformats.org/drawingml/2006/table">
            <a:tbl>
              <a:tblPr firstRow="1" bandRow="1">
                <a:tableStyleId>{5C22544A-7EE6-4342-B048-85BDC9FD1C3A}</a:tableStyleId>
              </a:tblPr>
              <a:tblGrid>
                <a:gridCol w="10583692">
                  <a:extLst>
                    <a:ext uri="{9D8B030D-6E8A-4147-A177-3AD203B41FA5}">
                      <a16:colId xmlns:a16="http://schemas.microsoft.com/office/drawing/2014/main" val="1723807381"/>
                    </a:ext>
                  </a:extLst>
                </a:gridCol>
              </a:tblGrid>
              <a:tr h="505838">
                <a:tc>
                  <a:txBody>
                    <a:bodyPr/>
                    <a:lstStyle/>
                    <a:p>
                      <a:r>
                        <a:rPr lang="en-GB" sz="2000" baseline="0" dirty="0" smtClean="0">
                          <a:latin typeface="+mj-lt"/>
                        </a:rPr>
                        <a:t>Mid-point interview – Practice Assessor in collaboration with supervisors and student</a:t>
                      </a:r>
                      <a:endParaRPr lang="en-GB" sz="2000" dirty="0">
                        <a:latin typeface="+mj-lt"/>
                      </a:endParaRPr>
                    </a:p>
                  </a:txBody>
                  <a:tcPr/>
                </a:tc>
                <a:extLst>
                  <a:ext uri="{0D108BD9-81ED-4DB2-BD59-A6C34878D82A}">
                    <a16:rowId xmlns:a16="http://schemas.microsoft.com/office/drawing/2014/main" val="1205716011"/>
                  </a:ext>
                </a:extLst>
              </a:tr>
              <a:tr h="901295">
                <a:tc>
                  <a:txBody>
                    <a:bodyPr/>
                    <a:lstStyle/>
                    <a:p>
                      <a:pPr marL="285750" indent="-285750">
                        <a:buFont typeface="Wingdings" panose="05000000000000000000" pitchFamily="2" charset="2"/>
                        <a:buChar char="Ø"/>
                      </a:pPr>
                      <a:r>
                        <a:rPr lang="en-GB" sz="2000" dirty="0" smtClean="0">
                          <a:latin typeface="+mj-lt"/>
                        </a:rPr>
                        <a:t>Review of progress towards learning contract outcomes</a:t>
                      </a:r>
                    </a:p>
                    <a:p>
                      <a:pPr marL="285750" indent="-285750">
                        <a:buFont typeface="Wingdings" panose="05000000000000000000" pitchFamily="2" charset="2"/>
                        <a:buChar char="Ø"/>
                      </a:pPr>
                      <a:r>
                        <a:rPr lang="en-GB" sz="2000" dirty="0" smtClean="0">
                          <a:latin typeface="+mj-lt"/>
                        </a:rPr>
                        <a:t>Review of progress in completing reflective</a:t>
                      </a:r>
                      <a:r>
                        <a:rPr lang="en-GB" sz="2000" baseline="0" dirty="0" smtClean="0">
                          <a:latin typeface="+mj-lt"/>
                        </a:rPr>
                        <a:t> logs</a:t>
                      </a:r>
                    </a:p>
                    <a:p>
                      <a:pPr marL="285750" indent="-285750">
                        <a:buFont typeface="Wingdings" panose="05000000000000000000" pitchFamily="2" charset="2"/>
                        <a:buChar char="Ø"/>
                      </a:pPr>
                      <a:r>
                        <a:rPr lang="en-GB" sz="2000" baseline="0" dirty="0" smtClean="0">
                          <a:latin typeface="+mj-lt"/>
                        </a:rPr>
                        <a:t>Review of progress and feedback in f</a:t>
                      </a:r>
                      <a:r>
                        <a:rPr lang="en-GB" sz="2000" dirty="0" smtClean="0">
                          <a:latin typeface="+mj-lt"/>
                        </a:rPr>
                        <a:t>ormative assessments undertaken</a:t>
                      </a:r>
                    </a:p>
                    <a:p>
                      <a:pPr marL="285750" indent="-285750">
                        <a:buFont typeface="Wingdings" panose="05000000000000000000" pitchFamily="2" charset="2"/>
                        <a:buChar char="Ø"/>
                      </a:pPr>
                      <a:r>
                        <a:rPr lang="en-GB" sz="2000" dirty="0" smtClean="0">
                          <a:latin typeface="+mj-lt"/>
                        </a:rPr>
                        <a:t>Practice Assessor may undertake some summative assessments at this point</a:t>
                      </a:r>
                    </a:p>
                    <a:p>
                      <a:pPr marL="285750" indent="-285750">
                        <a:buFont typeface="Wingdings" panose="05000000000000000000" pitchFamily="2" charset="2"/>
                        <a:buChar char="Ø"/>
                      </a:pPr>
                      <a:r>
                        <a:rPr lang="en-GB" sz="2000" dirty="0" smtClean="0">
                          <a:latin typeface="+mj-lt"/>
                        </a:rPr>
                        <a:t>Goal-setting for</a:t>
                      </a:r>
                      <a:r>
                        <a:rPr lang="en-GB" sz="2000" baseline="0" dirty="0" smtClean="0">
                          <a:latin typeface="+mj-lt"/>
                        </a:rPr>
                        <a:t> remainder of placement</a:t>
                      </a:r>
                      <a:endParaRPr lang="en-GB" sz="2000" dirty="0" smtClean="0">
                        <a:latin typeface="+mj-lt"/>
                      </a:endParaRPr>
                    </a:p>
                  </a:txBody>
                  <a:tcPr/>
                </a:tc>
                <a:extLst>
                  <a:ext uri="{0D108BD9-81ED-4DB2-BD59-A6C34878D82A}">
                    <a16:rowId xmlns:a16="http://schemas.microsoft.com/office/drawing/2014/main" val="3291641422"/>
                  </a:ext>
                </a:extLst>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998"/>
            <a:ext cx="2241920" cy="666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228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 </a:t>
            </a:r>
            <a:endParaRPr lang="en-GB" sz="3200" dirty="0"/>
          </a:p>
        </p:txBody>
      </p:sp>
      <p:sp>
        <p:nvSpPr>
          <p:cNvPr id="3" name="Rectangle 2"/>
          <p:cNvSpPr/>
          <p:nvPr/>
        </p:nvSpPr>
        <p:spPr>
          <a:xfrm>
            <a:off x="720439" y="1075370"/>
            <a:ext cx="10252360" cy="646331"/>
          </a:xfrm>
          <a:prstGeom prst="rect">
            <a:avLst/>
          </a:prstGeom>
        </p:spPr>
        <p:txBody>
          <a:bodyPr wrap="square">
            <a:spAutoFit/>
          </a:bodyPr>
          <a:lstStyle/>
          <a:p>
            <a:endParaRPr lang="en-GB" b="1" dirty="0" smtClean="0"/>
          </a:p>
          <a:p>
            <a:endParaRPr lang="en-GB" dirty="0">
              <a:latin typeface="Arial" panose="020B0604020202020204" pitchFamily="34" charset="0"/>
              <a:cs typeface="Arial" panose="020B0604020202020204" pitchFamily="34" charset="0"/>
            </a:endParaRPr>
          </a:p>
        </p:txBody>
      </p:sp>
      <p:sp>
        <p:nvSpPr>
          <p:cNvPr id="5" name="Rectangle 4"/>
          <p:cNvSpPr/>
          <p:nvPr/>
        </p:nvSpPr>
        <p:spPr>
          <a:xfrm>
            <a:off x="0" y="0"/>
            <a:ext cx="2005012" cy="892732"/>
          </a:xfrm>
          <a:prstGeom prst="rect">
            <a:avLst/>
          </a:prstGeom>
          <a:gradFill flip="none" rotWithShape="1">
            <a:gsLst>
              <a:gs pos="100000">
                <a:srgbClr val="0E6394"/>
              </a:gs>
              <a:gs pos="37000">
                <a:srgbClr val="009BBD"/>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latin typeface="+mj-lt"/>
            </a:endParaRPr>
          </a:p>
        </p:txBody>
      </p:sp>
      <p:sp>
        <p:nvSpPr>
          <p:cNvPr id="11" name="TextBox 10"/>
          <p:cNvSpPr txBox="1"/>
          <p:nvPr/>
        </p:nvSpPr>
        <p:spPr>
          <a:xfrm>
            <a:off x="7081735" y="1843760"/>
            <a:ext cx="4847029" cy="646331"/>
          </a:xfrm>
          <a:prstGeom prst="rect">
            <a:avLst/>
          </a:prstGeom>
          <a:solidFill>
            <a:srgbClr val="92D050"/>
          </a:solidFill>
        </p:spPr>
        <p:txBody>
          <a:bodyPr wrap="square" rtlCol="0">
            <a:spAutoFit/>
          </a:bodyPr>
          <a:lstStyle/>
          <a:p>
            <a:r>
              <a:rPr lang="en-GB" dirty="0" smtClean="0">
                <a:latin typeface="+mj-lt"/>
              </a:rPr>
              <a:t>If completed by the Practice Supervisor must be in liaison with the Practice Assessor</a:t>
            </a:r>
            <a:endParaRPr lang="en-GB" dirty="0">
              <a:latin typeface="+mj-lt"/>
            </a:endParaRPr>
          </a:p>
        </p:txBody>
      </p:sp>
      <p:pic>
        <p:nvPicPr>
          <p:cNvPr id="6" name="Picture 5"/>
          <p:cNvPicPr>
            <a:picLocks noChangeAspect="1"/>
          </p:cNvPicPr>
          <p:nvPr/>
        </p:nvPicPr>
        <p:blipFill rotWithShape="1">
          <a:blip r:embed="rId3"/>
          <a:srcRect l="28591" t="7912" r="30319" b="16024"/>
          <a:stretch/>
        </p:blipFill>
        <p:spPr>
          <a:xfrm>
            <a:off x="2491861" y="1118589"/>
            <a:ext cx="4341461" cy="5044920"/>
          </a:xfrm>
          <a:prstGeom prst="rect">
            <a:avLst/>
          </a:prstGeom>
        </p:spPr>
      </p:pic>
      <p:sp>
        <p:nvSpPr>
          <p:cNvPr id="12" name="Right Arrow 11"/>
          <p:cNvSpPr/>
          <p:nvPr/>
        </p:nvSpPr>
        <p:spPr>
          <a:xfrm>
            <a:off x="171233" y="2958353"/>
            <a:ext cx="4673141" cy="159419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mj-lt"/>
              </a:rPr>
              <a:t>The Practice Supervisor or Practice Assessor should choose one statement</a:t>
            </a:r>
            <a:endParaRPr lang="en-GB" dirty="0">
              <a:solidFill>
                <a:schemeClr val="tx1"/>
              </a:solidFill>
              <a:latin typeface="+mj-lt"/>
            </a:endParaRPr>
          </a:p>
        </p:txBody>
      </p:sp>
      <p:pic>
        <p:nvPicPr>
          <p:cNvPr id="10" name="Picture 9"/>
          <p:cNvPicPr>
            <a:picLocks noChangeAspect="1"/>
          </p:cNvPicPr>
          <p:nvPr/>
        </p:nvPicPr>
        <p:blipFill rotWithShape="1">
          <a:blip r:embed="rId4"/>
          <a:srcRect l="51529" t="24667" r="34907" b="68152"/>
          <a:stretch/>
        </p:blipFill>
        <p:spPr>
          <a:xfrm>
            <a:off x="0" y="68576"/>
            <a:ext cx="1867711" cy="728911"/>
          </a:xfrm>
          <a:prstGeom prst="rect">
            <a:avLst/>
          </a:prstGeom>
        </p:spPr>
      </p:pic>
      <p:sp>
        <p:nvSpPr>
          <p:cNvPr id="9" name="Rectangle 8"/>
          <p:cNvSpPr/>
          <p:nvPr/>
        </p:nvSpPr>
        <p:spPr>
          <a:xfrm>
            <a:off x="2113935" y="110737"/>
            <a:ext cx="9814829" cy="954107"/>
          </a:xfrm>
          <a:prstGeom prst="rect">
            <a:avLst/>
          </a:prstGeom>
        </p:spPr>
        <p:txBody>
          <a:bodyPr wrap="square">
            <a:spAutoFit/>
          </a:bodyPr>
          <a:lstStyle/>
          <a:p>
            <a:pPr lvl="0">
              <a:defRPr/>
            </a:pPr>
            <a:r>
              <a:rPr lang="en-GB" sz="2800" b="1" dirty="0">
                <a:latin typeface="+mj-lt"/>
              </a:rPr>
              <a:t>Formative Assessment of Interpersonal and Professional </a:t>
            </a:r>
            <a:r>
              <a:rPr lang="en-GB" sz="2800" b="1" dirty="0" smtClean="0">
                <a:latin typeface="+mj-lt"/>
              </a:rPr>
              <a:t>skills (ARU)</a:t>
            </a:r>
            <a:endParaRPr lang="en-GB" sz="2800" b="1" dirty="0">
              <a:latin typeface="+mj-lt"/>
            </a:endParaRPr>
          </a:p>
        </p:txBody>
      </p:sp>
    </p:spTree>
    <p:extLst>
      <p:ext uri="{BB962C8B-B14F-4D97-AF65-F5344CB8AC3E}">
        <p14:creationId xmlns:p14="http://schemas.microsoft.com/office/powerpoint/2010/main" val="2176122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GB" sz="2800" dirty="0" smtClean="0">
                <a:solidFill>
                  <a:schemeClr val="tx1"/>
                </a:solidFill>
              </a:rPr>
              <a:t>Student-led goal-setting and Supervised Coaching (UoE PAD)</a:t>
            </a:r>
            <a:endParaRPr lang="en-GB" sz="2800"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4163" y="1222375"/>
            <a:ext cx="3998912" cy="436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1338431" y="1391752"/>
            <a:ext cx="3624300" cy="948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white"/>
                </a:solidFill>
                <a:effectLst/>
                <a:uLnTx/>
                <a:uFillTx/>
                <a:latin typeface="Arial"/>
                <a:ea typeface="+mn-ea"/>
                <a:cs typeface="+mn-cs"/>
              </a:rPr>
              <a:t>Students complete reflections</a:t>
            </a:r>
            <a:r>
              <a:rPr kumimoji="0" lang="en-GB" sz="1200" b="0" i="0" u="none" strike="noStrike" kern="1200" cap="none" spc="0" normalizeH="0" noProof="0" dirty="0" smtClean="0">
                <a:ln>
                  <a:noFill/>
                </a:ln>
                <a:solidFill>
                  <a:prstClr val="white"/>
                </a:solidFill>
                <a:effectLst/>
                <a:uLnTx/>
                <a:uFillTx/>
                <a:latin typeface="Arial"/>
                <a:ea typeface="+mn-ea"/>
                <a:cs typeface="+mn-cs"/>
              </a:rPr>
              <a:t>.</a:t>
            </a:r>
            <a:endParaRPr kumimoji="0" lang="en-GB"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Left Arrow 4"/>
          <p:cNvSpPr/>
          <p:nvPr/>
        </p:nvSpPr>
        <p:spPr>
          <a:xfrm>
            <a:off x="7761539" y="1366594"/>
            <a:ext cx="4081273" cy="968232"/>
          </a:xfrm>
          <a:prstGeom prst="leftArrow">
            <a:avLst>
              <a:gd name="adj1" fmla="val 50000"/>
              <a:gd name="adj2" fmla="val 51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white"/>
                </a:solidFill>
                <a:effectLst/>
                <a:uLnTx/>
                <a:uFillTx/>
                <a:latin typeface="Arial"/>
                <a:ea typeface="+mn-ea"/>
                <a:cs typeface="+mn-cs"/>
              </a:rPr>
              <a:t>Practice Supervisors countersign reflections</a:t>
            </a:r>
            <a:r>
              <a:rPr kumimoji="0" lang="en-GB" sz="1200" b="0" i="0" u="none" strike="noStrike" kern="1200" cap="none" spc="0" normalizeH="0" noProof="0" dirty="0" smtClean="0">
                <a:ln>
                  <a:noFill/>
                </a:ln>
                <a:solidFill>
                  <a:prstClr val="white"/>
                </a:solidFill>
                <a:effectLst/>
                <a:uLnTx/>
                <a:uFillTx/>
                <a:latin typeface="Arial"/>
                <a:ea typeface="+mn-ea"/>
                <a:cs typeface="+mn-cs"/>
              </a:rPr>
              <a:t> </a:t>
            </a:r>
            <a:r>
              <a:rPr kumimoji="0" lang="en-GB" sz="1200" b="0" i="0" u="none" strike="noStrike" kern="1200" cap="none" spc="0" normalizeH="0" baseline="0" noProof="0" dirty="0" smtClean="0">
                <a:ln>
                  <a:noFill/>
                </a:ln>
                <a:solidFill>
                  <a:prstClr val="white"/>
                </a:solidFill>
                <a:effectLst/>
                <a:uLnTx/>
                <a:uFillTx/>
                <a:latin typeface="Arial"/>
                <a:ea typeface="+mn-ea"/>
                <a:cs typeface="+mn-cs"/>
              </a:rPr>
              <a:t>based on their observations of student’s experiential learning</a:t>
            </a:r>
            <a:endParaRPr kumimoji="0" lang="en-GB" sz="12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26"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8988"/>
            <a:ext cx="1928812" cy="571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69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8989" t="10040" r="30119" b="17088"/>
          <a:stretch/>
        </p:blipFill>
        <p:spPr>
          <a:xfrm>
            <a:off x="3326859" y="1789465"/>
            <a:ext cx="3443592" cy="4602654"/>
          </a:xfrm>
          <a:prstGeom prst="rect">
            <a:avLst/>
          </a:prstGeom>
        </p:spPr>
      </p:pic>
      <p:sp>
        <p:nvSpPr>
          <p:cNvPr id="6" name="TextBox 5"/>
          <p:cNvSpPr txBox="1"/>
          <p:nvPr/>
        </p:nvSpPr>
        <p:spPr>
          <a:xfrm>
            <a:off x="178278" y="970311"/>
            <a:ext cx="5642042" cy="92333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Arial"/>
                <a:ea typeface="+mn-ea"/>
                <a:cs typeface="+mn-cs"/>
              </a:rPr>
              <a:t>Practice Supervisor(s) will document written feedback to students on their performance criteria</a:t>
            </a:r>
            <a:endParaRPr kumimoji="0" lang="en-GB"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p:cNvSpPr txBox="1"/>
          <p:nvPr/>
        </p:nvSpPr>
        <p:spPr>
          <a:xfrm>
            <a:off x="7097712" y="2238026"/>
            <a:ext cx="4906220" cy="923330"/>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Arial"/>
                <a:ea typeface="+mn-ea"/>
                <a:cs typeface="+mn-cs"/>
              </a:rPr>
              <a:t>This feedback will be considered by the Practice Assessor in their assessment of the performance criteria</a:t>
            </a:r>
            <a:endParaRPr kumimoji="0" lang="en-GB"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 name="Right Arrow 7"/>
          <p:cNvSpPr/>
          <p:nvPr/>
        </p:nvSpPr>
        <p:spPr>
          <a:xfrm>
            <a:off x="370765" y="4115423"/>
            <a:ext cx="3624300" cy="94813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chemeClr val="tx1"/>
                </a:solidFill>
                <a:effectLst/>
                <a:uLnTx/>
                <a:uFillTx/>
                <a:latin typeface="Arial"/>
                <a:ea typeface="+mn-ea"/>
                <a:cs typeface="+mn-cs"/>
              </a:rPr>
              <a:t>Practice Supervisor (s) provides feedback</a:t>
            </a:r>
            <a:r>
              <a:rPr kumimoji="0" lang="en-GB" sz="1200" b="1" i="0" u="none" strike="noStrike" kern="1200" cap="none" spc="0" normalizeH="0" noProof="0" dirty="0" smtClean="0">
                <a:ln>
                  <a:noFill/>
                </a:ln>
                <a:solidFill>
                  <a:schemeClr val="tx1"/>
                </a:solidFill>
                <a:effectLst/>
                <a:uLnTx/>
                <a:uFillTx/>
                <a:latin typeface="Arial"/>
                <a:ea typeface="+mn-ea"/>
                <a:cs typeface="+mn-cs"/>
              </a:rPr>
              <a:t> about particular skills.</a:t>
            </a:r>
            <a:endParaRPr kumimoji="0" lang="en-GB" sz="1200" b="1" i="0" u="none" strike="noStrike" kern="1200" cap="none" spc="0" normalizeH="0" baseline="0" noProof="0" dirty="0">
              <a:ln>
                <a:noFill/>
              </a:ln>
              <a:solidFill>
                <a:schemeClr val="tx1"/>
              </a:solidFill>
              <a:effectLst/>
              <a:uLnTx/>
              <a:uFillTx/>
              <a:latin typeface="Arial"/>
              <a:ea typeface="+mn-ea"/>
              <a:cs typeface="+mn-cs"/>
            </a:endParaRPr>
          </a:p>
        </p:txBody>
      </p:sp>
      <p:sp>
        <p:nvSpPr>
          <p:cNvPr id="9" name="TextBox 8"/>
          <p:cNvSpPr txBox="1"/>
          <p:nvPr/>
        </p:nvSpPr>
        <p:spPr>
          <a:xfrm>
            <a:off x="7097711" y="4062320"/>
            <a:ext cx="4906221" cy="1200329"/>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Arial"/>
              </a:rPr>
              <a:t>Record of Additional Feedback pages: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smtClean="0">
                <a:solidFill>
                  <a:prstClr val="black"/>
                </a:solidFill>
                <a:latin typeface="Arial"/>
              </a:rPr>
              <a:t>Can b</a:t>
            </a:r>
            <a:r>
              <a:rPr kumimoji="0" lang="en-GB" sz="1800" b="1" i="0" u="none" strike="noStrike" kern="1200" cap="none" spc="0" normalizeH="0" baseline="0" noProof="0" dirty="0" smtClean="0">
                <a:ln>
                  <a:noFill/>
                </a:ln>
                <a:solidFill>
                  <a:prstClr val="black"/>
                </a:solidFill>
                <a:effectLst/>
                <a:uLnTx/>
                <a:uFillTx/>
                <a:latin typeface="Arial"/>
              </a:rPr>
              <a:t>e completed by Practice Supervisor(s), Practice Assessor and Academic Assessor</a:t>
            </a:r>
            <a:endParaRPr kumimoji="0" lang="en-GB" sz="1800" b="1" i="0" u="none" strike="noStrike" kern="1200" cap="none" spc="0" normalizeH="0" baseline="0" noProof="0" dirty="0">
              <a:ln>
                <a:noFill/>
              </a:ln>
              <a:solidFill>
                <a:prstClr val="black"/>
              </a:solidFill>
              <a:effectLst/>
              <a:uLnTx/>
              <a:uFillTx/>
              <a:latin typeface="Arial"/>
            </a:endParaRPr>
          </a:p>
        </p:txBody>
      </p:sp>
      <p:pic>
        <p:nvPicPr>
          <p:cNvPr id="4" name="Picture 3"/>
          <p:cNvPicPr>
            <a:picLocks noChangeAspect="1"/>
          </p:cNvPicPr>
          <p:nvPr/>
        </p:nvPicPr>
        <p:blipFill>
          <a:blip r:embed="rId3"/>
          <a:stretch>
            <a:fillRect/>
          </a:stretch>
        </p:blipFill>
        <p:spPr>
          <a:xfrm>
            <a:off x="0" y="98987"/>
            <a:ext cx="1865538" cy="731583"/>
          </a:xfrm>
          <a:prstGeom prst="rect">
            <a:avLst/>
          </a:prstGeom>
        </p:spPr>
      </p:pic>
      <p:sp>
        <p:nvSpPr>
          <p:cNvPr id="10" name="Title 9"/>
          <p:cNvSpPr>
            <a:spLocks noGrp="1"/>
          </p:cNvSpPr>
          <p:nvPr>
            <p:ph type="title"/>
          </p:nvPr>
        </p:nvSpPr>
        <p:spPr>
          <a:xfrm>
            <a:off x="2172928" y="226143"/>
            <a:ext cx="9320981" cy="571346"/>
          </a:xfrm>
        </p:spPr>
        <p:txBody>
          <a:bodyPr>
            <a:normAutofit/>
          </a:bodyPr>
          <a:lstStyle/>
          <a:p>
            <a:r>
              <a:rPr lang="en-GB" sz="3100" b="1" dirty="0"/>
              <a:t>Feedback from Practice </a:t>
            </a:r>
            <a:r>
              <a:rPr lang="en-GB" sz="3100" b="1" dirty="0" smtClean="0"/>
              <a:t>Supervisor(s</a:t>
            </a:r>
            <a:r>
              <a:rPr lang="en-GB" sz="3100" b="1" dirty="0" smtClean="0"/>
              <a:t>) (ARU PAD)</a:t>
            </a:r>
            <a:endParaRPr lang="en-GB" dirty="0"/>
          </a:p>
        </p:txBody>
      </p:sp>
    </p:spTree>
    <p:extLst>
      <p:ext uri="{BB962C8B-B14F-4D97-AF65-F5344CB8AC3E}">
        <p14:creationId xmlns:p14="http://schemas.microsoft.com/office/powerpoint/2010/main" val="818197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Autofit/>
          </a:bodyPr>
          <a:lstStyle/>
          <a:p>
            <a:r>
              <a:rPr lang="en-GB" sz="2800" dirty="0" smtClean="0">
                <a:solidFill>
                  <a:schemeClr val="tx1"/>
                </a:solidFill>
              </a:rPr>
              <a:t>Formative Assessment by Practice Supervisors (or Assessors) in UoE PAD</a:t>
            </a:r>
            <a:endParaRPr lang="en-GB" sz="2800" dirty="0">
              <a:solidFill>
                <a:schemeClr val="tx1"/>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248" y="1003258"/>
            <a:ext cx="5484874" cy="545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Arrow 8"/>
          <p:cNvSpPr/>
          <p:nvPr/>
        </p:nvSpPr>
        <p:spPr>
          <a:xfrm>
            <a:off x="7379799" y="5485833"/>
            <a:ext cx="4081273" cy="968232"/>
          </a:xfrm>
          <a:prstGeom prst="leftArrow">
            <a:avLst>
              <a:gd name="adj1" fmla="val 50000"/>
              <a:gd name="adj2" fmla="val 51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white"/>
                </a:solidFill>
                <a:effectLst/>
                <a:uLnTx/>
                <a:uFillTx/>
                <a:latin typeface="Arial"/>
                <a:ea typeface="+mn-ea"/>
                <a:cs typeface="+mn-cs"/>
              </a:rPr>
              <a:t>Practice Assessor completes summative assessment</a:t>
            </a:r>
            <a:r>
              <a:rPr kumimoji="0" lang="en-GB" sz="1200" b="0" i="0" u="none" strike="noStrike" kern="1200" cap="none" spc="0" normalizeH="0" noProof="0" dirty="0" smtClean="0">
                <a:ln>
                  <a:noFill/>
                </a:ln>
                <a:solidFill>
                  <a:prstClr val="white"/>
                </a:solidFill>
                <a:effectLst/>
                <a:uLnTx/>
                <a:uFillTx/>
                <a:latin typeface="Arial"/>
                <a:ea typeface="+mn-ea"/>
                <a:cs typeface="+mn-cs"/>
              </a:rPr>
              <a:t> </a:t>
            </a:r>
            <a:r>
              <a:rPr kumimoji="0" lang="en-GB" sz="1200" b="0" i="0" u="none" strike="noStrike" kern="1200" cap="none" spc="0" normalizeH="0" baseline="0" noProof="0" dirty="0" smtClean="0">
                <a:ln>
                  <a:noFill/>
                </a:ln>
                <a:solidFill>
                  <a:prstClr val="white"/>
                </a:solidFill>
                <a:effectLst/>
                <a:uLnTx/>
                <a:uFillTx/>
                <a:latin typeface="Arial"/>
                <a:ea typeface="+mn-ea"/>
                <a:cs typeface="+mn-cs"/>
              </a:rPr>
              <a:t>based on sources of evidence</a:t>
            </a:r>
            <a:endParaRPr kumimoji="0" lang="en-GB"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ight Arrow 9"/>
          <p:cNvSpPr/>
          <p:nvPr/>
        </p:nvSpPr>
        <p:spPr>
          <a:xfrm>
            <a:off x="192862" y="1984782"/>
            <a:ext cx="3624300" cy="948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white"/>
                </a:solidFill>
                <a:effectLst/>
                <a:uLnTx/>
                <a:uFillTx/>
                <a:latin typeface="Arial"/>
                <a:ea typeface="+mn-ea"/>
                <a:cs typeface="+mn-cs"/>
              </a:rPr>
              <a:t>Practice Supervisor(s) or assessors provide feedback</a:t>
            </a:r>
            <a:r>
              <a:rPr kumimoji="0" lang="en-GB" sz="1200" b="0" i="0" u="none" strike="noStrike" kern="1200" cap="none" spc="0" normalizeH="0" noProof="0" dirty="0" smtClean="0">
                <a:ln>
                  <a:noFill/>
                </a:ln>
                <a:solidFill>
                  <a:prstClr val="white"/>
                </a:solidFill>
                <a:effectLst/>
                <a:uLnTx/>
                <a:uFillTx/>
                <a:latin typeface="Arial"/>
                <a:ea typeface="+mn-ea"/>
                <a:cs typeface="+mn-cs"/>
              </a:rPr>
              <a:t> about particular performance</a:t>
            </a:r>
            <a:endParaRPr kumimoji="0" lang="en-GB" sz="1200" b="0" i="0" u="none" strike="noStrike" kern="1200" cap="none" spc="0" normalizeH="0" baseline="0" noProof="0" dirty="0">
              <a:ln>
                <a:noFill/>
              </a:ln>
              <a:solidFill>
                <a:prstClr val="white"/>
              </a:solidFill>
              <a:effectLst/>
              <a:uLnTx/>
              <a:uFillTx/>
              <a:latin typeface="Arial"/>
              <a:ea typeface="+mn-ea"/>
              <a:cs typeface="+mn-cs"/>
            </a:endParaRPr>
          </a:p>
        </p:txBody>
      </p:sp>
      <p:pic>
        <p:nvPicPr>
          <p:cNvPr id="2050"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6350"/>
            <a:ext cx="1996609" cy="635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GB" dirty="0" smtClean="0">
                <a:solidFill>
                  <a:schemeClr val="tx1"/>
                </a:solidFill>
              </a:rPr>
              <a:t>              </a:t>
            </a:r>
            <a:r>
              <a:rPr lang="en-GB" sz="2400" dirty="0" smtClean="0">
                <a:solidFill>
                  <a:schemeClr val="tx1"/>
                </a:solidFill>
              </a:rPr>
              <a:t>Process of Practice Assessment – Summative</a:t>
            </a:r>
            <a:endParaRPr lang="en-GB" dirty="0">
              <a:solidFill>
                <a:schemeClr val="tx1"/>
              </a:solidFill>
            </a:endParaRPr>
          </a:p>
        </p:txBody>
      </p:sp>
      <p:pic>
        <p:nvPicPr>
          <p:cNvPr id="5" name="Picture 4"/>
          <p:cNvPicPr>
            <a:picLocks noChangeAspect="1"/>
          </p:cNvPicPr>
          <p:nvPr/>
        </p:nvPicPr>
        <p:blipFill rotWithShape="1">
          <a:blip r:embed="rId2"/>
          <a:srcRect l="51529" t="24667" r="34907" b="68152"/>
          <a:stretch/>
        </p:blipFill>
        <p:spPr>
          <a:xfrm>
            <a:off x="0" y="68576"/>
            <a:ext cx="1867711" cy="728911"/>
          </a:xfrm>
          <a:prstGeom prst="rect">
            <a:avLst/>
          </a:prstGeom>
        </p:spPr>
      </p:pic>
      <p:graphicFrame>
        <p:nvGraphicFramePr>
          <p:cNvPr id="3" name="Table 2"/>
          <p:cNvGraphicFramePr>
            <a:graphicFrameLocks noGrp="1"/>
          </p:cNvGraphicFramePr>
          <p:nvPr>
            <p:extLst/>
          </p:nvPr>
        </p:nvGraphicFramePr>
        <p:xfrm>
          <a:off x="797668" y="1155646"/>
          <a:ext cx="10486417" cy="5385637"/>
        </p:xfrm>
        <a:graphic>
          <a:graphicData uri="http://schemas.openxmlformats.org/drawingml/2006/table">
            <a:tbl>
              <a:tblPr firstRow="1" bandRow="1">
                <a:tableStyleId>{5C22544A-7EE6-4342-B048-85BDC9FD1C3A}</a:tableStyleId>
              </a:tblPr>
              <a:tblGrid>
                <a:gridCol w="5165387">
                  <a:extLst>
                    <a:ext uri="{9D8B030D-6E8A-4147-A177-3AD203B41FA5}">
                      <a16:colId xmlns:a16="http://schemas.microsoft.com/office/drawing/2014/main" val="1723807381"/>
                    </a:ext>
                  </a:extLst>
                </a:gridCol>
                <a:gridCol w="5321030">
                  <a:extLst>
                    <a:ext uri="{9D8B030D-6E8A-4147-A177-3AD203B41FA5}">
                      <a16:colId xmlns:a16="http://schemas.microsoft.com/office/drawing/2014/main" val="20001"/>
                    </a:ext>
                  </a:extLst>
                </a:gridCol>
              </a:tblGrid>
              <a:tr h="1222038">
                <a:tc>
                  <a:txBody>
                    <a:bodyPr/>
                    <a:lstStyle/>
                    <a:p>
                      <a:r>
                        <a:rPr lang="en-GB" sz="2000" dirty="0" smtClean="0">
                          <a:latin typeface="+mj-lt"/>
                        </a:rPr>
                        <a:t>ARU Final</a:t>
                      </a:r>
                      <a:r>
                        <a:rPr lang="en-GB" sz="2000" baseline="0" dirty="0" smtClean="0">
                          <a:latin typeface="+mj-lt"/>
                        </a:rPr>
                        <a:t> Interview – Summative</a:t>
                      </a:r>
                    </a:p>
                    <a:p>
                      <a:endParaRPr lang="en-GB" sz="2000" baseline="0" dirty="0" smtClean="0">
                        <a:latin typeface="+mj-lt"/>
                      </a:endParaRPr>
                    </a:p>
                    <a:p>
                      <a:r>
                        <a:rPr lang="en-GB" sz="2000" baseline="0" dirty="0" smtClean="0">
                          <a:latin typeface="+mj-lt"/>
                        </a:rPr>
                        <a:t>Practice Supervisors can contribute to assessment of cluster skills (within their scope of practice) by providing written feedback to support achievement/non-achievement of performance criteria</a:t>
                      </a:r>
                    </a:p>
                    <a:p>
                      <a:endParaRPr lang="en-GB" sz="2000" dirty="0">
                        <a:latin typeface="+mj-lt"/>
                      </a:endParaRPr>
                    </a:p>
                  </a:txBody>
                  <a:tcPr/>
                </a:tc>
                <a:tc>
                  <a:txBody>
                    <a:bodyPr/>
                    <a:lstStyle/>
                    <a:p>
                      <a:r>
                        <a:rPr lang="en-GB" sz="2000" dirty="0" smtClean="0">
                          <a:latin typeface="+mj-lt"/>
                        </a:rPr>
                        <a:t>University of Essex  - Completion</a:t>
                      </a:r>
                      <a:r>
                        <a:rPr lang="en-GB" sz="2000" baseline="0" dirty="0" smtClean="0">
                          <a:latin typeface="+mj-lt"/>
                        </a:rPr>
                        <a:t> review</a:t>
                      </a:r>
                    </a:p>
                    <a:p>
                      <a:endParaRPr lang="en-GB" sz="2000" baseline="0" dirty="0" smtClean="0">
                        <a:latin typeface="+mj-lt"/>
                      </a:endParaRPr>
                    </a:p>
                    <a:p>
                      <a:r>
                        <a:rPr lang="en-GB" sz="2000" baseline="0" dirty="0" smtClean="0">
                          <a:latin typeface="+mj-lt"/>
                        </a:rPr>
                        <a:t>Practice Assessors use feedback from students and supervisors as well as their own observations to make a judgement about students summative achievements and professional values</a:t>
                      </a:r>
                      <a:endParaRPr lang="en-GB" sz="2000" dirty="0">
                        <a:latin typeface="+mj-lt"/>
                      </a:endParaRPr>
                    </a:p>
                  </a:txBody>
                  <a:tcPr/>
                </a:tc>
                <a:extLst>
                  <a:ext uri="{0D108BD9-81ED-4DB2-BD59-A6C34878D82A}">
                    <a16:rowId xmlns:a16="http://schemas.microsoft.com/office/drawing/2014/main" val="1205716011"/>
                  </a:ext>
                </a:extLst>
              </a:tr>
              <a:tr h="2855797">
                <a:tc>
                  <a:txBody>
                    <a:bodyPr/>
                    <a:lstStyle/>
                    <a:p>
                      <a:pPr marL="285750" indent="-285750">
                        <a:buFont typeface="Wingdings" panose="05000000000000000000" pitchFamily="2" charset="2"/>
                        <a:buChar char="Ø"/>
                      </a:pPr>
                      <a:r>
                        <a:rPr lang="en-GB" sz="2000" dirty="0" smtClean="0">
                          <a:latin typeface="+mj-lt"/>
                        </a:rPr>
                        <a:t>Held</a:t>
                      </a:r>
                      <a:r>
                        <a:rPr lang="en-GB" sz="2000" baseline="0" dirty="0" smtClean="0">
                          <a:latin typeface="+mj-lt"/>
                        </a:rPr>
                        <a:t> in final week of placement</a:t>
                      </a:r>
                    </a:p>
                    <a:p>
                      <a:pPr marL="285750" indent="-285750">
                        <a:buFont typeface="Wingdings" panose="05000000000000000000" pitchFamily="2" charset="2"/>
                        <a:buChar char="Ø"/>
                      </a:pPr>
                      <a:r>
                        <a:rPr lang="en-GB" sz="2000" baseline="0" dirty="0" smtClean="0">
                          <a:latin typeface="+mj-lt"/>
                        </a:rPr>
                        <a:t>Between student and Practice Assessor</a:t>
                      </a:r>
                    </a:p>
                    <a:p>
                      <a:pPr marL="285750" indent="-285750">
                        <a:buFont typeface="Wingdings" panose="05000000000000000000" pitchFamily="2" charset="2"/>
                        <a:buChar char="Ø"/>
                      </a:pPr>
                      <a:r>
                        <a:rPr lang="en-GB" sz="2000" baseline="0" dirty="0" smtClean="0">
                          <a:latin typeface="+mj-lt"/>
                        </a:rPr>
                        <a:t>Student to complete reflections</a:t>
                      </a:r>
                    </a:p>
                    <a:p>
                      <a:pPr marL="285750" indent="-285750">
                        <a:buFont typeface="Wingdings" panose="05000000000000000000" pitchFamily="2" charset="2"/>
                        <a:buChar char="Ø"/>
                      </a:pPr>
                      <a:r>
                        <a:rPr lang="en-GB" sz="2000" baseline="0" dirty="0" smtClean="0">
                          <a:latin typeface="+mj-lt"/>
                        </a:rPr>
                        <a:t>Fine grading of practice completed by Practice Assessor</a:t>
                      </a:r>
                    </a:p>
                    <a:p>
                      <a:pPr marL="285750" indent="-285750">
                        <a:buFont typeface="Wingdings" panose="05000000000000000000" pitchFamily="2" charset="2"/>
                        <a:buChar char="Ø"/>
                      </a:pPr>
                      <a:r>
                        <a:rPr lang="en-GB" sz="2000" baseline="0" dirty="0" smtClean="0">
                          <a:latin typeface="+mj-lt"/>
                        </a:rPr>
                        <a:t>Ongoing learning needs identified</a:t>
                      </a:r>
                    </a:p>
                    <a:p>
                      <a:pPr marL="285750" indent="-285750">
                        <a:buFont typeface="Wingdings" panose="05000000000000000000" pitchFamily="2" charset="2"/>
                        <a:buChar char="Ø"/>
                      </a:pPr>
                      <a:endParaRPr lang="en-GB" sz="2000" baseline="0" dirty="0" smtClean="0">
                        <a:latin typeface="+mj-lt"/>
                      </a:endParaRPr>
                    </a:p>
                    <a:p>
                      <a:pPr marL="285750" indent="-285750">
                        <a:buFont typeface="Wingdings" panose="05000000000000000000" pitchFamily="2" charset="2"/>
                        <a:buChar char="Ø"/>
                      </a:pPr>
                      <a:r>
                        <a:rPr lang="en-GB" sz="2000" baseline="0" dirty="0" smtClean="0">
                          <a:latin typeface="+mj-lt"/>
                        </a:rPr>
                        <a:t>Academic Assessor to confirm in collaboration with Practice Assessor</a:t>
                      </a:r>
                      <a:endParaRPr lang="en-GB" sz="2000" dirty="0" smtClean="0">
                        <a:latin typeface="+mj-lt"/>
                      </a:endParaRPr>
                    </a:p>
                  </a:txBody>
                  <a:tcPr/>
                </a:tc>
                <a:tc>
                  <a:txBody>
                    <a:bodyPr/>
                    <a:lstStyle/>
                    <a:p>
                      <a:pPr marL="285750" indent="-285750">
                        <a:buFont typeface="Wingdings" panose="05000000000000000000" pitchFamily="2" charset="2"/>
                        <a:buChar char="Ø"/>
                      </a:pPr>
                      <a:r>
                        <a:rPr lang="en-GB" sz="2000" dirty="0" smtClean="0">
                          <a:latin typeface="+mj-lt"/>
                        </a:rPr>
                        <a:t>Held towards the end of placement</a:t>
                      </a:r>
                      <a:r>
                        <a:rPr lang="en-GB" sz="2000" baseline="0" dirty="0" smtClean="0">
                          <a:latin typeface="+mj-lt"/>
                        </a:rPr>
                        <a:t> between student and practice assessor</a:t>
                      </a:r>
                    </a:p>
                    <a:p>
                      <a:pPr marL="285750" indent="-285750">
                        <a:buFont typeface="Wingdings" panose="05000000000000000000" pitchFamily="2" charset="2"/>
                        <a:buChar char="Ø"/>
                      </a:pPr>
                      <a:r>
                        <a:rPr lang="en-GB" sz="2000" baseline="0" dirty="0" smtClean="0">
                          <a:latin typeface="+mj-lt"/>
                        </a:rPr>
                        <a:t>Practice Assessor will have worked periodically with the student over the preceding weeks</a:t>
                      </a:r>
                    </a:p>
                    <a:p>
                      <a:pPr marL="285750" indent="-285750">
                        <a:buFont typeface="Wingdings" panose="05000000000000000000" pitchFamily="2" charset="2"/>
                        <a:buChar char="Ø"/>
                      </a:pPr>
                      <a:r>
                        <a:rPr lang="en-GB" sz="2000" baseline="0" dirty="0" smtClean="0">
                          <a:latin typeface="+mj-lt"/>
                        </a:rPr>
                        <a:t>Summative performance and professional values assessed</a:t>
                      </a:r>
                    </a:p>
                    <a:p>
                      <a:pPr marL="285750" indent="-285750">
                        <a:buFont typeface="Wingdings" panose="05000000000000000000" pitchFamily="2" charset="2"/>
                        <a:buChar char="Ø"/>
                      </a:pPr>
                      <a:endParaRPr lang="en-GB" sz="2000" dirty="0" smtClean="0">
                        <a:latin typeface="+mj-lt"/>
                      </a:endParaRPr>
                    </a:p>
                    <a:p>
                      <a:pPr marL="285750" indent="-285750">
                        <a:buFont typeface="Wingdings" panose="05000000000000000000" pitchFamily="2" charset="2"/>
                        <a:buChar char="Ø"/>
                      </a:pPr>
                      <a:r>
                        <a:rPr lang="en-GB" sz="2000" dirty="0" smtClean="0">
                          <a:latin typeface="+mj-lt"/>
                        </a:rPr>
                        <a:t>Outcome confirmed in collaboration with academic assessor</a:t>
                      </a:r>
                    </a:p>
                  </a:txBody>
                  <a:tcPr/>
                </a:tc>
                <a:extLst>
                  <a:ext uri="{0D108BD9-81ED-4DB2-BD59-A6C34878D82A}">
                    <a16:rowId xmlns:a16="http://schemas.microsoft.com/office/drawing/2014/main" val="3291641422"/>
                  </a:ext>
                </a:extLst>
              </a:tr>
            </a:tbl>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3187" y="146487"/>
            <a:ext cx="1927225"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513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81713"/>
          </a:xfrm>
        </p:spPr>
        <p:txBody>
          <a:bodyPr/>
          <a:lstStyle/>
          <a:p>
            <a:r>
              <a:rPr lang="en-GB" b="1" dirty="0" smtClean="0"/>
              <a:t>Overview of Content</a:t>
            </a:r>
            <a:endParaRPr lang="en-GB" b="1" dirty="0"/>
          </a:p>
        </p:txBody>
      </p:sp>
      <p:sp>
        <p:nvSpPr>
          <p:cNvPr id="3" name="Content Placeholder 2"/>
          <p:cNvSpPr>
            <a:spLocks noGrp="1"/>
          </p:cNvSpPr>
          <p:nvPr>
            <p:ph idx="1"/>
          </p:nvPr>
        </p:nvSpPr>
        <p:spPr>
          <a:xfrm>
            <a:off x="1069848" y="1492469"/>
            <a:ext cx="10058400" cy="5058456"/>
          </a:xfrm>
        </p:spPr>
        <p:txBody>
          <a:bodyPr>
            <a:normAutofit/>
          </a:bodyPr>
          <a:lstStyle/>
          <a:p>
            <a:r>
              <a:rPr lang="en-GB" sz="2400" dirty="0" smtClean="0"/>
              <a:t>An Overview of the NMC Standards for Students Supervision and Assessment (SSSA) </a:t>
            </a:r>
          </a:p>
          <a:p>
            <a:r>
              <a:rPr lang="en-GB" sz="2400" dirty="0" smtClean="0"/>
              <a:t>Focus on the Practice </a:t>
            </a:r>
            <a:r>
              <a:rPr lang="en-GB" sz="2400" dirty="0"/>
              <a:t>S</a:t>
            </a:r>
            <a:r>
              <a:rPr lang="en-GB" sz="2400" dirty="0" smtClean="0"/>
              <a:t>upervisor role and the expectations of this and how it links into the assessor roles</a:t>
            </a:r>
          </a:p>
          <a:p>
            <a:r>
              <a:rPr lang="en-GB" sz="2400" dirty="0" smtClean="0"/>
              <a:t>Identify models to support student learning in practice and how these can be applied</a:t>
            </a:r>
          </a:p>
          <a:p>
            <a:r>
              <a:rPr lang="en-GB" sz="2400" dirty="0" smtClean="0"/>
              <a:t>Consider students with additional learning support needs in practice</a:t>
            </a:r>
          </a:p>
          <a:p>
            <a:r>
              <a:rPr lang="en-GB" sz="2400" dirty="0" smtClean="0"/>
              <a:t>Focus onto the Practice Assessor role and the expectations for objective, evidence based assessment </a:t>
            </a:r>
          </a:p>
          <a:p>
            <a:r>
              <a:rPr lang="en-GB" sz="2400" dirty="0" smtClean="0"/>
              <a:t>Outline local models for practice support for students.</a:t>
            </a:r>
          </a:p>
          <a:p>
            <a:r>
              <a:rPr lang="en-GB" sz="2400" dirty="0"/>
              <a:t>Own goals and action plan for </a:t>
            </a:r>
            <a:r>
              <a:rPr lang="en-GB" sz="2400" dirty="0" smtClean="0"/>
              <a:t>transfer to the new roles</a:t>
            </a:r>
            <a:endParaRPr lang="en-GB" sz="2400" dirty="0"/>
          </a:p>
          <a:p>
            <a:endParaRPr lang="en-GB" dirty="0" smtClean="0"/>
          </a:p>
          <a:p>
            <a:endParaRPr lang="en-GB" dirty="0"/>
          </a:p>
        </p:txBody>
      </p:sp>
    </p:spTree>
    <p:extLst>
      <p:ext uri="{BB962C8B-B14F-4D97-AF65-F5344CB8AC3E}">
        <p14:creationId xmlns:p14="http://schemas.microsoft.com/office/powerpoint/2010/main" val="27520034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Autofit/>
          </a:bodyPr>
          <a:lstStyle/>
          <a:p>
            <a:r>
              <a:rPr lang="en-GB" sz="2400" dirty="0" smtClean="0">
                <a:solidFill>
                  <a:schemeClr val="tx1"/>
                </a:solidFill>
              </a:rPr>
              <a:t>Summative Assessment of Professional Values by Practice Assessor</a:t>
            </a:r>
            <a:endParaRPr lang="en-GB" sz="2400"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227" y="1017376"/>
            <a:ext cx="4151945" cy="5689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 Arrow 3"/>
          <p:cNvSpPr/>
          <p:nvPr/>
        </p:nvSpPr>
        <p:spPr>
          <a:xfrm>
            <a:off x="5053850" y="5210626"/>
            <a:ext cx="4081273" cy="968232"/>
          </a:xfrm>
          <a:prstGeom prst="leftArrow">
            <a:avLst>
              <a:gd name="adj1" fmla="val 50000"/>
              <a:gd name="adj2" fmla="val 51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white"/>
                </a:solidFill>
                <a:effectLst/>
                <a:uLnTx/>
                <a:uFillTx/>
                <a:latin typeface="Arial"/>
                <a:ea typeface="+mn-ea"/>
                <a:cs typeface="+mn-cs"/>
              </a:rPr>
              <a:t>Practice Assessor completes summative assessment</a:t>
            </a:r>
            <a:r>
              <a:rPr kumimoji="0" lang="en-GB" sz="1200" b="0" i="0" u="none" strike="noStrike" kern="1200" cap="none" spc="0" normalizeH="0" noProof="0" dirty="0" smtClean="0">
                <a:ln>
                  <a:noFill/>
                </a:ln>
                <a:solidFill>
                  <a:prstClr val="white"/>
                </a:solidFill>
                <a:effectLst/>
                <a:uLnTx/>
                <a:uFillTx/>
                <a:latin typeface="Arial"/>
                <a:ea typeface="+mn-ea"/>
                <a:cs typeface="+mn-cs"/>
              </a:rPr>
              <a:t> </a:t>
            </a:r>
            <a:r>
              <a:rPr kumimoji="0" lang="en-GB" sz="1200" b="0" i="0" u="none" strike="noStrike" kern="1200" cap="none" spc="0" normalizeH="0" baseline="0" noProof="0" dirty="0" smtClean="0">
                <a:ln>
                  <a:noFill/>
                </a:ln>
                <a:solidFill>
                  <a:prstClr val="white"/>
                </a:solidFill>
                <a:effectLst/>
                <a:uLnTx/>
                <a:uFillTx/>
                <a:latin typeface="Arial"/>
                <a:ea typeface="+mn-ea"/>
                <a:cs typeface="+mn-cs"/>
              </a:rPr>
              <a:t>based on sources of evidence</a:t>
            </a:r>
            <a:endParaRPr kumimoji="0" lang="en-GB" sz="1200" b="0" i="0" u="none" strike="noStrike" kern="1200" cap="none" spc="0" normalizeH="0" baseline="0" noProof="0" dirty="0">
              <a:ln>
                <a:noFill/>
              </a:ln>
              <a:solidFill>
                <a:prstClr val="white"/>
              </a:solidFill>
              <a:effectLst/>
              <a:uLnTx/>
              <a:uFillTx/>
              <a:latin typeface="Arial"/>
              <a:ea typeface="+mn-ea"/>
              <a:cs typeface="+mn-cs"/>
            </a:endParaRPr>
          </a:p>
        </p:txBody>
      </p:sp>
      <p:pic>
        <p:nvPicPr>
          <p:cNvPr id="3"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6350"/>
            <a:ext cx="1889351" cy="635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64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6998" y="484632"/>
            <a:ext cx="8581250" cy="773897"/>
          </a:xfrm>
        </p:spPr>
        <p:txBody>
          <a:bodyPr>
            <a:normAutofit/>
          </a:bodyPr>
          <a:lstStyle/>
          <a:p>
            <a:r>
              <a:rPr lang="en-GB" sz="3200" dirty="0" smtClean="0"/>
              <a:t> </a:t>
            </a:r>
            <a:endParaRPr lang="en-GB" sz="3200" dirty="0"/>
          </a:p>
        </p:txBody>
      </p:sp>
      <p:sp>
        <p:nvSpPr>
          <p:cNvPr id="3" name="Rectangle 2"/>
          <p:cNvSpPr/>
          <p:nvPr/>
        </p:nvSpPr>
        <p:spPr>
          <a:xfrm>
            <a:off x="720439" y="1075370"/>
            <a:ext cx="1025236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smtClean="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0" y="0"/>
            <a:ext cx="2005012" cy="892732"/>
          </a:xfrm>
          <a:prstGeom prst="rect">
            <a:avLst/>
          </a:prstGeom>
          <a:gradFill flip="none" rotWithShape="1">
            <a:gsLst>
              <a:gs pos="100000">
                <a:srgbClr val="0E6394"/>
              </a:gs>
              <a:gs pos="37000">
                <a:srgbClr val="009BBD"/>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white"/>
              </a:solidFill>
              <a:effectLst/>
              <a:uLnTx/>
              <a:uFillTx/>
              <a:latin typeface="Arial"/>
              <a:ea typeface="+mn-ea"/>
              <a:cs typeface="+mn-cs"/>
            </a:endParaRPr>
          </a:p>
        </p:txBody>
      </p:sp>
      <p:sp>
        <p:nvSpPr>
          <p:cNvPr id="11" name="TextBox 10"/>
          <p:cNvSpPr txBox="1"/>
          <p:nvPr/>
        </p:nvSpPr>
        <p:spPr>
          <a:xfrm>
            <a:off x="41152" y="970311"/>
            <a:ext cx="7568119" cy="646331"/>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mj-lt"/>
                <a:ea typeface="+mn-ea"/>
                <a:cs typeface="+mn-cs"/>
              </a:rPr>
              <a:t>Practice Assessor will complete end point and review student reflection with feedback from Practice Supervisors and service users / carers</a:t>
            </a:r>
            <a:endParaRPr kumimoji="0" lang="en-GB" sz="1800" b="1" i="0" u="none" strike="noStrike" kern="1200" cap="none" spc="0" normalizeH="0" baseline="0" noProof="0" dirty="0">
              <a:ln>
                <a:noFill/>
              </a:ln>
              <a:solidFill>
                <a:prstClr val="black"/>
              </a:solidFill>
              <a:effectLst/>
              <a:uLnTx/>
              <a:uFillTx/>
              <a:latin typeface="+mj-lt"/>
              <a:ea typeface="+mn-ea"/>
              <a:cs typeface="+mn-cs"/>
            </a:endParaRPr>
          </a:p>
        </p:txBody>
      </p:sp>
      <p:pic>
        <p:nvPicPr>
          <p:cNvPr id="6" name="Picture 5"/>
          <p:cNvPicPr>
            <a:picLocks noChangeAspect="1"/>
          </p:cNvPicPr>
          <p:nvPr/>
        </p:nvPicPr>
        <p:blipFill rotWithShape="1">
          <a:blip r:embed="rId3"/>
          <a:srcRect l="28391" t="18018" r="29920" b="8844"/>
          <a:stretch/>
        </p:blipFill>
        <p:spPr>
          <a:xfrm>
            <a:off x="3264405" y="1789465"/>
            <a:ext cx="3622778" cy="4533949"/>
          </a:xfrm>
          <a:prstGeom prst="rect">
            <a:avLst/>
          </a:prstGeom>
        </p:spPr>
      </p:pic>
      <p:sp>
        <p:nvSpPr>
          <p:cNvPr id="12" name="Right Arrow 11"/>
          <p:cNvSpPr/>
          <p:nvPr/>
        </p:nvSpPr>
        <p:spPr>
          <a:xfrm>
            <a:off x="720439" y="3346315"/>
            <a:ext cx="3798806" cy="131417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GB" sz="1600" b="1" dirty="0" smtClean="0">
              <a:solidFill>
                <a:schemeClr val="tx1"/>
              </a:solidFill>
              <a:latin typeface="+mj-lt"/>
            </a:endParaRPr>
          </a:p>
          <a:p>
            <a:pPr algn="ctr" defTabSz="914400">
              <a:defRPr/>
            </a:pPr>
            <a:r>
              <a:rPr lang="en-GB" sz="1600" b="1" dirty="0" smtClean="0">
                <a:solidFill>
                  <a:schemeClr val="tx1"/>
                </a:solidFill>
                <a:latin typeface="+mj-lt"/>
              </a:rPr>
              <a:t>Practice Supervisor </a:t>
            </a:r>
            <a:r>
              <a:rPr lang="en-GB" sz="1600" b="1" dirty="0">
                <a:solidFill>
                  <a:schemeClr val="tx1"/>
                </a:solidFill>
                <a:latin typeface="+mj-lt"/>
              </a:rPr>
              <a:t>contributes to assessment by providing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white"/>
                </a:solidFill>
                <a:effectLst/>
                <a:uLnTx/>
                <a:uFillTx/>
                <a:latin typeface="Arial"/>
                <a:ea typeface="+mn-ea"/>
                <a:cs typeface="+mn-cs"/>
              </a:rPr>
              <a:t>ce</a:t>
            </a:r>
            <a:endParaRPr kumimoji="0" lang="en-GB"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Left Arrow 12"/>
          <p:cNvSpPr/>
          <p:nvPr/>
        </p:nvSpPr>
        <p:spPr>
          <a:xfrm>
            <a:off x="6575897" y="3346315"/>
            <a:ext cx="3961187" cy="1478603"/>
          </a:xfrm>
          <a:prstGeom prst="leftArrow">
            <a:avLst>
              <a:gd name="adj1" fmla="val 50000"/>
              <a:gd name="adj2" fmla="val 5193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smtClean="0">
                <a:ln>
                  <a:noFill/>
                </a:ln>
                <a:solidFill>
                  <a:schemeClr val="tx1"/>
                </a:solidFill>
                <a:effectLst/>
                <a:uLnTx/>
                <a:uFillTx/>
                <a:latin typeface="+mj-lt"/>
                <a:ea typeface="+mn-ea"/>
                <a:cs typeface="+mn-cs"/>
              </a:rPr>
              <a:t>Practice Assessor confirms grade based on sources of evidence</a:t>
            </a:r>
            <a:endParaRPr kumimoji="0" lang="en-GB" b="1" i="0" u="none" strike="noStrike" kern="1200" cap="none" spc="0" normalizeH="0" baseline="0" noProof="0" dirty="0">
              <a:ln>
                <a:noFill/>
              </a:ln>
              <a:solidFill>
                <a:schemeClr val="tx1"/>
              </a:solidFill>
              <a:effectLst/>
              <a:uLnTx/>
              <a:uFillTx/>
              <a:latin typeface="+mj-lt"/>
              <a:ea typeface="+mn-ea"/>
              <a:cs typeface="+mn-cs"/>
            </a:endParaRPr>
          </a:p>
        </p:txBody>
      </p:sp>
      <p:pic>
        <p:nvPicPr>
          <p:cNvPr id="14" name="Picture 13"/>
          <p:cNvPicPr>
            <a:picLocks noChangeAspect="1"/>
          </p:cNvPicPr>
          <p:nvPr/>
        </p:nvPicPr>
        <p:blipFill rotWithShape="1">
          <a:blip r:embed="rId4"/>
          <a:srcRect l="51529" t="24667" r="34907" b="68152"/>
          <a:stretch/>
        </p:blipFill>
        <p:spPr>
          <a:xfrm>
            <a:off x="0" y="68576"/>
            <a:ext cx="1867711" cy="728911"/>
          </a:xfrm>
          <a:prstGeom prst="rect">
            <a:avLst/>
          </a:prstGeom>
        </p:spPr>
      </p:pic>
      <p:sp>
        <p:nvSpPr>
          <p:cNvPr id="9" name="Rectangle 8"/>
          <p:cNvSpPr/>
          <p:nvPr/>
        </p:nvSpPr>
        <p:spPr>
          <a:xfrm>
            <a:off x="2409697" y="126519"/>
            <a:ext cx="8238638" cy="523220"/>
          </a:xfrm>
          <a:prstGeom prst="rect">
            <a:avLst/>
          </a:prstGeom>
        </p:spPr>
        <p:txBody>
          <a:bodyPr wrap="square">
            <a:spAutoFit/>
          </a:bodyPr>
          <a:lstStyle/>
          <a:p>
            <a:pPr lvl="0" defTabSz="914400">
              <a:defRPr/>
            </a:pPr>
            <a:r>
              <a:rPr lang="en-GB" sz="2800" b="1" dirty="0" smtClean="0">
                <a:latin typeface="+mj-lt"/>
              </a:rPr>
              <a:t>Summative </a:t>
            </a:r>
            <a:r>
              <a:rPr lang="en-GB" sz="2800" b="1" dirty="0">
                <a:latin typeface="+mj-lt"/>
              </a:rPr>
              <a:t>Assessment of Practice Competencies </a:t>
            </a:r>
          </a:p>
        </p:txBody>
      </p:sp>
    </p:spTree>
    <p:extLst>
      <p:ext uri="{BB962C8B-B14F-4D97-AF65-F5344CB8AC3E}">
        <p14:creationId xmlns:p14="http://schemas.microsoft.com/office/powerpoint/2010/main" val="3356815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00210E-BF85-4FF2-8981-65C3E73251D0}"/>
              </a:ext>
            </a:extLst>
          </p:cNvPr>
          <p:cNvSpPr>
            <a:spLocks noGrp="1"/>
          </p:cNvSpPr>
          <p:nvPr>
            <p:ph type="title"/>
          </p:nvPr>
        </p:nvSpPr>
        <p:spPr>
          <a:xfrm>
            <a:off x="839788" y="365125"/>
            <a:ext cx="10515600" cy="616387"/>
          </a:xfrm>
        </p:spPr>
        <p:txBody>
          <a:bodyPr>
            <a:normAutofit/>
          </a:bodyPr>
          <a:lstStyle/>
          <a:p>
            <a:r>
              <a:rPr lang="en-GB" sz="3200" b="1" dirty="0" smtClean="0">
                <a:solidFill>
                  <a:srgbClr val="00B0F0"/>
                </a:solidFill>
                <a:latin typeface="Arial" panose="020B0604020202020204" pitchFamily="34" charset="0"/>
                <a:cs typeface="Arial" panose="020B0604020202020204" pitchFamily="34" charset="0"/>
              </a:rPr>
              <a:t>Documentation</a:t>
            </a:r>
            <a:r>
              <a:rPr lang="en-GB" sz="3200" b="1" dirty="0" smtClean="0">
                <a:solidFill>
                  <a:srgbClr val="FF0000"/>
                </a:solidFill>
                <a:latin typeface="Arial" panose="020B0604020202020204" pitchFamily="34" charset="0"/>
                <a:cs typeface="Arial" panose="020B0604020202020204" pitchFamily="34" charset="0"/>
              </a:rPr>
              <a:t> </a:t>
            </a:r>
            <a:r>
              <a:rPr lang="en-GB" sz="3200" b="1" dirty="0">
                <a:latin typeface="Arial" panose="020B0604020202020204" pitchFamily="34" charset="0"/>
                <a:cs typeface="Arial" panose="020B0604020202020204" pitchFamily="34" charset="0"/>
              </a:rPr>
              <a:t>and</a:t>
            </a:r>
            <a:r>
              <a:rPr lang="en-GB" sz="3200" b="1" dirty="0">
                <a:solidFill>
                  <a:srgbClr val="FF0000"/>
                </a:solidFill>
                <a:latin typeface="Arial" panose="020B0604020202020204" pitchFamily="34" charset="0"/>
                <a:cs typeface="Arial" panose="020B0604020202020204" pitchFamily="34" charset="0"/>
              </a:rPr>
              <a:t> assessment </a:t>
            </a:r>
            <a:endParaRPr lang="en-GB" sz="3200"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64DEF889-0CFA-4792-AE1C-7C3A255E4759}"/>
              </a:ext>
            </a:extLst>
          </p:cNvPr>
          <p:cNvSpPr>
            <a:spLocks noGrp="1"/>
          </p:cNvSpPr>
          <p:nvPr>
            <p:ph type="body" idx="1"/>
          </p:nvPr>
        </p:nvSpPr>
        <p:spPr>
          <a:xfrm>
            <a:off x="377506" y="981512"/>
            <a:ext cx="5620070" cy="520117"/>
          </a:xfrm>
          <a:solidFill>
            <a:srgbClr val="FFFF00"/>
          </a:solidFill>
        </p:spPr>
        <p:txBody>
          <a:bodyPr/>
          <a:lstStyle/>
          <a:p>
            <a:r>
              <a:rPr lang="en-GB" dirty="0">
                <a:latin typeface="Arial" panose="020B0604020202020204" pitchFamily="34" charset="0"/>
                <a:cs typeface="Arial" panose="020B0604020202020204" pitchFamily="34" charset="0"/>
              </a:rPr>
              <a:t>Practice Supervisor</a:t>
            </a:r>
          </a:p>
        </p:txBody>
      </p:sp>
      <p:sp>
        <p:nvSpPr>
          <p:cNvPr id="6" name="Content Placeholder 5">
            <a:extLst>
              <a:ext uri="{FF2B5EF4-FFF2-40B4-BE49-F238E27FC236}">
                <a16:creationId xmlns:a16="http://schemas.microsoft.com/office/drawing/2014/main" id="{86076D4C-852C-48D3-A2FE-B5DCE649CBEF}"/>
              </a:ext>
            </a:extLst>
          </p:cNvPr>
          <p:cNvSpPr>
            <a:spLocks noGrp="1"/>
          </p:cNvSpPr>
          <p:nvPr>
            <p:ph sz="half" idx="2"/>
          </p:nvPr>
        </p:nvSpPr>
        <p:spPr>
          <a:xfrm>
            <a:off x="377506" y="1597899"/>
            <a:ext cx="5620070" cy="4591764"/>
          </a:xfrm>
        </p:spPr>
        <p:txBody>
          <a:bodyPr>
            <a:normAutofit/>
          </a:bodyPr>
          <a:lstStyle/>
          <a:p>
            <a:pPr marL="0" indent="0">
              <a:buNone/>
            </a:pPr>
            <a:r>
              <a:rPr lang="en-GB" sz="2400" dirty="0">
                <a:latin typeface="Arial" panose="020B0604020202020204" pitchFamily="34" charset="0"/>
                <a:cs typeface="Arial" panose="020B0604020202020204" pitchFamily="34" charset="0"/>
              </a:rPr>
              <a:t>Completes:</a:t>
            </a:r>
          </a:p>
          <a:p>
            <a:r>
              <a:rPr lang="en-GB" sz="2400" dirty="0">
                <a:solidFill>
                  <a:srgbClr val="00B0F0"/>
                </a:solidFill>
                <a:latin typeface="Arial" panose="020B0604020202020204" pitchFamily="34" charset="0"/>
                <a:cs typeface="Arial" panose="020B0604020202020204" pitchFamily="34" charset="0"/>
              </a:rPr>
              <a:t>Initial interview per placement</a:t>
            </a:r>
          </a:p>
          <a:p>
            <a:r>
              <a:rPr lang="en-GB" sz="2400" dirty="0">
                <a:solidFill>
                  <a:srgbClr val="FF0000"/>
                </a:solidFill>
                <a:latin typeface="Arial" panose="020B0604020202020204" pitchFamily="34" charset="0"/>
                <a:cs typeface="Arial" panose="020B0604020202020204" pitchFamily="34" charset="0"/>
              </a:rPr>
              <a:t>Mid-point professional values</a:t>
            </a:r>
          </a:p>
          <a:p>
            <a:r>
              <a:rPr lang="en-GB" sz="2400" dirty="0">
                <a:solidFill>
                  <a:srgbClr val="FF0000"/>
                </a:solidFill>
                <a:latin typeface="Arial" panose="020B0604020202020204" pitchFamily="34" charset="0"/>
                <a:cs typeface="Arial" panose="020B0604020202020204" pitchFamily="34" charset="0"/>
              </a:rPr>
              <a:t>Contributes to assessment of proficiencies </a:t>
            </a:r>
            <a:r>
              <a:rPr lang="en-GB" sz="2400" dirty="0">
                <a:latin typeface="Arial" panose="020B0604020202020204" pitchFamily="34" charset="0"/>
                <a:cs typeface="Arial" panose="020B0604020202020204" pitchFamily="34" charset="0"/>
              </a:rPr>
              <a:t>based on scope of practice in liaison with the Practice Assessor</a:t>
            </a:r>
          </a:p>
          <a:p>
            <a:r>
              <a:rPr lang="en-GB" sz="2400" dirty="0">
                <a:solidFill>
                  <a:srgbClr val="00B0F0"/>
                </a:solidFill>
                <a:latin typeface="Arial" panose="020B0604020202020204" pitchFamily="34" charset="0"/>
                <a:cs typeface="Arial" panose="020B0604020202020204" pitchFamily="34" charset="0"/>
              </a:rPr>
              <a:t>Signs off Service User Feedback</a:t>
            </a:r>
          </a:p>
          <a:p>
            <a:r>
              <a:rPr lang="en-GB" sz="2400" dirty="0">
                <a:solidFill>
                  <a:srgbClr val="00B0F0"/>
                </a:solidFill>
                <a:latin typeface="Arial" panose="020B0604020202020204" pitchFamily="34" charset="0"/>
                <a:cs typeface="Arial" panose="020B0604020202020204" pitchFamily="34" charset="0"/>
              </a:rPr>
              <a:t>Provides feedback interprofessional working page</a:t>
            </a:r>
          </a:p>
        </p:txBody>
      </p:sp>
      <p:sp>
        <p:nvSpPr>
          <p:cNvPr id="7" name="Text Placeholder 6">
            <a:extLst>
              <a:ext uri="{FF2B5EF4-FFF2-40B4-BE49-F238E27FC236}">
                <a16:creationId xmlns:a16="http://schemas.microsoft.com/office/drawing/2014/main" id="{7AD8CA8F-4FC5-464A-8B62-BB35D640E0BC}"/>
              </a:ext>
            </a:extLst>
          </p:cNvPr>
          <p:cNvSpPr>
            <a:spLocks noGrp="1"/>
          </p:cNvSpPr>
          <p:nvPr>
            <p:ph type="body" sz="quarter" idx="3"/>
          </p:nvPr>
        </p:nvSpPr>
        <p:spPr>
          <a:xfrm>
            <a:off x="6172200" y="981512"/>
            <a:ext cx="5756944" cy="520117"/>
          </a:xfrm>
          <a:solidFill>
            <a:srgbClr val="00B050"/>
          </a:solidFill>
        </p:spPr>
        <p:txBody>
          <a:bodyPr/>
          <a:lstStyle/>
          <a:p>
            <a:r>
              <a:rPr lang="en-GB" dirty="0">
                <a:latin typeface="Arial" panose="020B0604020202020204" pitchFamily="34" charset="0"/>
                <a:cs typeface="Arial" panose="020B0604020202020204" pitchFamily="34" charset="0"/>
              </a:rPr>
              <a:t>Practice Assessor</a:t>
            </a:r>
          </a:p>
        </p:txBody>
      </p:sp>
      <p:sp>
        <p:nvSpPr>
          <p:cNvPr id="8" name="Content Placeholder 7">
            <a:extLst>
              <a:ext uri="{FF2B5EF4-FFF2-40B4-BE49-F238E27FC236}">
                <a16:creationId xmlns:a16="http://schemas.microsoft.com/office/drawing/2014/main" id="{63A1F6BE-EE20-42F5-BB03-65BA1F458190}"/>
              </a:ext>
            </a:extLst>
          </p:cNvPr>
          <p:cNvSpPr>
            <a:spLocks noGrp="1"/>
          </p:cNvSpPr>
          <p:nvPr>
            <p:ph sz="quarter" idx="4"/>
          </p:nvPr>
        </p:nvSpPr>
        <p:spPr>
          <a:xfrm>
            <a:off x="6172199" y="1597899"/>
            <a:ext cx="5756945" cy="4591764"/>
          </a:xfrm>
        </p:spPr>
        <p:txBody>
          <a:bodyPr>
            <a:normAutofit lnSpcReduction="10000"/>
          </a:bodyPr>
          <a:lstStyle/>
          <a:p>
            <a:pPr marL="0" indent="0">
              <a:buNone/>
            </a:pPr>
            <a:r>
              <a:rPr lang="en-GB" sz="2400" dirty="0">
                <a:latin typeface="Arial" panose="020B0604020202020204" pitchFamily="34" charset="0"/>
                <a:cs typeface="Arial" panose="020B0604020202020204" pitchFamily="34" charset="0"/>
              </a:rPr>
              <a:t>Completes:</a:t>
            </a:r>
          </a:p>
          <a:p>
            <a:r>
              <a:rPr lang="en-GB" sz="2400" dirty="0">
                <a:solidFill>
                  <a:srgbClr val="00B0F0"/>
                </a:solidFill>
                <a:latin typeface="Arial" panose="020B0604020202020204" pitchFamily="34" charset="0"/>
                <a:cs typeface="Arial" panose="020B0604020202020204" pitchFamily="34" charset="0"/>
              </a:rPr>
              <a:t>Confirm initial interview per placement</a:t>
            </a:r>
          </a:p>
          <a:p>
            <a:r>
              <a:rPr lang="en-GB" sz="2400" dirty="0">
                <a:solidFill>
                  <a:srgbClr val="00B0F0"/>
                </a:solidFill>
                <a:latin typeface="Arial" panose="020B0604020202020204" pitchFamily="34" charset="0"/>
                <a:cs typeface="Arial" panose="020B0604020202020204" pitchFamily="34" charset="0"/>
              </a:rPr>
              <a:t>Mid-point and final interview per placement</a:t>
            </a:r>
          </a:p>
          <a:p>
            <a:r>
              <a:rPr lang="en-GB" sz="2400" dirty="0">
                <a:solidFill>
                  <a:srgbClr val="FF0000"/>
                </a:solidFill>
                <a:latin typeface="Arial" panose="020B0604020202020204" pitchFamily="34" charset="0"/>
                <a:cs typeface="Arial" panose="020B0604020202020204" pitchFamily="34" charset="0"/>
              </a:rPr>
              <a:t>Assessment and confirmation of proficiencies</a:t>
            </a:r>
            <a:endParaRPr lang="en-GB" sz="2400" dirty="0">
              <a:solidFill>
                <a:srgbClr val="00B0F0"/>
              </a:solidFill>
              <a:latin typeface="Arial" panose="020B0604020202020204" pitchFamily="34" charset="0"/>
              <a:cs typeface="Arial" panose="020B0604020202020204" pitchFamily="34" charset="0"/>
            </a:endParaRPr>
          </a:p>
          <a:p>
            <a:r>
              <a:rPr lang="en-GB" sz="2400" dirty="0">
                <a:solidFill>
                  <a:srgbClr val="FF0000"/>
                </a:solidFill>
                <a:latin typeface="Arial" panose="020B0604020202020204" pitchFamily="34" charset="0"/>
                <a:cs typeface="Arial" panose="020B0604020202020204" pitchFamily="34" charset="0"/>
              </a:rPr>
              <a:t>Final professional values per placement</a:t>
            </a:r>
          </a:p>
          <a:p>
            <a:r>
              <a:rPr lang="en-GB" sz="2400" dirty="0">
                <a:solidFill>
                  <a:srgbClr val="FF0000"/>
                </a:solidFill>
                <a:latin typeface="Arial" panose="020B0604020202020204" pitchFamily="34" charset="0"/>
                <a:cs typeface="Arial" panose="020B0604020202020204" pitchFamily="34" charset="0"/>
              </a:rPr>
              <a:t>Episode (s) of care</a:t>
            </a:r>
          </a:p>
          <a:p>
            <a:r>
              <a:rPr lang="en-GB" sz="2400" dirty="0">
                <a:solidFill>
                  <a:srgbClr val="FF0000"/>
                </a:solidFill>
                <a:latin typeface="Arial" panose="020B0604020202020204" pitchFamily="34" charset="0"/>
                <a:cs typeface="Arial" panose="020B0604020202020204" pitchFamily="34" charset="0"/>
              </a:rPr>
              <a:t>Medicines Management</a:t>
            </a:r>
          </a:p>
          <a:p>
            <a:r>
              <a:rPr lang="en-GB" sz="2400" dirty="0">
                <a:solidFill>
                  <a:srgbClr val="00B0F0"/>
                </a:solidFill>
                <a:latin typeface="Arial" panose="020B0604020202020204" pitchFamily="34" charset="0"/>
                <a:cs typeface="Arial" panose="020B0604020202020204" pitchFamily="34" charset="0"/>
              </a:rPr>
              <a:t>Completes OAR at end of each placement &amp; progression point</a:t>
            </a:r>
          </a:p>
        </p:txBody>
      </p:sp>
    </p:spTree>
    <p:extLst>
      <p:ext uri="{BB962C8B-B14F-4D97-AF65-F5344CB8AC3E}">
        <p14:creationId xmlns:p14="http://schemas.microsoft.com/office/powerpoint/2010/main" val="40135156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45BC0-2700-43E6-B8A2-DC7D0C495D0B}"/>
              </a:ext>
            </a:extLst>
          </p:cNvPr>
          <p:cNvSpPr>
            <a:spLocks noGrp="1"/>
          </p:cNvSpPr>
          <p:nvPr>
            <p:ph type="title"/>
          </p:nvPr>
        </p:nvSpPr>
        <p:spPr>
          <a:xfrm>
            <a:off x="868960" y="1260629"/>
            <a:ext cx="10174861" cy="665825"/>
          </a:xfrm>
          <a:solidFill>
            <a:srgbClr val="D25B2C"/>
          </a:solidFill>
        </p:spPr>
        <p:txBody>
          <a:bodyPr>
            <a:normAutofit/>
          </a:bodyPr>
          <a:lstStyle/>
          <a:p>
            <a:r>
              <a:rPr lang="en-GB" sz="2800" b="1" dirty="0">
                <a:latin typeface="Arial" panose="020B0604020202020204" pitchFamily="34" charset="0"/>
                <a:cs typeface="Arial" panose="020B0604020202020204" pitchFamily="34" charset="0"/>
              </a:rPr>
              <a:t>Academic Assessor</a:t>
            </a:r>
          </a:p>
        </p:txBody>
      </p:sp>
      <p:sp>
        <p:nvSpPr>
          <p:cNvPr id="3" name="Content Placeholder 2">
            <a:extLst>
              <a:ext uri="{FF2B5EF4-FFF2-40B4-BE49-F238E27FC236}">
                <a16:creationId xmlns:a16="http://schemas.microsoft.com/office/drawing/2014/main" id="{234D1E94-CC68-4E03-8755-29366D4474DC}"/>
              </a:ext>
            </a:extLst>
          </p:cNvPr>
          <p:cNvSpPr>
            <a:spLocks noGrp="1"/>
          </p:cNvSpPr>
          <p:nvPr>
            <p:ph idx="1"/>
          </p:nvPr>
        </p:nvSpPr>
        <p:spPr>
          <a:xfrm>
            <a:off x="838200" y="2007505"/>
            <a:ext cx="10515600" cy="2671028"/>
          </a:xfrm>
        </p:spPr>
        <p:txBody>
          <a:bodyPr/>
          <a:lstStyle/>
          <a:p>
            <a:pPr marL="0" indent="0">
              <a:buNone/>
            </a:pPr>
            <a:r>
              <a:rPr lang="en-GB" dirty="0">
                <a:latin typeface="Arial" panose="020B0604020202020204" pitchFamily="34" charset="0"/>
                <a:cs typeface="Arial" panose="020B0604020202020204" pitchFamily="34" charset="0"/>
              </a:rPr>
              <a:t>Completes: </a:t>
            </a:r>
          </a:p>
          <a:p>
            <a:r>
              <a:rPr lang="en-GB" dirty="0">
                <a:solidFill>
                  <a:srgbClr val="00B0F0"/>
                </a:solidFill>
                <a:latin typeface="Arial" panose="020B0604020202020204" pitchFamily="34" charset="0"/>
                <a:cs typeface="Arial" panose="020B0604020202020204" pitchFamily="34" charset="0"/>
              </a:rPr>
              <a:t>Action Plan (if required and with Practice Assessor) </a:t>
            </a:r>
          </a:p>
          <a:p>
            <a:r>
              <a:rPr lang="en-GB" dirty="0">
                <a:solidFill>
                  <a:srgbClr val="00B0F0"/>
                </a:solidFill>
                <a:latin typeface="Arial" panose="020B0604020202020204" pitchFamily="34" charset="0"/>
                <a:cs typeface="Arial" panose="020B0604020202020204" pitchFamily="34" charset="0"/>
              </a:rPr>
              <a:t>Signs off Final Interview if required</a:t>
            </a:r>
          </a:p>
          <a:p>
            <a:r>
              <a:rPr lang="en-GB" dirty="0">
                <a:solidFill>
                  <a:srgbClr val="00B0F0"/>
                </a:solidFill>
                <a:latin typeface="Arial" panose="020B0604020202020204" pitchFamily="34" charset="0"/>
                <a:cs typeface="Arial" panose="020B0604020202020204" pitchFamily="34" charset="0"/>
              </a:rPr>
              <a:t>Signs off OAR at end of each placement and progression point</a:t>
            </a:r>
          </a:p>
        </p:txBody>
      </p:sp>
      <p:sp>
        <p:nvSpPr>
          <p:cNvPr id="5" name="TextBox 4">
            <a:extLst>
              <a:ext uri="{FF2B5EF4-FFF2-40B4-BE49-F238E27FC236}">
                <a16:creationId xmlns:a16="http://schemas.microsoft.com/office/drawing/2014/main" id="{0454AEC2-0811-4750-9730-4A8688D363DD}"/>
              </a:ext>
            </a:extLst>
          </p:cNvPr>
          <p:cNvSpPr txBox="1"/>
          <p:nvPr/>
        </p:nvSpPr>
        <p:spPr>
          <a:xfrm>
            <a:off x="868960" y="594804"/>
            <a:ext cx="10484840" cy="584775"/>
          </a:xfrm>
          <a:prstGeom prst="rect">
            <a:avLst/>
          </a:prstGeom>
          <a:noFill/>
        </p:spPr>
        <p:txBody>
          <a:bodyPr wrap="square" rtlCol="0">
            <a:spAutoFit/>
          </a:bodyPr>
          <a:lstStyle/>
          <a:p>
            <a:pPr algn="ctr"/>
            <a:r>
              <a:rPr lang="en-GB" sz="3200" b="1" dirty="0" smtClean="0">
                <a:solidFill>
                  <a:srgbClr val="00B0F0"/>
                </a:solidFill>
                <a:latin typeface="Arial" panose="020B0604020202020204" pitchFamily="34" charset="0"/>
                <a:cs typeface="Arial" panose="020B0604020202020204" pitchFamily="34" charset="0"/>
              </a:rPr>
              <a:t>Documentation</a:t>
            </a:r>
            <a:r>
              <a:rPr lang="en-GB" sz="3200" b="1" dirty="0" smtClean="0">
                <a:solidFill>
                  <a:srgbClr val="FF0000"/>
                </a:solidFill>
                <a:latin typeface="Arial" panose="020B0604020202020204" pitchFamily="34" charset="0"/>
                <a:cs typeface="Arial" panose="020B0604020202020204" pitchFamily="34" charset="0"/>
              </a:rPr>
              <a:t> </a:t>
            </a:r>
            <a:r>
              <a:rPr lang="en-GB" sz="3200" b="1" dirty="0">
                <a:latin typeface="Arial" panose="020B0604020202020204" pitchFamily="34" charset="0"/>
                <a:cs typeface="Arial" panose="020B0604020202020204" pitchFamily="34" charset="0"/>
              </a:rPr>
              <a:t>and</a:t>
            </a:r>
            <a:r>
              <a:rPr lang="en-GB" sz="3200" b="1" dirty="0">
                <a:solidFill>
                  <a:srgbClr val="FF0000"/>
                </a:solidFill>
                <a:latin typeface="Arial" panose="020B0604020202020204" pitchFamily="34" charset="0"/>
                <a:cs typeface="Arial" panose="020B0604020202020204" pitchFamily="34" charset="0"/>
              </a:rPr>
              <a:t> assessment </a:t>
            </a:r>
            <a:endParaRPr lang="en-GB" sz="3200" dirty="0"/>
          </a:p>
        </p:txBody>
      </p:sp>
    </p:spTree>
    <p:extLst>
      <p:ext uri="{BB962C8B-B14F-4D97-AF65-F5344CB8AC3E}">
        <p14:creationId xmlns:p14="http://schemas.microsoft.com/office/powerpoint/2010/main" val="10322260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219" y="484632"/>
            <a:ext cx="10086029" cy="990207"/>
          </a:xfrm>
        </p:spPr>
        <p:txBody>
          <a:bodyPr/>
          <a:lstStyle/>
          <a:p>
            <a:r>
              <a:rPr lang="en-GB" b="1" dirty="0" smtClean="0"/>
              <a:t>Case study</a:t>
            </a:r>
            <a:endParaRPr lang="en-GB" b="1" dirty="0"/>
          </a:p>
        </p:txBody>
      </p:sp>
      <p:sp>
        <p:nvSpPr>
          <p:cNvPr id="3" name="Content Placeholder 2"/>
          <p:cNvSpPr>
            <a:spLocks noGrp="1"/>
          </p:cNvSpPr>
          <p:nvPr>
            <p:ph idx="1"/>
          </p:nvPr>
        </p:nvSpPr>
        <p:spPr>
          <a:xfrm>
            <a:off x="614149" y="1746913"/>
            <a:ext cx="10514099" cy="4425287"/>
          </a:xfrm>
        </p:spPr>
        <p:txBody>
          <a:bodyPr/>
          <a:lstStyle/>
          <a:p>
            <a:pPr marL="0" lvl="0" indent="0">
              <a:spcBef>
                <a:spcPts val="1000"/>
              </a:spcBef>
              <a:buClrTx/>
              <a:buSzTx/>
              <a:buNone/>
            </a:pPr>
            <a:r>
              <a:rPr lang="en-GB" sz="2800" dirty="0">
                <a:solidFill>
                  <a:srgbClr val="000000"/>
                </a:solidFill>
                <a:latin typeface="Arial" panose="020B0604020202020204" pitchFamily="34" charset="0"/>
                <a:cs typeface="Arial" panose="020B0604020202020204" pitchFamily="34" charset="0"/>
              </a:rPr>
              <a:t>Student A is in the middle of her programme of study. She has been in the placement where you are the Practice Assessor for four weeks. Her Practice Supervisor has raised some concerns regarding her competence with some skills following several learning opportunities and she has failed these. As the PA you arrange to discuss this with her.</a:t>
            </a:r>
          </a:p>
          <a:p>
            <a:pPr marL="228600" lvl="0" indent="-228600">
              <a:spcBef>
                <a:spcPts val="1000"/>
              </a:spcBef>
              <a:buClrTx/>
              <a:buSzTx/>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What communication and interpersonal skills would you need to demonstrate?</a:t>
            </a:r>
          </a:p>
          <a:p>
            <a:pPr marL="228600" lvl="0" indent="-228600">
              <a:spcBef>
                <a:spcPts val="1000"/>
              </a:spcBef>
              <a:buClrTx/>
              <a:buSzTx/>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What do you need to address? </a:t>
            </a:r>
          </a:p>
          <a:p>
            <a:pPr marL="228600" lvl="0" indent="-228600">
              <a:spcBef>
                <a:spcPts val="1000"/>
              </a:spcBef>
              <a:buClrTx/>
              <a:buSzTx/>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What would you do after the discussion?     </a:t>
            </a:r>
          </a:p>
          <a:p>
            <a:endParaRPr lang="en-GB" dirty="0"/>
          </a:p>
        </p:txBody>
      </p:sp>
    </p:spTree>
    <p:extLst>
      <p:ext uri="{BB962C8B-B14F-4D97-AF65-F5344CB8AC3E}">
        <p14:creationId xmlns:p14="http://schemas.microsoft.com/office/powerpoint/2010/main" val="19947439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052" y="143438"/>
            <a:ext cx="9980662" cy="1311736"/>
          </a:xfrm>
        </p:spPr>
        <p:txBody>
          <a:bodyPr/>
          <a:lstStyle/>
          <a:p>
            <a:r>
              <a:rPr lang="en-GB" b="1" dirty="0" smtClean="0"/>
              <a:t>CasE</a:t>
            </a:r>
            <a:r>
              <a:rPr lang="en-GB" b="1" dirty="0" smtClean="0"/>
              <a:t> Study 2 </a:t>
            </a:r>
            <a:endParaRPr lang="en-GB" b="1" dirty="0"/>
          </a:p>
        </p:txBody>
      </p:sp>
      <p:sp>
        <p:nvSpPr>
          <p:cNvPr id="3" name="Content Placeholder 2"/>
          <p:cNvSpPr>
            <a:spLocks noGrp="1"/>
          </p:cNvSpPr>
          <p:nvPr>
            <p:ph idx="1"/>
          </p:nvPr>
        </p:nvSpPr>
        <p:spPr>
          <a:xfrm>
            <a:off x="832513" y="1569493"/>
            <a:ext cx="10295735" cy="4602707"/>
          </a:xfrm>
        </p:spPr>
        <p:txBody>
          <a:bodyPr>
            <a:normAutofit/>
          </a:bodyPr>
          <a:lstStyle/>
          <a:p>
            <a:pPr marL="0" lvl="0" indent="0">
              <a:spcBef>
                <a:spcPts val="1000"/>
              </a:spcBef>
              <a:buClrTx/>
              <a:buSzTx/>
              <a:buNone/>
            </a:pPr>
            <a:r>
              <a:rPr lang="en-GB" sz="2800" dirty="0">
                <a:solidFill>
                  <a:srgbClr val="000000"/>
                </a:solidFill>
                <a:latin typeface="Arial" panose="020B0604020202020204" pitchFamily="34" charset="0"/>
                <a:cs typeface="Arial" panose="020B0604020202020204" pitchFamily="34" charset="0"/>
              </a:rPr>
              <a:t>Student B is at the beginning of his programme of study. He has already undertaken a six week placement. He started in placement where you are the Practice Assessor two weeks ago. His Practice Supervisor reports to you that members of the team have seen him using his phone frequently and seems to have limited professional boundaries with patients/service users. </a:t>
            </a:r>
          </a:p>
          <a:p>
            <a:pPr marL="228600" lvl="0" indent="-228600">
              <a:spcBef>
                <a:spcPts val="1000"/>
              </a:spcBef>
              <a:buClrTx/>
              <a:buSzTx/>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What would you do as the Practice Assessor?  </a:t>
            </a:r>
          </a:p>
          <a:p>
            <a:pPr marL="228600" lvl="0" indent="-228600">
              <a:spcBef>
                <a:spcPts val="1000"/>
              </a:spcBef>
              <a:buClrTx/>
              <a:buSzTx/>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Who would you liaise with?</a:t>
            </a:r>
          </a:p>
          <a:p>
            <a:pPr marL="228600" lvl="0" indent="-228600">
              <a:spcBef>
                <a:spcPts val="1000"/>
              </a:spcBef>
              <a:buClrTx/>
              <a:buSzTx/>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How would you monitor the student?</a:t>
            </a:r>
          </a:p>
          <a:p>
            <a:endParaRPr lang="en-GB" dirty="0"/>
          </a:p>
        </p:txBody>
      </p:sp>
    </p:spTree>
    <p:extLst>
      <p:ext uri="{BB962C8B-B14F-4D97-AF65-F5344CB8AC3E}">
        <p14:creationId xmlns:p14="http://schemas.microsoft.com/office/powerpoint/2010/main" val="6689010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SSSA model</a:t>
            </a:r>
            <a:endParaRPr lang="en-GB" dirty="0"/>
          </a:p>
        </p:txBody>
      </p:sp>
      <p:sp>
        <p:nvSpPr>
          <p:cNvPr id="3" name="Subtitle 2"/>
          <p:cNvSpPr>
            <a:spLocks noGrp="1"/>
          </p:cNvSpPr>
          <p:nvPr>
            <p:ph type="subTitle" idx="1"/>
          </p:nvPr>
        </p:nvSpPr>
        <p:spPr>
          <a:xfrm>
            <a:off x="1069848" y="4389119"/>
            <a:ext cx="7891272" cy="1750423"/>
          </a:xfrm>
        </p:spPr>
        <p:txBody>
          <a:bodyPr>
            <a:normAutofit/>
          </a:bodyPr>
          <a:lstStyle/>
          <a:p>
            <a:endParaRPr lang="en-GB" dirty="0"/>
          </a:p>
        </p:txBody>
      </p:sp>
    </p:spTree>
    <p:extLst>
      <p:ext uri="{BB962C8B-B14F-4D97-AF65-F5344CB8AC3E}">
        <p14:creationId xmlns:p14="http://schemas.microsoft.com/office/powerpoint/2010/main" val="23875239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1" y="1828800"/>
            <a:ext cx="8885583" cy="5943600"/>
          </a:xfrm>
        </p:spPr>
        <p:txBody>
          <a:bodyPr>
            <a:normAutofit/>
          </a:bodyPr>
          <a:lstStyle/>
          <a:p>
            <a:pPr marL="0" indent="0">
              <a:buNone/>
            </a:pPr>
            <a:endParaRPr lang="en-GB" b="1" dirty="0" smtClean="0"/>
          </a:p>
          <a:p>
            <a:pPr marL="0" indent="0">
              <a:buNone/>
            </a:pPr>
            <a:endParaRPr lang="en-GB" dirty="0"/>
          </a:p>
          <a:p>
            <a:pPr marL="0" indent="0">
              <a:buNone/>
            </a:pPr>
            <a:endParaRPr lang="en-GB" dirty="0"/>
          </a:p>
          <a:p>
            <a:pPr lvl="0"/>
            <a:endParaRPr lang="en-GB" dirty="0"/>
          </a:p>
          <a:p>
            <a:pPr marL="0" indent="0">
              <a:buNone/>
            </a:pPr>
            <a:r>
              <a:rPr lang="en-GB" dirty="0" smtClean="0"/>
              <a:t> </a:t>
            </a:r>
            <a:endParaRPr lang="en-GB" dirty="0"/>
          </a:p>
        </p:txBody>
      </p:sp>
      <p:sp>
        <p:nvSpPr>
          <p:cNvPr id="3" name="Title 2"/>
          <p:cNvSpPr>
            <a:spLocks noGrp="1"/>
          </p:cNvSpPr>
          <p:nvPr>
            <p:ph type="title"/>
          </p:nvPr>
        </p:nvSpPr>
        <p:spPr>
          <a:xfrm flipH="1" flipV="1">
            <a:off x="10282239" y="1"/>
            <a:ext cx="257174" cy="871539"/>
          </a:xfrm>
        </p:spPr>
        <p:txBody>
          <a:bodyPr>
            <a:normAutofit fontScale="90000"/>
          </a:bodyPr>
          <a:lstStyle/>
          <a:p>
            <a:r>
              <a:rPr lang="en-GB" sz="3200" dirty="0"/>
              <a:t/>
            </a:r>
            <a:br>
              <a:rPr lang="en-GB" sz="3200" dirty="0"/>
            </a:br>
            <a:r>
              <a:rPr lang="en-GB" sz="3200" dirty="0"/>
              <a:t/>
            </a:r>
            <a:br>
              <a:rPr lang="en-GB" sz="3200" dirty="0"/>
            </a:br>
            <a:r>
              <a:rPr lang="en-GB" sz="3200" dirty="0"/>
              <a:t/>
            </a:r>
            <a:br>
              <a:rPr lang="en-GB" sz="3200" dirty="0"/>
            </a:br>
            <a:r>
              <a:rPr lang="en-GB" sz="2700" dirty="0"/>
              <a:t/>
            </a:r>
            <a:br>
              <a:rPr lang="en-GB" sz="2700" dirty="0"/>
            </a:br>
            <a:endParaRPr lang="en-GB" sz="2700" dirty="0"/>
          </a:p>
        </p:txBody>
      </p:sp>
      <p:pic>
        <p:nvPicPr>
          <p:cNvPr id="6" name="Picture 5"/>
          <p:cNvPicPr>
            <a:picLocks noChangeAspect="1"/>
          </p:cNvPicPr>
          <p:nvPr/>
        </p:nvPicPr>
        <p:blipFill>
          <a:blip r:embed="rId3"/>
          <a:stretch>
            <a:fillRect/>
          </a:stretch>
        </p:blipFill>
        <p:spPr>
          <a:xfrm>
            <a:off x="-1402080" y="-2436395"/>
            <a:ext cx="18288000" cy="10287000"/>
          </a:xfrm>
          <a:prstGeom prst="rect">
            <a:avLst/>
          </a:prstGeom>
        </p:spPr>
      </p:pic>
    </p:spTree>
    <p:extLst>
      <p:ext uri="{BB962C8B-B14F-4D97-AF65-F5344CB8AC3E}">
        <p14:creationId xmlns:p14="http://schemas.microsoft.com/office/powerpoint/2010/main" val="5171805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161" y="0"/>
            <a:ext cx="9812594" cy="806245"/>
          </a:xfrm>
        </p:spPr>
        <p:txBody>
          <a:bodyPr>
            <a:normAutofit fontScale="90000"/>
          </a:bodyPr>
          <a:lstStyle/>
          <a:p>
            <a:r>
              <a:rPr lang="en-GB" sz="4900" b="1" dirty="0"/>
              <a:t>Nominated person (NMC requirement</a:t>
            </a:r>
            <a:r>
              <a:rPr lang="en-GB" sz="3200" dirty="0"/>
              <a:t>)</a:t>
            </a:r>
          </a:p>
        </p:txBody>
      </p:sp>
      <p:sp>
        <p:nvSpPr>
          <p:cNvPr id="3" name="Rectangle 2"/>
          <p:cNvSpPr/>
          <p:nvPr/>
        </p:nvSpPr>
        <p:spPr>
          <a:xfrm>
            <a:off x="720439" y="1075370"/>
            <a:ext cx="10252360" cy="646331"/>
          </a:xfrm>
          <a:prstGeom prst="rect">
            <a:avLst/>
          </a:prstGeom>
        </p:spPr>
        <p:txBody>
          <a:bodyPr wrap="square">
            <a:spAutoFit/>
          </a:bodyPr>
          <a:lstStyle/>
          <a:p>
            <a:endParaRPr lang="en-GB" b="1" dirty="0" smtClean="0"/>
          </a:p>
          <a:p>
            <a:endParaRPr lang="en-GB" dirty="0">
              <a:latin typeface="Arial" panose="020B0604020202020204" pitchFamily="34" charset="0"/>
              <a:cs typeface="Arial" panose="020B0604020202020204" pitchFamily="34" charset="0"/>
            </a:endParaRPr>
          </a:p>
        </p:txBody>
      </p:sp>
      <p:sp>
        <p:nvSpPr>
          <p:cNvPr id="7" name="TextBox 6"/>
          <p:cNvSpPr txBox="1"/>
          <p:nvPr/>
        </p:nvSpPr>
        <p:spPr>
          <a:xfrm>
            <a:off x="1002506" y="1170614"/>
            <a:ext cx="9628909" cy="6740307"/>
          </a:xfrm>
          <a:prstGeom prst="rect">
            <a:avLst/>
          </a:prstGeom>
          <a:noFill/>
        </p:spPr>
        <p:txBody>
          <a:bodyPr wrap="square" rtlCol="0">
            <a:spAutoFit/>
          </a:bodyPr>
          <a:lstStyle/>
          <a:p>
            <a:pPr>
              <a:spcBef>
                <a:spcPct val="0"/>
              </a:spcBef>
              <a:buSzTx/>
              <a:buFontTx/>
              <a:buNone/>
            </a:pPr>
            <a:r>
              <a:rPr lang="en-US" altLang="en-US" sz="2400" dirty="0" smtClean="0">
                <a:solidFill>
                  <a:srgbClr val="000000"/>
                </a:solidFill>
              </a:rPr>
              <a:t>The NMC ask that a nominated person is identified for the students placement learning to act as;</a:t>
            </a:r>
          </a:p>
          <a:p>
            <a:pPr>
              <a:spcBef>
                <a:spcPct val="0"/>
              </a:spcBef>
              <a:buSzTx/>
              <a:buFontTx/>
              <a:buNone/>
            </a:pPr>
            <a:endParaRPr lang="en-US" altLang="en-US" sz="2400" dirty="0">
              <a:solidFill>
                <a:srgbClr val="000000"/>
              </a:solidFill>
            </a:endParaRPr>
          </a:p>
          <a:p>
            <a:pPr marL="342900" indent="-342900">
              <a:spcBef>
                <a:spcPct val="0"/>
              </a:spcBef>
              <a:buSzTx/>
              <a:buFont typeface="Arial" panose="020B0604020202020204" pitchFamily="34" charset="0"/>
              <a:buChar char="•"/>
            </a:pPr>
            <a:r>
              <a:rPr lang="en-US" altLang="en-US" sz="2400" dirty="0">
                <a:solidFill>
                  <a:srgbClr val="000000"/>
                </a:solidFill>
              </a:rPr>
              <a:t>A point of contact for students</a:t>
            </a:r>
          </a:p>
          <a:p>
            <a:pPr marL="342900" indent="-342900">
              <a:spcBef>
                <a:spcPct val="0"/>
              </a:spcBef>
              <a:buSzTx/>
              <a:buFont typeface="Arial" panose="020B0604020202020204" pitchFamily="34" charset="0"/>
              <a:buChar char="•"/>
            </a:pPr>
            <a:endParaRPr lang="en-US" altLang="en-US" sz="2400" dirty="0">
              <a:solidFill>
                <a:srgbClr val="000000"/>
              </a:solidFill>
            </a:endParaRPr>
          </a:p>
          <a:p>
            <a:pPr marL="342900" indent="-342900">
              <a:spcBef>
                <a:spcPct val="0"/>
              </a:spcBef>
              <a:buSzTx/>
              <a:buFont typeface="Arial" panose="020B0604020202020204" pitchFamily="34" charset="0"/>
              <a:buChar char="•"/>
            </a:pPr>
            <a:r>
              <a:rPr lang="en-US" altLang="en-US" sz="2400" dirty="0" smtClean="0">
                <a:solidFill>
                  <a:srgbClr val="000000"/>
                </a:solidFill>
              </a:rPr>
              <a:t>Support </a:t>
            </a:r>
            <a:r>
              <a:rPr lang="en-US" altLang="en-US" sz="2400" dirty="0">
                <a:solidFill>
                  <a:srgbClr val="000000"/>
                </a:solidFill>
              </a:rPr>
              <a:t>students and addresses their </a:t>
            </a:r>
            <a:r>
              <a:rPr lang="en-US" altLang="en-US" sz="2400" dirty="0" smtClean="0">
                <a:solidFill>
                  <a:srgbClr val="000000"/>
                </a:solidFill>
              </a:rPr>
              <a:t>concerns</a:t>
            </a:r>
          </a:p>
          <a:p>
            <a:pPr marL="342900" indent="-342900">
              <a:spcBef>
                <a:spcPct val="0"/>
              </a:spcBef>
              <a:buSzTx/>
              <a:buFont typeface="Arial" panose="020B0604020202020204" pitchFamily="34" charset="0"/>
              <a:buChar char="•"/>
            </a:pPr>
            <a:endParaRPr lang="en-US" altLang="en-US" sz="2400" dirty="0">
              <a:solidFill>
                <a:srgbClr val="000000"/>
              </a:solidFill>
            </a:endParaRPr>
          </a:p>
          <a:p>
            <a:pPr marL="342900" indent="-342900">
              <a:spcBef>
                <a:spcPct val="0"/>
              </a:spcBef>
              <a:buSzTx/>
              <a:buFont typeface="Arial" panose="020B0604020202020204" pitchFamily="34" charset="0"/>
              <a:buChar char="•"/>
            </a:pPr>
            <a:r>
              <a:rPr lang="en-US" altLang="en-US" sz="2400" dirty="0" smtClean="0">
                <a:solidFill>
                  <a:srgbClr val="000000"/>
                </a:solidFill>
              </a:rPr>
              <a:t>Liaise with Practice </a:t>
            </a:r>
            <a:r>
              <a:rPr lang="en-US" altLang="en-US" sz="2400" dirty="0">
                <a:solidFill>
                  <a:srgbClr val="000000"/>
                </a:solidFill>
              </a:rPr>
              <a:t>Supervisors and Practice Assessors where necessary</a:t>
            </a:r>
          </a:p>
          <a:p>
            <a:pPr>
              <a:spcBef>
                <a:spcPct val="0"/>
              </a:spcBef>
              <a:buSzTx/>
              <a:buFontTx/>
              <a:buNone/>
            </a:pPr>
            <a:endParaRPr lang="en-US" altLang="en-US" sz="2400" dirty="0">
              <a:solidFill>
                <a:srgbClr val="000000"/>
              </a:solidFill>
            </a:endParaRPr>
          </a:p>
          <a:p>
            <a:pPr>
              <a:spcBef>
                <a:spcPct val="0"/>
              </a:spcBef>
              <a:buSzTx/>
              <a:buFontTx/>
              <a:buNone/>
            </a:pPr>
            <a:r>
              <a:rPr lang="en-US" altLang="en-US" sz="2400" dirty="0" smtClean="0">
                <a:solidFill>
                  <a:srgbClr val="000000"/>
                </a:solidFill>
              </a:rPr>
              <a:t>The </a:t>
            </a:r>
            <a:r>
              <a:rPr lang="en-US" altLang="en-US" sz="2400" b="1" dirty="0" smtClean="0">
                <a:solidFill>
                  <a:srgbClr val="000000"/>
                </a:solidFill>
              </a:rPr>
              <a:t>Practice Learning Co-ordinater</a:t>
            </a:r>
            <a:r>
              <a:rPr lang="en-US" altLang="en-US" sz="2400" dirty="0" smtClean="0">
                <a:solidFill>
                  <a:srgbClr val="000000"/>
                </a:solidFill>
              </a:rPr>
              <a:t>, is ideally placed to be the nominated person;</a:t>
            </a:r>
          </a:p>
          <a:p>
            <a:pPr>
              <a:spcBef>
                <a:spcPct val="0"/>
              </a:spcBef>
              <a:buSzTx/>
              <a:buFontTx/>
              <a:buNone/>
            </a:pPr>
            <a:endParaRPr lang="en-US" altLang="en-US" sz="2400" b="1" dirty="0">
              <a:solidFill>
                <a:srgbClr val="000000"/>
              </a:solidFill>
            </a:endParaRPr>
          </a:p>
          <a:p>
            <a:pPr>
              <a:spcBef>
                <a:spcPct val="0"/>
              </a:spcBef>
              <a:buSzTx/>
              <a:buFontTx/>
              <a:buNone/>
            </a:pPr>
            <a:r>
              <a:rPr lang="en-US" altLang="en-US" sz="2400" dirty="0" smtClean="0">
                <a:solidFill>
                  <a:srgbClr val="000000"/>
                </a:solidFill>
              </a:rPr>
              <a:t>Students will ask for the name of this person and their contact details to be identified on their PADs</a:t>
            </a:r>
          </a:p>
          <a:p>
            <a:pPr>
              <a:spcBef>
                <a:spcPct val="0"/>
              </a:spcBef>
              <a:buSzTx/>
              <a:buFontTx/>
              <a:buNone/>
            </a:pPr>
            <a:endParaRPr lang="en-US" altLang="en-US" sz="2400" b="1" dirty="0">
              <a:solidFill>
                <a:srgbClr val="000000"/>
              </a:solidFill>
            </a:endParaRPr>
          </a:p>
          <a:p>
            <a:pPr>
              <a:spcBef>
                <a:spcPct val="0"/>
              </a:spcBef>
              <a:buSzTx/>
              <a:buFontTx/>
              <a:buNone/>
            </a:pPr>
            <a:endParaRPr lang="en-GB" altLang="en-US" sz="2400" b="1" dirty="0">
              <a:solidFill>
                <a:srgbClr val="000000"/>
              </a:solidFill>
            </a:endParaRPr>
          </a:p>
          <a:p>
            <a:pPr>
              <a:spcBef>
                <a:spcPct val="0"/>
              </a:spcBef>
              <a:buSzTx/>
              <a:buFontTx/>
              <a:buNone/>
            </a:pPr>
            <a:endParaRPr lang="en-GB" altLang="en-US" sz="2400" dirty="0">
              <a:solidFill>
                <a:srgbClr val="000000"/>
              </a:solidFill>
            </a:endParaRPr>
          </a:p>
        </p:txBody>
      </p:sp>
    </p:spTree>
    <p:extLst>
      <p:ext uri="{BB962C8B-B14F-4D97-AF65-F5344CB8AC3E}">
        <p14:creationId xmlns:p14="http://schemas.microsoft.com/office/powerpoint/2010/main" val="19004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ACADEMIC ASSESSORS NURSING</a:t>
            </a:r>
            <a:endParaRPr lang="en-GB" dirty="0"/>
          </a:p>
        </p:txBody>
      </p:sp>
      <p:sp>
        <p:nvSpPr>
          <p:cNvPr id="3" name="Content Placeholder 2"/>
          <p:cNvSpPr>
            <a:spLocks noGrp="1"/>
          </p:cNvSpPr>
          <p:nvPr>
            <p:ph idx="1"/>
          </p:nvPr>
        </p:nvSpPr>
        <p:spPr/>
        <p:txBody>
          <a:bodyPr>
            <a:normAutofit/>
          </a:bodyPr>
          <a:lstStyle/>
          <a:p>
            <a:pPr marL="0" indent="0">
              <a:buNone/>
            </a:pPr>
            <a:r>
              <a:rPr lang="en-GB" b="1" dirty="0" smtClean="0"/>
              <a:t>Who?</a:t>
            </a:r>
          </a:p>
          <a:p>
            <a:r>
              <a:rPr lang="en-GB" dirty="0" smtClean="0"/>
              <a:t>Nursing Academic Assessors will be the current link tutors in each </a:t>
            </a:r>
            <a:r>
              <a:rPr lang="en-GB" dirty="0" smtClean="0"/>
              <a:t>Trust and/or personal tutors </a:t>
            </a:r>
            <a:r>
              <a:rPr lang="en-GB" dirty="0" smtClean="0"/>
              <a:t>who are registered nurses and actively involved in the nursing curriculum;</a:t>
            </a:r>
          </a:p>
          <a:p>
            <a:r>
              <a:rPr lang="en-GB" dirty="0" smtClean="0"/>
              <a:t>Nursing students will know the name of their Academic Assessor before starting placement and the name will be identified in the Practice Assessment Document</a:t>
            </a:r>
          </a:p>
          <a:p>
            <a:endParaRPr lang="en-GB" dirty="0"/>
          </a:p>
          <a:p>
            <a:pPr marL="0" indent="0">
              <a:buNone/>
            </a:pPr>
            <a:r>
              <a:rPr lang="en-GB" b="1" dirty="0" smtClean="0"/>
              <a:t>Contact with Practice Assessors?</a:t>
            </a:r>
          </a:p>
          <a:p>
            <a:pPr marL="0" indent="0">
              <a:buNone/>
            </a:pPr>
            <a:r>
              <a:rPr lang="en-GB" dirty="0" smtClean="0"/>
              <a:t>Nursing Academic Assessors will make contact with the student’s Practice </a:t>
            </a:r>
            <a:r>
              <a:rPr lang="en-GB" dirty="0" smtClean="0"/>
              <a:t>Assessor, to </a:t>
            </a:r>
            <a:r>
              <a:rPr lang="en-GB" dirty="0" smtClean="0"/>
              <a:t>discuss the student’s </a:t>
            </a:r>
            <a:r>
              <a:rPr lang="en-GB" dirty="0" smtClean="0"/>
              <a:t>achievement/non-achievement, if appropriate and to agree student progression </a:t>
            </a:r>
            <a:r>
              <a:rPr lang="en-GB" dirty="0" smtClean="0"/>
              <a:t>at relevant points in the programme</a:t>
            </a:r>
            <a:endParaRPr lang="en-GB" dirty="0"/>
          </a:p>
        </p:txBody>
      </p:sp>
    </p:spTree>
    <p:extLst>
      <p:ext uri="{BB962C8B-B14F-4D97-AF65-F5344CB8AC3E}">
        <p14:creationId xmlns:p14="http://schemas.microsoft.com/office/powerpoint/2010/main" val="2604220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5306" y="2708276"/>
            <a:ext cx="11191741"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9251" y="1751637"/>
            <a:ext cx="1638221" cy="11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9566" y="2137169"/>
            <a:ext cx="1687132" cy="114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bject 2"/>
          <p:cNvSpPr txBox="1">
            <a:spLocks noGrp="1"/>
          </p:cNvSpPr>
          <p:nvPr>
            <p:ph type="title"/>
          </p:nvPr>
        </p:nvSpPr>
        <p:spPr>
          <a:xfrm>
            <a:off x="1249251" y="772453"/>
            <a:ext cx="8845662" cy="590931"/>
          </a:xfrm>
        </p:spPr>
        <p:txBody>
          <a:bodyPr wrap="square" rtlCol="0">
            <a:spAutoFit/>
          </a:bodyPr>
          <a:lstStyle/>
          <a:p>
            <a:pPr>
              <a:defRPr/>
            </a:pPr>
            <a:r>
              <a:rPr lang="en-GB" sz="3600" dirty="0">
                <a:latin typeface="Arial" panose="020B0604020202020204" pitchFamily="34" charset="0"/>
                <a:ea typeface="+mn-ea"/>
                <a:cs typeface="Arial" panose="020B0604020202020204" pitchFamily="34" charset="0"/>
              </a:rPr>
              <a:t>Standards for education and training</a:t>
            </a:r>
            <a:endParaRPr sz="3600" dirty="0">
              <a:latin typeface="Arial" panose="020B0604020202020204" pitchFamily="34" charset="0"/>
              <a:ea typeface="+mn-ea"/>
              <a:cs typeface="Arial" panose="020B0604020202020204" pitchFamily="34" charset="0"/>
            </a:endParaRPr>
          </a:p>
        </p:txBody>
      </p:sp>
      <p:pic>
        <p:nvPicPr>
          <p:cNvPr id="6" name="Picture 7" descr="NMC Primary Logo-0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36698" y="400153"/>
            <a:ext cx="129063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35414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will supervisors and assessors work in your area?</a:t>
            </a:r>
            <a:endParaRPr lang="en-GB" dirty="0"/>
          </a:p>
        </p:txBody>
      </p:sp>
      <p:sp>
        <p:nvSpPr>
          <p:cNvPr id="3" name="Content Placeholder 2"/>
          <p:cNvSpPr>
            <a:spLocks noGrp="1"/>
          </p:cNvSpPr>
          <p:nvPr>
            <p:ph idx="1"/>
          </p:nvPr>
        </p:nvSpPr>
        <p:spPr/>
        <p:txBody>
          <a:bodyPr/>
          <a:lstStyle/>
          <a:p>
            <a:endParaRPr lang="en-GB" dirty="0" smtClean="0"/>
          </a:p>
          <a:p>
            <a:r>
              <a:rPr lang="en-GB" dirty="0" smtClean="0"/>
              <a:t>Team approach?</a:t>
            </a:r>
          </a:p>
          <a:p>
            <a:endParaRPr lang="en-GB" dirty="0"/>
          </a:p>
          <a:p>
            <a:r>
              <a:rPr lang="en-GB" dirty="0" smtClean="0"/>
              <a:t>Individual with an assessor close by?</a:t>
            </a:r>
          </a:p>
          <a:p>
            <a:endParaRPr lang="en-GB" dirty="0"/>
          </a:p>
          <a:p>
            <a:r>
              <a:rPr lang="en-GB" dirty="0" smtClean="0"/>
              <a:t>Individual with an assessor in another area?</a:t>
            </a:r>
          </a:p>
          <a:p>
            <a:endParaRPr lang="en-GB" dirty="0"/>
          </a:p>
          <a:p>
            <a:endParaRPr lang="en-GB" dirty="0"/>
          </a:p>
        </p:txBody>
      </p:sp>
    </p:spTree>
    <p:extLst>
      <p:ext uri="{BB962C8B-B14F-4D97-AF65-F5344CB8AC3E}">
        <p14:creationId xmlns:p14="http://schemas.microsoft.com/office/powerpoint/2010/main" val="40307433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196684"/>
          </a:xfrm>
        </p:spPr>
        <p:txBody>
          <a:bodyPr/>
          <a:lstStyle/>
          <a:p>
            <a:r>
              <a:rPr lang="en-GB" dirty="0" smtClean="0"/>
              <a:t>SSSA – Key Contacts</a:t>
            </a:r>
            <a:endParaRPr lang="en-GB" dirty="0"/>
          </a:p>
        </p:txBody>
      </p:sp>
      <p:sp>
        <p:nvSpPr>
          <p:cNvPr id="3" name="Content Placeholder 2"/>
          <p:cNvSpPr>
            <a:spLocks noGrp="1"/>
          </p:cNvSpPr>
          <p:nvPr>
            <p:ph idx="1"/>
          </p:nvPr>
        </p:nvSpPr>
        <p:spPr/>
        <p:txBody>
          <a:bodyPr/>
          <a:lstStyle/>
          <a:p>
            <a:r>
              <a:rPr lang="en-GB" b="1" dirty="0" smtClean="0">
                <a:hlinkClick r:id="rId2"/>
              </a:rPr>
              <a:t>Please visit the HEI placement information sites below which identify key nursing contacts and information related to the new NMC Standards for Student Supervision and Assessment</a:t>
            </a:r>
          </a:p>
          <a:p>
            <a:endParaRPr lang="en-GB" b="1" dirty="0">
              <a:hlinkClick r:id="rId2"/>
            </a:endParaRPr>
          </a:p>
          <a:p>
            <a:endParaRPr lang="en-GB" b="1" dirty="0" smtClean="0">
              <a:hlinkClick r:id="rId2"/>
            </a:endParaRPr>
          </a:p>
          <a:p>
            <a:pPr algn="ctr"/>
            <a:r>
              <a:rPr lang="en-GB" b="1" dirty="0" smtClean="0">
                <a:hlinkClick r:id="rId3"/>
              </a:rPr>
              <a:t>ARU practice hub portal</a:t>
            </a:r>
            <a:endParaRPr lang="en-GB" b="1" dirty="0" smtClean="0"/>
          </a:p>
          <a:p>
            <a:pPr algn="ctr"/>
            <a:endParaRPr lang="en-GB" b="1" dirty="0">
              <a:hlinkClick r:id="rId2"/>
            </a:endParaRPr>
          </a:p>
          <a:p>
            <a:pPr algn="ctr"/>
            <a:r>
              <a:rPr lang="en-GB" b="1" dirty="0" smtClean="0">
                <a:hlinkClick r:id="rId4"/>
              </a:rPr>
              <a:t>UoE</a:t>
            </a:r>
            <a:r>
              <a:rPr lang="en-GB" b="1" dirty="0" smtClean="0">
                <a:hlinkClick r:id="rId4"/>
              </a:rPr>
              <a:t> placement information</a:t>
            </a:r>
            <a:endParaRPr lang="en-GB" b="1" dirty="0">
              <a:hlinkClick r:id="rId2"/>
            </a:endParaRPr>
          </a:p>
        </p:txBody>
      </p:sp>
    </p:spTree>
    <p:extLst>
      <p:ext uri="{BB962C8B-B14F-4D97-AF65-F5344CB8AC3E}">
        <p14:creationId xmlns:p14="http://schemas.microsoft.com/office/powerpoint/2010/main" val="17234228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 </a:t>
            </a:r>
            <a:endParaRPr lang="en-GB" sz="3200" dirty="0"/>
          </a:p>
        </p:txBody>
      </p:sp>
      <p:sp>
        <p:nvSpPr>
          <p:cNvPr id="3" name="Rectangle 2"/>
          <p:cNvSpPr/>
          <p:nvPr/>
        </p:nvSpPr>
        <p:spPr>
          <a:xfrm>
            <a:off x="720439" y="1075370"/>
            <a:ext cx="10252360" cy="646331"/>
          </a:xfrm>
          <a:prstGeom prst="rect">
            <a:avLst/>
          </a:prstGeom>
        </p:spPr>
        <p:txBody>
          <a:bodyPr wrap="square">
            <a:spAutoFit/>
          </a:bodyPr>
          <a:lstStyle/>
          <a:p>
            <a:endParaRPr lang="en-GB" b="1" dirty="0" smtClean="0"/>
          </a:p>
          <a:p>
            <a:endParaRPr lang="en-GB" dirty="0">
              <a:latin typeface="Arial" panose="020B0604020202020204" pitchFamily="34" charset="0"/>
              <a:cs typeface="Arial" panose="020B0604020202020204" pitchFamily="34" charset="0"/>
            </a:endParaRPr>
          </a:p>
        </p:txBody>
      </p:sp>
      <p:sp>
        <p:nvSpPr>
          <p:cNvPr id="7" name="TextBox 6"/>
          <p:cNvSpPr txBox="1"/>
          <p:nvPr/>
        </p:nvSpPr>
        <p:spPr>
          <a:xfrm>
            <a:off x="839449" y="1228407"/>
            <a:ext cx="10293927" cy="3046988"/>
          </a:xfrm>
          <a:prstGeom prst="rect">
            <a:avLst/>
          </a:prstGeom>
          <a:noFill/>
        </p:spPr>
        <p:txBody>
          <a:bodyPr wrap="square" rtlCol="0">
            <a:spAutoFit/>
          </a:bodyPr>
          <a:lstStyle/>
          <a:p>
            <a:endParaRPr lang="en-GB" sz="2400" dirty="0">
              <a:latin typeface="+mj-lt"/>
            </a:endParaRPr>
          </a:p>
          <a:p>
            <a:r>
              <a:rPr lang="en-GB" sz="2400" dirty="0" smtClean="0"/>
              <a:t>Cause for concern process remains the same – outlined in all PADs</a:t>
            </a:r>
          </a:p>
          <a:p>
            <a:r>
              <a:rPr lang="en-US" altLang="en-US" sz="2400" dirty="0">
                <a:solidFill>
                  <a:schemeClr val="tx2"/>
                </a:solidFill>
                <a:sym typeface="Arial Black" pitchFamily="34" charset="0"/>
              </a:rPr>
              <a:t/>
            </a:r>
            <a:br>
              <a:rPr lang="en-US" altLang="en-US" sz="2400" dirty="0">
                <a:solidFill>
                  <a:schemeClr val="tx2"/>
                </a:solidFill>
                <a:sym typeface="Arial Black" pitchFamily="34" charset="0"/>
              </a:rPr>
            </a:br>
            <a:endParaRPr lang="en-GB" altLang="en-US" sz="2400" dirty="0"/>
          </a:p>
          <a:p>
            <a:pPr marL="39688" algn="just">
              <a:defRPr/>
            </a:pPr>
            <a:r>
              <a:rPr lang="en-GB" altLang="en-US" sz="2400" dirty="0" smtClean="0"/>
              <a:t>Student attendance in placement should continue to be monitored and any absence or sickness reported to the HEI: Student timesheets record </a:t>
            </a:r>
            <a:r>
              <a:rPr lang="en-GB" altLang="en-US" sz="2400" i="1" dirty="0" smtClean="0"/>
              <a:t>start </a:t>
            </a:r>
            <a:r>
              <a:rPr lang="en-GB" altLang="en-US" sz="2400" i="1" dirty="0"/>
              <a:t>time and finish </a:t>
            </a:r>
            <a:r>
              <a:rPr lang="en-GB" altLang="en-US" sz="2400" i="1" dirty="0" smtClean="0"/>
              <a:t>time only (</a:t>
            </a:r>
            <a:r>
              <a:rPr lang="en-GB" altLang="en-US" dirty="0" smtClean="0"/>
              <a:t>Breaks </a:t>
            </a:r>
            <a:r>
              <a:rPr lang="en-GB" altLang="en-US" dirty="0"/>
              <a:t>are no longer deducted from the overall </a:t>
            </a:r>
            <a:r>
              <a:rPr lang="en-GB" altLang="en-US" dirty="0" smtClean="0"/>
              <a:t>hours)</a:t>
            </a:r>
            <a:endParaRPr lang="en-GB" altLang="en-US" dirty="0"/>
          </a:p>
          <a:p>
            <a:endParaRPr lang="en-GB" sz="2400" dirty="0">
              <a:latin typeface="+mj-lt"/>
            </a:endParaRPr>
          </a:p>
        </p:txBody>
      </p:sp>
      <p:sp>
        <p:nvSpPr>
          <p:cNvPr id="6" name="Rectangle 5"/>
          <p:cNvSpPr/>
          <p:nvPr/>
        </p:nvSpPr>
        <p:spPr>
          <a:xfrm>
            <a:off x="1573161" y="206476"/>
            <a:ext cx="9399638" cy="584775"/>
          </a:xfrm>
          <a:prstGeom prst="rect">
            <a:avLst/>
          </a:prstGeom>
        </p:spPr>
        <p:txBody>
          <a:bodyPr wrap="square">
            <a:spAutoFit/>
          </a:bodyPr>
          <a:lstStyle/>
          <a:p>
            <a:r>
              <a:rPr lang="en-GB" sz="3200" b="1" dirty="0"/>
              <a:t>Underlying processes will </a:t>
            </a:r>
            <a:r>
              <a:rPr lang="en-GB" sz="3200" b="1" dirty="0" smtClean="0"/>
              <a:t>remain </a:t>
            </a:r>
            <a:endParaRPr lang="en-GB" sz="3200" b="1" dirty="0"/>
          </a:p>
        </p:txBody>
      </p:sp>
    </p:spTree>
    <p:extLst>
      <p:ext uri="{BB962C8B-B14F-4D97-AF65-F5344CB8AC3E}">
        <p14:creationId xmlns:p14="http://schemas.microsoft.com/office/powerpoint/2010/main" val="3482302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348" y="484632"/>
            <a:ext cx="9741900" cy="724736"/>
          </a:xfrm>
        </p:spPr>
        <p:txBody>
          <a:bodyPr>
            <a:normAutofit/>
          </a:bodyPr>
          <a:lstStyle/>
          <a:p>
            <a:r>
              <a:rPr lang="en-GB" sz="4400" b="1" dirty="0"/>
              <a:t>What remains the same?</a:t>
            </a:r>
          </a:p>
        </p:txBody>
      </p:sp>
      <p:sp>
        <p:nvSpPr>
          <p:cNvPr id="3" name="Rectangle 2"/>
          <p:cNvSpPr/>
          <p:nvPr/>
        </p:nvSpPr>
        <p:spPr>
          <a:xfrm>
            <a:off x="720439" y="1075370"/>
            <a:ext cx="10252360" cy="646331"/>
          </a:xfrm>
          <a:prstGeom prst="rect">
            <a:avLst/>
          </a:prstGeom>
        </p:spPr>
        <p:txBody>
          <a:bodyPr wrap="square">
            <a:spAutoFit/>
          </a:bodyPr>
          <a:lstStyle/>
          <a:p>
            <a:endParaRPr lang="en-GB" b="1" dirty="0" smtClean="0"/>
          </a:p>
          <a:p>
            <a:endParaRPr lang="en-GB" dirty="0">
              <a:latin typeface="Arial" panose="020B0604020202020204" pitchFamily="34" charset="0"/>
              <a:cs typeface="Arial" panose="020B0604020202020204" pitchFamily="34" charset="0"/>
            </a:endParaRPr>
          </a:p>
        </p:txBody>
      </p:sp>
      <p:sp>
        <p:nvSpPr>
          <p:cNvPr id="7" name="Rectangle 6"/>
          <p:cNvSpPr/>
          <p:nvPr/>
        </p:nvSpPr>
        <p:spPr>
          <a:xfrm>
            <a:off x="872839" y="1542064"/>
            <a:ext cx="10709561" cy="4483279"/>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GB" sz="2800" dirty="0">
                <a:solidFill>
                  <a:prstClr val="black"/>
                </a:solidFill>
                <a:cs typeface="Arial" panose="020B0604020202020204" pitchFamily="34" charset="0"/>
              </a:rPr>
              <a:t>Students will remain supernumerary and require the support of a registered practitioner on each </a:t>
            </a:r>
            <a:r>
              <a:rPr lang="en-GB" sz="2800" dirty="0" smtClean="0">
                <a:solidFill>
                  <a:prstClr val="black"/>
                </a:solidFill>
                <a:cs typeface="Arial" panose="020B0604020202020204" pitchFamily="34" charset="0"/>
              </a:rPr>
              <a:t>shift </a:t>
            </a:r>
            <a:endParaRPr lang="en-GB" sz="2800" dirty="0">
              <a:solidFill>
                <a:prstClr val="black"/>
              </a:solidFill>
              <a:cs typeface="Arial" panose="020B0604020202020204" pitchFamily="34" charset="0"/>
            </a:endParaRPr>
          </a:p>
          <a:p>
            <a:pPr marL="228600" lvl="0" indent="-228600">
              <a:lnSpc>
                <a:spcPct val="90000"/>
              </a:lnSpc>
              <a:spcBef>
                <a:spcPts val="1000"/>
              </a:spcBef>
              <a:buFont typeface="Arial" panose="020B0604020202020204" pitchFamily="34" charset="0"/>
              <a:buChar char="•"/>
            </a:pPr>
            <a:r>
              <a:rPr lang="en-GB" sz="2800" dirty="0">
                <a:solidFill>
                  <a:prstClr val="black"/>
                </a:solidFill>
                <a:cs typeface="Arial" panose="020B0604020202020204" pitchFamily="34" charset="0"/>
              </a:rPr>
              <a:t>Induction, learning contracts, mid-point (formative) assessment, action plans and summative assessment will continue</a:t>
            </a:r>
          </a:p>
          <a:p>
            <a:pPr marL="228600" lvl="0" indent="-228600">
              <a:lnSpc>
                <a:spcPct val="90000"/>
              </a:lnSpc>
              <a:spcBef>
                <a:spcPts val="1000"/>
              </a:spcBef>
              <a:buFont typeface="Arial" panose="020B0604020202020204" pitchFamily="34" charset="0"/>
              <a:buChar char="•"/>
            </a:pPr>
            <a:r>
              <a:rPr lang="en-GB" sz="2800" dirty="0">
                <a:solidFill>
                  <a:prstClr val="black"/>
                </a:solidFill>
                <a:cs typeface="Arial" panose="020B0604020202020204" pitchFamily="34" charset="0"/>
              </a:rPr>
              <a:t>Students will receive continuous feedback to inform their progress</a:t>
            </a:r>
          </a:p>
          <a:p>
            <a:pPr marL="228600" lvl="0" indent="-228600">
              <a:lnSpc>
                <a:spcPct val="90000"/>
              </a:lnSpc>
              <a:spcBef>
                <a:spcPts val="1000"/>
              </a:spcBef>
              <a:buFont typeface="Arial" panose="020B0604020202020204" pitchFamily="34" charset="0"/>
              <a:buChar char="•"/>
            </a:pPr>
            <a:r>
              <a:rPr lang="en-GB" sz="2800" dirty="0">
                <a:solidFill>
                  <a:prstClr val="black"/>
                </a:solidFill>
                <a:cs typeface="Arial" panose="020B0604020202020204" pitchFamily="34" charset="0"/>
              </a:rPr>
              <a:t>The cause for concern process will continue to apply</a:t>
            </a:r>
          </a:p>
          <a:p>
            <a:pPr marL="228600" lvl="0" indent="-228600">
              <a:lnSpc>
                <a:spcPct val="90000"/>
              </a:lnSpc>
              <a:spcBef>
                <a:spcPts val="1000"/>
              </a:spcBef>
              <a:buFont typeface="Arial" panose="020B0604020202020204" pitchFamily="34" charset="0"/>
              <a:buChar char="•"/>
            </a:pPr>
            <a:r>
              <a:rPr lang="en-GB" sz="2800" dirty="0">
                <a:solidFill>
                  <a:prstClr val="black"/>
                </a:solidFill>
                <a:cs typeface="Arial" panose="020B0604020202020204" pitchFamily="34" charset="0"/>
              </a:rPr>
              <a:t> Further information may be accessed at </a:t>
            </a:r>
            <a:r>
              <a:rPr lang="en-GB" sz="2800" u="sng" dirty="0">
                <a:solidFill>
                  <a:prstClr val="black"/>
                </a:solidFill>
                <a:cs typeface="Arial" panose="020B0604020202020204" pitchFamily="34" charset="0"/>
                <a:hlinkClick r:id="rId3"/>
              </a:rPr>
              <a:t>NMC 2018 Standards for Student Supervision and Assessment</a:t>
            </a:r>
            <a:endParaRPr lang="en-GB" sz="2800" dirty="0">
              <a:solidFill>
                <a:prstClr val="black"/>
              </a:solidFill>
              <a:cs typeface="Arial" panose="020B0604020202020204" pitchFamily="34" charset="0"/>
            </a:endParaRPr>
          </a:p>
        </p:txBody>
      </p:sp>
    </p:spTree>
    <p:extLst>
      <p:ext uri="{BB962C8B-B14F-4D97-AF65-F5344CB8AC3E}">
        <p14:creationId xmlns:p14="http://schemas.microsoft.com/office/powerpoint/2010/main" val="1744493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Any questions</a:t>
            </a:r>
            <a:endParaRPr lang="en-GB" b="1" dirty="0"/>
          </a:p>
        </p:txBody>
      </p:sp>
      <p:pic>
        <p:nvPicPr>
          <p:cNvPr id="6" name="Content Placeholder 5" descr="Strategi: Fråga, pausa, nedslag &amp; studs | Kooperativt lärand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7095" y="2028585"/>
            <a:ext cx="6488808" cy="3633733"/>
          </a:xfrm>
        </p:spPr>
      </p:pic>
    </p:spTree>
    <p:extLst>
      <p:ext uri="{BB962C8B-B14F-4D97-AF65-F5344CB8AC3E}">
        <p14:creationId xmlns:p14="http://schemas.microsoft.com/office/powerpoint/2010/main" val="27879877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159441"/>
          </a:xfrm>
        </p:spPr>
        <p:txBody>
          <a:bodyPr/>
          <a:lstStyle/>
          <a:p>
            <a:r>
              <a:rPr lang="en-GB" b="1" dirty="0" smtClean="0"/>
              <a:t>Reflection</a:t>
            </a:r>
            <a:endParaRPr lang="en-GB" b="1" dirty="0"/>
          </a:p>
        </p:txBody>
      </p:sp>
      <p:sp>
        <p:nvSpPr>
          <p:cNvPr id="3" name="Content Placeholder 2"/>
          <p:cNvSpPr>
            <a:spLocks noGrp="1"/>
          </p:cNvSpPr>
          <p:nvPr>
            <p:ph idx="1"/>
          </p:nvPr>
        </p:nvSpPr>
        <p:spPr>
          <a:xfrm>
            <a:off x="1069848" y="1761190"/>
            <a:ext cx="10058400" cy="4898228"/>
          </a:xfrm>
        </p:spPr>
        <p:txBody>
          <a:bodyPr>
            <a:normAutofit/>
          </a:bodyPr>
          <a:lstStyle/>
          <a:p>
            <a:r>
              <a:rPr lang="en-GB" dirty="0" smtClean="0"/>
              <a:t>After this session take some time to reflect on how this new role will impact on your current way of working </a:t>
            </a:r>
          </a:p>
          <a:p>
            <a:endParaRPr lang="en-GB" dirty="0"/>
          </a:p>
          <a:p>
            <a:r>
              <a:rPr lang="en-GB" dirty="0" smtClean="0"/>
              <a:t>As an individual</a:t>
            </a:r>
          </a:p>
          <a:p>
            <a:endParaRPr lang="en-GB" dirty="0"/>
          </a:p>
          <a:p>
            <a:r>
              <a:rPr lang="en-GB" dirty="0" smtClean="0"/>
              <a:t>In your team</a:t>
            </a:r>
          </a:p>
          <a:p>
            <a:endParaRPr lang="en-GB" dirty="0"/>
          </a:p>
          <a:p>
            <a:r>
              <a:rPr lang="en-GB" dirty="0" smtClean="0"/>
              <a:t>What other activities might you need to do prior to starting in your practice supervisor role?</a:t>
            </a:r>
          </a:p>
          <a:p>
            <a:endParaRPr lang="en-GB" dirty="0" smtClean="0"/>
          </a:p>
          <a:p>
            <a:r>
              <a:rPr lang="en-GB" b="1" dirty="0" smtClean="0"/>
              <a:t>Add this reflection</a:t>
            </a:r>
            <a:r>
              <a:rPr lang="en-GB" dirty="0" smtClean="0"/>
              <a:t> to your certificate of attendance from this session.</a:t>
            </a:r>
          </a:p>
        </p:txBody>
      </p:sp>
    </p:spTree>
    <p:extLst>
      <p:ext uri="{BB962C8B-B14F-4D97-AF65-F5344CB8AC3E}">
        <p14:creationId xmlns:p14="http://schemas.microsoft.com/office/powerpoint/2010/main" val="34038917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Further information</a:t>
            </a:r>
            <a:endParaRPr lang="en-GB" b="1" dirty="0"/>
          </a:p>
        </p:txBody>
      </p:sp>
      <p:sp>
        <p:nvSpPr>
          <p:cNvPr id="3" name="Content Placeholder 2"/>
          <p:cNvSpPr>
            <a:spLocks noGrp="1"/>
          </p:cNvSpPr>
          <p:nvPr>
            <p:ph idx="1"/>
          </p:nvPr>
        </p:nvSpPr>
        <p:spPr>
          <a:xfrm>
            <a:off x="1069848" y="1846199"/>
            <a:ext cx="10058400" cy="4856441"/>
          </a:xfrm>
        </p:spPr>
        <p:txBody>
          <a:bodyPr>
            <a:normAutofit/>
          </a:bodyPr>
          <a:lstStyle/>
          <a:p>
            <a:r>
              <a:rPr lang="en-GB" dirty="0" smtClean="0"/>
              <a:t>Pan Midlands Yorkshire and East Practice Learning group website</a:t>
            </a:r>
          </a:p>
          <a:p>
            <a:pPr marL="0" indent="0" algn="ctr">
              <a:buNone/>
            </a:pPr>
            <a:r>
              <a:rPr lang="en-GB" sz="3200" dirty="0" smtClean="0">
                <a:solidFill>
                  <a:srgbClr val="0070C0"/>
                </a:solidFill>
                <a:hlinkClick r:id="rId2"/>
              </a:rPr>
              <a:t>www.myeplg.ac.uk</a:t>
            </a:r>
            <a:endParaRPr lang="en-GB" sz="3200" dirty="0" smtClean="0">
              <a:solidFill>
                <a:srgbClr val="0070C0"/>
              </a:solidFill>
            </a:endParaRPr>
          </a:p>
          <a:p>
            <a:endParaRPr lang="en-GB" dirty="0" smtClean="0"/>
          </a:p>
          <a:p>
            <a:pPr marL="0" indent="0">
              <a:buNone/>
            </a:pPr>
            <a:r>
              <a:rPr lang="en-GB" dirty="0" smtClean="0"/>
              <a:t>NMC SSSA Supporting Information on their website</a:t>
            </a:r>
          </a:p>
          <a:p>
            <a:pPr marL="0" indent="0">
              <a:buNone/>
            </a:pPr>
            <a:r>
              <a:rPr lang="en-GB" dirty="0" smtClean="0">
                <a:solidFill>
                  <a:srgbClr val="0070C0"/>
                </a:solidFill>
                <a:hlinkClick r:id="rId3"/>
              </a:rPr>
              <a:t>www.nmc.org.uk/supporting-information-on-standards-for-student-supervision-and-assessment</a:t>
            </a:r>
            <a:endParaRPr lang="en-GB" dirty="0">
              <a:solidFill>
                <a:srgbClr val="0070C0"/>
              </a:solidFill>
            </a:endParaRPr>
          </a:p>
          <a:p>
            <a:endParaRPr lang="en-GB" dirty="0" smtClean="0">
              <a:solidFill>
                <a:srgbClr val="00B0F0"/>
              </a:solidFill>
            </a:endParaRPr>
          </a:p>
          <a:p>
            <a:r>
              <a:rPr lang="en-GB" dirty="0" smtClean="0">
                <a:solidFill>
                  <a:srgbClr val="00B0F0"/>
                </a:solidFill>
              </a:rPr>
              <a:t>Add</a:t>
            </a:r>
            <a:r>
              <a:rPr lang="en-GB" dirty="0" smtClean="0"/>
              <a:t> Local HEI Contact / web page link</a:t>
            </a:r>
          </a:p>
          <a:p>
            <a:endParaRPr lang="en-GB" dirty="0"/>
          </a:p>
          <a:p>
            <a:r>
              <a:rPr lang="en-GB" dirty="0" smtClean="0">
                <a:solidFill>
                  <a:srgbClr val="00B0F0"/>
                </a:solidFill>
              </a:rPr>
              <a:t>Add</a:t>
            </a:r>
            <a:r>
              <a:rPr lang="en-GB" dirty="0" smtClean="0"/>
              <a:t> Local Placement Contact / web page link</a:t>
            </a:r>
          </a:p>
          <a:p>
            <a:pPr marL="0" indent="0" algn="ctr">
              <a:buNone/>
            </a:pPr>
            <a:endParaRPr lang="en-GB" sz="3200" dirty="0"/>
          </a:p>
        </p:txBody>
      </p:sp>
    </p:spTree>
    <p:extLst>
      <p:ext uri="{BB962C8B-B14F-4D97-AF65-F5344CB8AC3E}">
        <p14:creationId xmlns:p14="http://schemas.microsoft.com/office/powerpoint/2010/main" val="1097846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8214" y="476251"/>
            <a:ext cx="2098675"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8214" y="2690813"/>
            <a:ext cx="2092325"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17738" y="4941888"/>
            <a:ext cx="208915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56176" y="1550988"/>
            <a:ext cx="5497513"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ight Brace 10"/>
          <p:cNvSpPr/>
          <p:nvPr/>
        </p:nvSpPr>
        <p:spPr>
          <a:xfrm>
            <a:off x="4433889" y="2482850"/>
            <a:ext cx="503237" cy="1873250"/>
          </a:xfrm>
          <a:prstGeom prst="rightBrace">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GB" dirty="0"/>
          </a:p>
        </p:txBody>
      </p:sp>
      <p:pic>
        <p:nvPicPr>
          <p:cNvPr id="76807" name="Picture 7" descr="NMC Primary Logo-01.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08370" y="363869"/>
            <a:ext cx="129063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8"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8164" y="3284539"/>
            <a:ext cx="1633537"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84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7510"/>
            <a:ext cx="12319818" cy="920098"/>
          </a:xfrm>
        </p:spPr>
        <p:txBody>
          <a:bodyPr>
            <a:noAutofit/>
          </a:bodyPr>
          <a:lstStyle/>
          <a:p>
            <a:r>
              <a:rPr lang="en-GB" sz="4400" b="1" dirty="0" smtClean="0"/>
              <a:t>Roles for student supervision and assessment </a:t>
            </a:r>
            <a:endParaRPr lang="en-GB" sz="4400" b="1" dirty="0"/>
          </a:p>
        </p:txBody>
      </p:sp>
      <p:sp>
        <p:nvSpPr>
          <p:cNvPr id="4" name="Rounded Rectangle 3"/>
          <p:cNvSpPr/>
          <p:nvPr/>
        </p:nvSpPr>
        <p:spPr>
          <a:xfrm>
            <a:off x="662609" y="1349157"/>
            <a:ext cx="3900873" cy="89238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latin typeface="+mj-lt"/>
              </a:rPr>
              <a:t>PRACTICE SUPERVISOR</a:t>
            </a:r>
            <a:endParaRPr lang="en-GB" sz="2800" b="1" dirty="0">
              <a:solidFill>
                <a:schemeClr val="tx1"/>
              </a:solidFill>
              <a:latin typeface="+mj-lt"/>
            </a:endParaRPr>
          </a:p>
        </p:txBody>
      </p:sp>
      <p:sp>
        <p:nvSpPr>
          <p:cNvPr id="6" name="Rounded Rectangle 5"/>
          <p:cNvSpPr/>
          <p:nvPr/>
        </p:nvSpPr>
        <p:spPr>
          <a:xfrm>
            <a:off x="4783014" y="1349158"/>
            <a:ext cx="5737502" cy="112857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latin typeface="+mj-lt"/>
            </a:endParaRPr>
          </a:p>
        </p:txBody>
      </p:sp>
      <p:sp>
        <p:nvSpPr>
          <p:cNvPr id="7" name="TextBox 6"/>
          <p:cNvSpPr txBox="1"/>
          <p:nvPr/>
        </p:nvSpPr>
        <p:spPr>
          <a:xfrm>
            <a:off x="4892433" y="1349158"/>
            <a:ext cx="5165968" cy="1077218"/>
          </a:xfrm>
          <a:prstGeom prst="rect">
            <a:avLst/>
          </a:prstGeom>
          <a:noFill/>
        </p:spPr>
        <p:txBody>
          <a:bodyPr wrap="square" rtlCol="0">
            <a:spAutoFit/>
          </a:bodyPr>
          <a:lstStyle/>
          <a:p>
            <a:r>
              <a:rPr lang="en-GB" sz="1600" dirty="0"/>
              <a:t>Any registered professional after preparation,</a:t>
            </a:r>
          </a:p>
          <a:p>
            <a:r>
              <a:rPr lang="en-GB" sz="1600" dirty="0"/>
              <a:t>Continuity needed to measure student progress</a:t>
            </a:r>
          </a:p>
          <a:p>
            <a:r>
              <a:rPr lang="en-GB" sz="1600" dirty="0"/>
              <a:t>Will document feedback on performance of proficiencies and professional values</a:t>
            </a:r>
          </a:p>
        </p:txBody>
      </p:sp>
      <p:sp>
        <p:nvSpPr>
          <p:cNvPr id="8" name="Rounded Rectangle 7"/>
          <p:cNvSpPr/>
          <p:nvPr/>
        </p:nvSpPr>
        <p:spPr>
          <a:xfrm>
            <a:off x="589935" y="4611329"/>
            <a:ext cx="3973547" cy="94389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latin typeface="+mj-lt"/>
              </a:rPr>
              <a:t>Academic Assessor</a:t>
            </a:r>
            <a:endParaRPr lang="en-GB" sz="2800" b="1" dirty="0">
              <a:solidFill>
                <a:schemeClr val="tx1"/>
              </a:solidFill>
              <a:latin typeface="+mj-lt"/>
            </a:endParaRPr>
          </a:p>
        </p:txBody>
      </p:sp>
      <p:sp>
        <p:nvSpPr>
          <p:cNvPr id="9" name="Rounded Rectangle 8"/>
          <p:cNvSpPr/>
          <p:nvPr/>
        </p:nvSpPr>
        <p:spPr>
          <a:xfrm>
            <a:off x="662609" y="2949227"/>
            <a:ext cx="3900873" cy="86568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latin typeface="+mj-lt"/>
              </a:rPr>
              <a:t>PRACTICE ASSESSOR</a:t>
            </a:r>
            <a:endParaRPr lang="en-GB" sz="2800" b="1" dirty="0">
              <a:solidFill>
                <a:schemeClr val="tx1"/>
              </a:solidFill>
              <a:latin typeface="+mj-lt"/>
            </a:endParaRPr>
          </a:p>
        </p:txBody>
      </p:sp>
      <p:sp>
        <p:nvSpPr>
          <p:cNvPr id="15" name="Content Placeholder 14"/>
          <p:cNvSpPr>
            <a:spLocks noGrp="1"/>
          </p:cNvSpPr>
          <p:nvPr>
            <p:ph idx="1"/>
          </p:nvPr>
        </p:nvSpPr>
        <p:spPr>
          <a:xfrm>
            <a:off x="4783014" y="2762865"/>
            <a:ext cx="5737502" cy="145517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endParaRPr lang="en-GB" dirty="0" smtClean="0">
              <a:solidFill>
                <a:schemeClr val="tx1"/>
              </a:solidFill>
            </a:endParaRPr>
          </a:p>
          <a:p>
            <a:pPr marL="0" indent="0">
              <a:buNone/>
            </a:pPr>
            <a:r>
              <a:rPr lang="en-GB" dirty="0" smtClean="0">
                <a:solidFill>
                  <a:schemeClr val="tx1"/>
                </a:solidFill>
              </a:rPr>
              <a:t>NMC </a:t>
            </a:r>
            <a:r>
              <a:rPr lang="en-GB" dirty="0">
                <a:solidFill>
                  <a:schemeClr val="tx1"/>
                </a:solidFill>
              </a:rPr>
              <a:t>registered (not field specific), current, suitably prepared, supported. Must observe student in practice. Assess and confirm achievement. Do not supervise then assess the student in same part</a:t>
            </a:r>
          </a:p>
          <a:p>
            <a:endParaRPr lang="en-GB" dirty="0"/>
          </a:p>
        </p:txBody>
      </p:sp>
      <p:sp>
        <p:nvSpPr>
          <p:cNvPr id="16" name="Content Placeholder 14"/>
          <p:cNvSpPr txBox="1">
            <a:spLocks/>
          </p:cNvSpPr>
          <p:nvPr/>
        </p:nvSpPr>
        <p:spPr>
          <a:xfrm>
            <a:off x="4783015" y="4611328"/>
            <a:ext cx="5737501" cy="1563329"/>
          </a:xfrm>
          <a:prstGeom prst="roundRect">
            <a:avLst/>
          </a:prstGeom>
          <a:solidFill>
            <a:schemeClr val="accent1">
              <a:lumMod val="20000"/>
              <a:lumOff val="80000"/>
            </a:scheme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lt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lt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lt1"/>
                </a:solidFill>
                <a:latin typeface="+mn-lt"/>
                <a:ea typeface="+mn-ea"/>
                <a:cs typeface="+mn-cs"/>
              </a:defRPr>
            </a:lvl9pPr>
          </a:lstStyle>
          <a:p>
            <a:endParaRPr lang="en-GB" dirty="0" smtClean="0">
              <a:solidFill>
                <a:schemeClr val="tx1"/>
              </a:solidFill>
            </a:endParaRPr>
          </a:p>
          <a:p>
            <a:pPr marL="0" indent="0">
              <a:buNone/>
            </a:pPr>
            <a:r>
              <a:rPr lang="en-GB" dirty="0">
                <a:solidFill>
                  <a:schemeClr val="tx1"/>
                </a:solidFill>
              </a:rPr>
              <a:t>Academic staff, NMC Registered. Current, suitably prepared, supported, Not field specific. Collate and confirm achievement in practice in conjunction with PA to enable student to progress to next stage of the programme</a:t>
            </a:r>
          </a:p>
          <a:p>
            <a:endParaRPr lang="en-GB" dirty="0"/>
          </a:p>
        </p:txBody>
      </p:sp>
    </p:spTree>
    <p:extLst>
      <p:ext uri="{BB962C8B-B14F-4D97-AF65-F5344CB8AC3E}">
        <p14:creationId xmlns:p14="http://schemas.microsoft.com/office/powerpoint/2010/main" val="3141513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For existing mentors</a:t>
            </a:r>
            <a:endParaRPr lang="en-GB" b="1" dirty="0"/>
          </a:p>
        </p:txBody>
      </p:sp>
      <p:sp>
        <p:nvSpPr>
          <p:cNvPr id="3" name="Content Placeholder 2"/>
          <p:cNvSpPr>
            <a:spLocks noGrp="1"/>
          </p:cNvSpPr>
          <p:nvPr>
            <p:ph idx="1"/>
          </p:nvPr>
        </p:nvSpPr>
        <p:spPr/>
        <p:txBody>
          <a:bodyPr/>
          <a:lstStyle/>
          <a:p>
            <a:r>
              <a:rPr lang="en-GB" dirty="0" smtClean="0"/>
              <a:t>An expectation that all mentors transition to the role of Practice </a:t>
            </a:r>
            <a:r>
              <a:rPr lang="en-GB" dirty="0"/>
              <a:t>S</a:t>
            </a:r>
            <a:r>
              <a:rPr lang="en-GB" dirty="0" smtClean="0"/>
              <a:t>upervisor and in many cases also into Practice </a:t>
            </a:r>
            <a:r>
              <a:rPr lang="en-GB" dirty="0"/>
              <a:t>A</a:t>
            </a:r>
            <a:r>
              <a:rPr lang="en-GB" dirty="0" smtClean="0"/>
              <a:t>ssessor.</a:t>
            </a:r>
          </a:p>
          <a:p>
            <a:endParaRPr lang="en-GB" dirty="0"/>
          </a:p>
          <a:p>
            <a:r>
              <a:rPr lang="en-GB" dirty="0" smtClean="0"/>
              <a:t>You cannot be a Practice </a:t>
            </a:r>
            <a:r>
              <a:rPr lang="en-GB" dirty="0"/>
              <a:t>S</a:t>
            </a:r>
            <a:r>
              <a:rPr lang="en-GB" dirty="0" smtClean="0"/>
              <a:t>upervisor and a Practice </a:t>
            </a:r>
            <a:r>
              <a:rPr lang="en-GB" dirty="0"/>
              <a:t>A</a:t>
            </a:r>
            <a:r>
              <a:rPr lang="en-GB" dirty="0" smtClean="0"/>
              <a:t>ssessor to the same student at the same time.</a:t>
            </a:r>
          </a:p>
          <a:p>
            <a:endParaRPr lang="en-GB" dirty="0"/>
          </a:p>
          <a:p>
            <a:endParaRPr lang="en-GB" dirty="0" smtClean="0"/>
          </a:p>
          <a:p>
            <a:r>
              <a:rPr lang="en-GB" dirty="0" smtClean="0"/>
              <a:t>Mentor role is separated </a:t>
            </a:r>
          </a:p>
          <a:p>
            <a:endParaRPr lang="en-GB" dirty="0"/>
          </a:p>
          <a:p>
            <a:endParaRPr lang="en-GB" dirty="0"/>
          </a:p>
        </p:txBody>
      </p:sp>
      <p:pic>
        <p:nvPicPr>
          <p:cNvPr id="4" name="Picture 3"/>
          <p:cNvPicPr>
            <a:picLocks noChangeAspect="1"/>
          </p:cNvPicPr>
          <p:nvPr/>
        </p:nvPicPr>
        <p:blipFill>
          <a:blip r:embed="rId2"/>
          <a:stretch>
            <a:fillRect/>
          </a:stretch>
        </p:blipFill>
        <p:spPr>
          <a:xfrm>
            <a:off x="7171380" y="3739809"/>
            <a:ext cx="902286" cy="1518036"/>
          </a:xfrm>
          <a:prstGeom prst="rect">
            <a:avLst/>
          </a:prstGeom>
        </p:spPr>
      </p:pic>
      <p:pic>
        <p:nvPicPr>
          <p:cNvPr id="5" name="Picture 4"/>
          <p:cNvPicPr>
            <a:picLocks noChangeAspect="1"/>
          </p:cNvPicPr>
          <p:nvPr/>
        </p:nvPicPr>
        <p:blipFill>
          <a:blip r:embed="rId3"/>
          <a:stretch>
            <a:fillRect/>
          </a:stretch>
        </p:blipFill>
        <p:spPr>
          <a:xfrm>
            <a:off x="7098221" y="5285277"/>
            <a:ext cx="975445" cy="1408298"/>
          </a:xfrm>
          <a:prstGeom prst="rect">
            <a:avLst/>
          </a:prstGeom>
        </p:spPr>
      </p:pic>
      <p:sp>
        <p:nvSpPr>
          <p:cNvPr id="6" name="Right Arrow 5"/>
          <p:cNvSpPr/>
          <p:nvPr/>
        </p:nvSpPr>
        <p:spPr>
          <a:xfrm rot="20671833">
            <a:off x="4453545" y="4498807"/>
            <a:ext cx="2450238" cy="4402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ight Arrow 6"/>
          <p:cNvSpPr/>
          <p:nvPr/>
        </p:nvSpPr>
        <p:spPr>
          <a:xfrm rot="859430">
            <a:off x="4455590" y="5421518"/>
            <a:ext cx="2450238" cy="4402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78508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0439" y="1075370"/>
            <a:ext cx="10252360" cy="646331"/>
          </a:xfrm>
          <a:prstGeom prst="rect">
            <a:avLst/>
          </a:prstGeom>
        </p:spPr>
        <p:txBody>
          <a:bodyPr wrap="square">
            <a:spAutoFit/>
          </a:bodyPr>
          <a:lstStyle/>
          <a:p>
            <a:endParaRPr lang="en-GB" b="1" dirty="0"/>
          </a:p>
          <a:p>
            <a:endParaRPr lang="en-GB" dirty="0">
              <a:latin typeface="Arial" panose="020B0604020202020204" pitchFamily="34" charset="0"/>
              <a:cs typeface="Arial" panose="020B0604020202020204" pitchFamily="34" charset="0"/>
            </a:endParaRPr>
          </a:p>
        </p:txBody>
      </p:sp>
      <p:sp>
        <p:nvSpPr>
          <p:cNvPr id="10" name="TextBox 9"/>
          <p:cNvSpPr txBox="1"/>
          <p:nvPr/>
        </p:nvSpPr>
        <p:spPr>
          <a:xfrm>
            <a:off x="255639" y="2984557"/>
            <a:ext cx="3234813" cy="954107"/>
          </a:xfrm>
          <a:prstGeom prst="rect">
            <a:avLst/>
          </a:prstGeom>
          <a:noFill/>
        </p:spPr>
        <p:txBody>
          <a:bodyPr wrap="square" rtlCol="0">
            <a:spAutoFit/>
          </a:bodyPr>
          <a:lstStyle/>
          <a:p>
            <a:r>
              <a:rPr lang="en-GB" sz="2800" dirty="0">
                <a:latin typeface="+mj-lt"/>
              </a:rPr>
              <a:t>Improves interprofessional working</a:t>
            </a:r>
          </a:p>
        </p:txBody>
      </p:sp>
      <p:sp>
        <p:nvSpPr>
          <p:cNvPr id="11" name="TextBox 10"/>
          <p:cNvSpPr txBox="1"/>
          <p:nvPr/>
        </p:nvSpPr>
        <p:spPr>
          <a:xfrm>
            <a:off x="0" y="4915747"/>
            <a:ext cx="3598606" cy="1384995"/>
          </a:xfrm>
          <a:prstGeom prst="rect">
            <a:avLst/>
          </a:prstGeom>
          <a:noFill/>
        </p:spPr>
        <p:txBody>
          <a:bodyPr wrap="square" rtlCol="0">
            <a:spAutoFit/>
          </a:bodyPr>
          <a:lstStyle/>
          <a:p>
            <a:r>
              <a:rPr lang="en-GB" sz="2800" dirty="0">
                <a:latin typeface="+mj-lt"/>
              </a:rPr>
              <a:t>Supporting student learning becomes everyone's responsibility</a:t>
            </a:r>
          </a:p>
        </p:txBody>
      </p:sp>
      <p:pic>
        <p:nvPicPr>
          <p:cNvPr id="12" name="Picture 11" descr="Corso sulla risoluzione dei conflitti, la facilitazione 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527" y="2518904"/>
            <a:ext cx="4080014" cy="2720009"/>
          </a:xfrm>
          <a:prstGeom prst="rect">
            <a:avLst/>
          </a:prstGeom>
        </p:spPr>
      </p:pic>
      <p:sp>
        <p:nvSpPr>
          <p:cNvPr id="13" name="TextBox 12"/>
          <p:cNvSpPr txBox="1"/>
          <p:nvPr/>
        </p:nvSpPr>
        <p:spPr>
          <a:xfrm>
            <a:off x="3076365" y="1419931"/>
            <a:ext cx="5596257" cy="523220"/>
          </a:xfrm>
          <a:prstGeom prst="rect">
            <a:avLst/>
          </a:prstGeom>
          <a:noFill/>
        </p:spPr>
        <p:txBody>
          <a:bodyPr wrap="square" rtlCol="0">
            <a:spAutoFit/>
          </a:bodyPr>
          <a:lstStyle/>
          <a:p>
            <a:r>
              <a:rPr lang="en-GB" sz="2800" dirty="0">
                <a:latin typeface="+mj-lt"/>
              </a:rPr>
              <a:t>Separates supervision and assessment roles</a:t>
            </a:r>
          </a:p>
        </p:txBody>
      </p:sp>
      <p:sp>
        <p:nvSpPr>
          <p:cNvPr id="14" name="TextBox 13"/>
          <p:cNvSpPr txBox="1"/>
          <p:nvPr/>
        </p:nvSpPr>
        <p:spPr>
          <a:xfrm>
            <a:off x="8072284" y="2649309"/>
            <a:ext cx="3370416" cy="954107"/>
          </a:xfrm>
          <a:prstGeom prst="rect">
            <a:avLst/>
          </a:prstGeom>
          <a:noFill/>
        </p:spPr>
        <p:txBody>
          <a:bodyPr wrap="square" rtlCol="0">
            <a:spAutoFit/>
          </a:bodyPr>
          <a:lstStyle/>
          <a:p>
            <a:r>
              <a:rPr lang="en-GB" sz="2800" dirty="0">
                <a:latin typeface="+mj-lt"/>
              </a:rPr>
              <a:t>Everyone will have an input into assessment</a:t>
            </a:r>
          </a:p>
        </p:txBody>
      </p:sp>
      <p:sp>
        <p:nvSpPr>
          <p:cNvPr id="4" name="TextBox 3"/>
          <p:cNvSpPr txBox="1"/>
          <p:nvPr/>
        </p:nvSpPr>
        <p:spPr>
          <a:xfrm>
            <a:off x="7059561" y="5255545"/>
            <a:ext cx="5014204" cy="1384995"/>
          </a:xfrm>
          <a:prstGeom prst="rect">
            <a:avLst/>
          </a:prstGeom>
          <a:noFill/>
        </p:spPr>
        <p:txBody>
          <a:bodyPr wrap="square" rtlCol="0">
            <a:spAutoFit/>
          </a:bodyPr>
          <a:lstStyle/>
          <a:p>
            <a:r>
              <a:rPr lang="en-GB" sz="2800" dirty="0">
                <a:latin typeface="+mj-lt"/>
              </a:rPr>
              <a:t>You can be both a </a:t>
            </a:r>
            <a:r>
              <a:rPr lang="en-GB" sz="2800" dirty="0" smtClean="0">
                <a:latin typeface="+mj-lt"/>
              </a:rPr>
              <a:t>Practice </a:t>
            </a:r>
            <a:r>
              <a:rPr lang="en-GB" sz="2800" dirty="0">
                <a:latin typeface="+mj-lt"/>
              </a:rPr>
              <a:t>S</a:t>
            </a:r>
            <a:r>
              <a:rPr lang="en-GB" sz="2800" dirty="0" smtClean="0">
                <a:latin typeface="+mj-lt"/>
              </a:rPr>
              <a:t>upervisor </a:t>
            </a:r>
            <a:r>
              <a:rPr lang="en-GB" sz="2800" dirty="0">
                <a:latin typeface="+mj-lt"/>
              </a:rPr>
              <a:t>and a </a:t>
            </a:r>
            <a:r>
              <a:rPr lang="en-GB" sz="2800" dirty="0" smtClean="0">
                <a:latin typeface="+mj-lt"/>
              </a:rPr>
              <a:t>Practice </a:t>
            </a:r>
            <a:r>
              <a:rPr lang="en-GB" sz="2800" dirty="0">
                <a:latin typeface="+mj-lt"/>
              </a:rPr>
              <a:t>A</a:t>
            </a:r>
            <a:r>
              <a:rPr lang="en-GB" sz="2800" dirty="0" smtClean="0">
                <a:latin typeface="+mj-lt"/>
              </a:rPr>
              <a:t>ssessor</a:t>
            </a:r>
            <a:r>
              <a:rPr lang="en-GB" sz="2800" dirty="0">
                <a:latin typeface="+mj-lt"/>
              </a:rPr>
              <a:t>, but not to the same student</a:t>
            </a:r>
          </a:p>
        </p:txBody>
      </p:sp>
      <p:sp>
        <p:nvSpPr>
          <p:cNvPr id="8" name="Title 7"/>
          <p:cNvSpPr>
            <a:spLocks noGrp="1"/>
          </p:cNvSpPr>
          <p:nvPr>
            <p:ph type="title"/>
          </p:nvPr>
        </p:nvSpPr>
        <p:spPr>
          <a:xfrm>
            <a:off x="1474838" y="484632"/>
            <a:ext cx="9653409" cy="538206"/>
          </a:xfrm>
        </p:spPr>
        <p:txBody>
          <a:bodyPr>
            <a:normAutofit fontScale="90000"/>
          </a:bodyPr>
          <a:lstStyle/>
          <a:p>
            <a:r>
              <a:rPr lang="en-GB" b="1" dirty="0">
                <a:solidFill>
                  <a:schemeClr val="tx1"/>
                </a:solidFill>
                <a:cs typeface="Arial" panose="020B0604020202020204" pitchFamily="34" charset="0"/>
              </a:rPr>
              <a:t>Benefits of New Roles</a:t>
            </a:r>
            <a:endParaRPr lang="en-GB" b="1" dirty="0"/>
          </a:p>
        </p:txBody>
      </p:sp>
    </p:spTree>
    <p:extLst>
      <p:ext uri="{BB962C8B-B14F-4D97-AF65-F5344CB8AC3E}">
        <p14:creationId xmlns:p14="http://schemas.microsoft.com/office/powerpoint/2010/main" val="618282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896</TotalTime>
  <Words>4867</Words>
  <Application>Microsoft Office PowerPoint</Application>
  <PresentationFormat>Widescreen</PresentationFormat>
  <Paragraphs>530</Paragraphs>
  <Slides>56</Slides>
  <Notes>30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56</vt:i4>
      </vt:variant>
    </vt:vector>
  </HeadingPairs>
  <TitlesOfParts>
    <vt:vector size="70" baseType="lpstr">
      <vt:lpstr>MS PGothic</vt:lpstr>
      <vt:lpstr>MS PGothic</vt:lpstr>
      <vt:lpstr>Arial</vt:lpstr>
      <vt:lpstr>Arial Black</vt:lpstr>
      <vt:lpstr>Calibri</vt:lpstr>
      <vt:lpstr>Calibri Light</vt:lpstr>
      <vt:lpstr>Georgia</vt:lpstr>
      <vt:lpstr>Rockwell</vt:lpstr>
      <vt:lpstr>Rockwell Condensed</vt:lpstr>
      <vt:lpstr>Times New Roman</vt:lpstr>
      <vt:lpstr>Wingdings</vt:lpstr>
      <vt:lpstr>Wingdings 2</vt:lpstr>
      <vt:lpstr>Wood Type</vt:lpstr>
      <vt:lpstr>Office Theme</vt:lpstr>
      <vt:lpstr>Practice supervisor &amp; Practice Assessor - Transition for mentors</vt:lpstr>
      <vt:lpstr>Aim</vt:lpstr>
      <vt:lpstr>Learning Outcomes</vt:lpstr>
      <vt:lpstr>Overview of Content</vt:lpstr>
      <vt:lpstr>Standards for education and training</vt:lpstr>
      <vt:lpstr>PowerPoint Presentation</vt:lpstr>
      <vt:lpstr>Roles for student supervision and assessment </vt:lpstr>
      <vt:lpstr>For existing mentors</vt:lpstr>
      <vt:lpstr>Benefits of New Roles</vt:lpstr>
      <vt:lpstr> Effective practice learning</vt:lpstr>
      <vt:lpstr>PowerPoint Presentation</vt:lpstr>
      <vt:lpstr>PowerPoint Presentation</vt:lpstr>
      <vt:lpstr>PowerPoint Presentation</vt:lpstr>
      <vt:lpstr>Liaison with the 3 new roles</vt:lpstr>
      <vt:lpstr>Models and Scope of Practice </vt:lpstr>
      <vt:lpstr>  Proposed Model, based on 2 placements per year </vt:lpstr>
      <vt:lpstr>As a Practice Supervisor, what do you think you would need to know more about to support learning?</vt:lpstr>
      <vt:lpstr>To support others learning you should…</vt:lpstr>
      <vt:lpstr>    </vt:lpstr>
      <vt:lpstr>Coaching</vt:lpstr>
      <vt:lpstr>The skills involved in successful coaching</vt:lpstr>
      <vt:lpstr>Skillful Questioning</vt:lpstr>
      <vt:lpstr>    Applying Skillful Questioning    </vt:lpstr>
      <vt:lpstr>     COACHING USING THE T-GROW MODEL             </vt:lpstr>
      <vt:lpstr>    Anglia Ruskin University practice learning Log    </vt:lpstr>
      <vt:lpstr>Supporting students with learning needs </vt:lpstr>
      <vt:lpstr>Supporting students with learning needs </vt:lpstr>
      <vt:lpstr>The Practice Assessor Role</vt:lpstr>
      <vt:lpstr>PowerPoint Presentation</vt:lpstr>
      <vt:lpstr>PowerPoint Presentation</vt:lpstr>
      <vt:lpstr>PowerPoint Presentation</vt:lpstr>
      <vt:lpstr>Pan Midlands, Yorkshire and East - Student responsibilities</vt:lpstr>
      <vt:lpstr> Process of Practice Assessment – Initial to Mid-point (ARU)</vt:lpstr>
      <vt:lpstr>              Process of Practice Assessment – Initial to Mid-point (UoE)</vt:lpstr>
      <vt:lpstr> </vt:lpstr>
      <vt:lpstr>Student-led goal-setting and Supervised Coaching (UoE PAD)</vt:lpstr>
      <vt:lpstr>Feedback from Practice Supervisor(s) (ARU PAD)</vt:lpstr>
      <vt:lpstr>Formative Assessment by Practice Supervisors (or Assessors) in UoE PAD</vt:lpstr>
      <vt:lpstr>              Process of Practice Assessment – Summative</vt:lpstr>
      <vt:lpstr>Summative Assessment of Professional Values by Practice Assessor</vt:lpstr>
      <vt:lpstr> </vt:lpstr>
      <vt:lpstr>Documentation and assessment </vt:lpstr>
      <vt:lpstr>Academic Assessor</vt:lpstr>
      <vt:lpstr>Case study</vt:lpstr>
      <vt:lpstr>CasE Study 2 </vt:lpstr>
      <vt:lpstr>SSSA model</vt:lpstr>
      <vt:lpstr>    </vt:lpstr>
      <vt:lpstr>Nominated person (NMC requirement)</vt:lpstr>
      <vt:lpstr>ACADEMIC ASSESSORS NURSING</vt:lpstr>
      <vt:lpstr>How will supervisors and assessors work in your area?</vt:lpstr>
      <vt:lpstr>SSSA – Key Contacts</vt:lpstr>
      <vt:lpstr> </vt:lpstr>
      <vt:lpstr>What remains the same?</vt:lpstr>
      <vt:lpstr>Any questions</vt:lpstr>
      <vt:lpstr>Reflection</vt:lpstr>
      <vt:lpstr>Further information</vt:lpstr>
    </vt:vector>
  </TitlesOfParts>
  <Company>University of Derby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supervisor Preparation</dc:title>
  <dc:creator>Jan Royal-Fearn</dc:creator>
  <cp:lastModifiedBy>Weeley, Frances</cp:lastModifiedBy>
  <cp:revision>85</cp:revision>
  <dcterms:created xsi:type="dcterms:W3CDTF">2019-03-28T12:26:27Z</dcterms:created>
  <dcterms:modified xsi:type="dcterms:W3CDTF">2019-07-15T11:41:04Z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47d098f-2640-4837-b575-e0be04df0525_Enabled">
    <vt:lpwstr>True</vt:lpwstr>
  </property>
  <property fmtid="{D5CDD505-2E9C-101B-9397-08002B2CF9AE}" pid="3" name="MSIP_Label_b47d098f-2640-4837-b575-e0be04df0525_SiteId">
    <vt:lpwstr>98f1bb3a-5efa-4782-88ba-bd897db60e62</vt:lpwstr>
  </property>
  <property fmtid="{D5CDD505-2E9C-101B-9397-08002B2CF9AE}" pid="4" name="MSIP_Label_b47d098f-2640-4837-b575-e0be04df0525_Owner">
    <vt:lpwstr>786586@derby.ac.uk</vt:lpwstr>
  </property>
  <property fmtid="{D5CDD505-2E9C-101B-9397-08002B2CF9AE}" pid="5" name="MSIP_Label_b47d098f-2640-4837-b575-e0be04df0525_SetDate">
    <vt:lpwstr>2019-03-28T19:12:36.9026732Z</vt:lpwstr>
  </property>
  <property fmtid="{D5CDD505-2E9C-101B-9397-08002B2CF9AE}" pid="6" name="MSIP_Label_b47d098f-2640-4837-b575-e0be04df0525_Name">
    <vt:lpwstr>Internal</vt:lpwstr>
  </property>
  <property fmtid="{D5CDD505-2E9C-101B-9397-08002B2CF9AE}" pid="7" name="MSIP_Label_b47d098f-2640-4837-b575-e0be04df0525_Application">
    <vt:lpwstr>Microsoft Azure Information Protection</vt:lpwstr>
  </property>
  <property fmtid="{D5CDD505-2E9C-101B-9397-08002B2CF9AE}" pid="8" name="MSIP_Label_b47d098f-2640-4837-b575-e0be04df0525_Extended_MSFT_Method">
    <vt:lpwstr>Manual</vt:lpwstr>
  </property>
  <property fmtid="{D5CDD505-2E9C-101B-9397-08002B2CF9AE}" pid="9" name="MSIP_Label_327b8e78-6bce-4a42-a604-084a8b924d02_Enabled">
    <vt:lpwstr>True</vt:lpwstr>
  </property>
  <property fmtid="{D5CDD505-2E9C-101B-9397-08002B2CF9AE}" pid="10" name="MSIP_Label_327b8e78-6bce-4a42-a604-084a8b924d02_SiteId">
    <vt:lpwstr>98f1bb3a-5efa-4782-88ba-bd897db60e62</vt:lpwstr>
  </property>
  <property fmtid="{D5CDD505-2E9C-101B-9397-08002B2CF9AE}" pid="11" name="MSIP_Label_327b8e78-6bce-4a42-a604-084a8b924d02_Owner">
    <vt:lpwstr>786586@derby.ac.uk</vt:lpwstr>
  </property>
  <property fmtid="{D5CDD505-2E9C-101B-9397-08002B2CF9AE}" pid="12" name="MSIP_Label_327b8e78-6bce-4a42-a604-084a8b924d02_SetDate">
    <vt:lpwstr>2019-03-28T19:12:36.9026732Z</vt:lpwstr>
  </property>
  <property fmtid="{D5CDD505-2E9C-101B-9397-08002B2CF9AE}" pid="13" name="MSIP_Label_327b8e78-6bce-4a42-a604-084a8b924d02_Name">
    <vt:lpwstr>Internal approved for release with no visible markings</vt:lpwstr>
  </property>
  <property fmtid="{D5CDD505-2E9C-101B-9397-08002B2CF9AE}" pid="14" name="MSIP_Label_327b8e78-6bce-4a42-a604-084a8b924d02_Application">
    <vt:lpwstr>Microsoft Azure Information Protection</vt:lpwstr>
  </property>
  <property fmtid="{D5CDD505-2E9C-101B-9397-08002B2CF9AE}" pid="15" name="MSIP_Label_327b8e78-6bce-4a42-a604-084a8b924d02_Parent">
    <vt:lpwstr>b47d098f-2640-4837-b575-e0be04df0525</vt:lpwstr>
  </property>
  <property fmtid="{D5CDD505-2E9C-101B-9397-08002B2CF9AE}" pid="16" name="MSIP_Label_327b8e78-6bce-4a42-a604-084a8b924d02_Extended_MSFT_Method">
    <vt:lpwstr>Manual</vt:lpwstr>
  </property>
  <property fmtid="{D5CDD505-2E9C-101B-9397-08002B2CF9AE}" pid="17" name="Sensitivity">
    <vt:lpwstr>Internal Internal approved for release with no visible markings</vt:lpwstr>
  </property>
</Properties>
</file>