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1593" r:id="rId2"/>
    <p:sldId id="20427" r:id="rId3"/>
    <p:sldId id="1550" r:id="rId4"/>
    <p:sldId id="1585" r:id="rId5"/>
    <p:sldId id="1596" r:id="rId6"/>
    <p:sldId id="1524" r:id="rId7"/>
    <p:sldId id="20426" r:id="rId8"/>
    <p:sldId id="1581" r:id="rId9"/>
    <p:sldId id="1479" r:id="rId10"/>
    <p:sldId id="1472" r:id="rId11"/>
    <p:sldId id="1503" r:id="rId12"/>
    <p:sldId id="20428" r:id="rId13"/>
    <p:sldId id="20429" r:id="rId14"/>
    <p:sldId id="262" r:id="rId15"/>
    <p:sldId id="20390" r:id="rId16"/>
    <p:sldId id="20389" r:id="rId17"/>
    <p:sldId id="20423" r:id="rId18"/>
    <p:sldId id="1557" r:id="rId19"/>
    <p:sldId id="1559" r:id="rId20"/>
    <p:sldId id="1560" r:id="rId2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DE7"/>
    <a:srgbClr val="ECECEC"/>
    <a:srgbClr val="F1F8EC"/>
    <a:srgbClr val="F2F8E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8" autoAdjust="0"/>
    <p:restoredTop sz="86481" autoAdjust="0"/>
  </p:normalViewPr>
  <p:slideViewPr>
    <p:cSldViewPr snapToGrid="0">
      <p:cViewPr varScale="1">
        <p:scale>
          <a:sx n="54" d="100"/>
          <a:sy n="54" d="100"/>
        </p:scale>
        <p:origin x="78" y="252"/>
      </p:cViewPr>
      <p:guideLst/>
    </p:cSldViewPr>
  </p:slideViewPr>
  <p:outlineViewPr>
    <p:cViewPr>
      <p:scale>
        <a:sx n="33" d="100"/>
        <a:sy n="33" d="100"/>
      </p:scale>
      <p:origin x="0" y="-83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46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064AA0-D2DB-4EFB-8D30-B3E08FE1DD66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</dgm:pt>
    <dgm:pt modelId="{B2597B06-83EA-43F4-ABC6-E1073FEB98EC}">
      <dgm:prSet phldrT="[Text]"/>
      <dgm:spPr/>
      <dgm:t>
        <a:bodyPr/>
        <a:lstStyle/>
        <a:p>
          <a:r>
            <a:rPr lang="en-GB" dirty="0"/>
            <a:t>Lived Experience</a:t>
          </a:r>
        </a:p>
      </dgm:t>
    </dgm:pt>
    <dgm:pt modelId="{89957241-46B7-4610-A29D-4A9A2702F047}" type="parTrans" cxnId="{0BEC2BAC-4929-4074-ABA2-D97B5A6E77C1}">
      <dgm:prSet/>
      <dgm:spPr/>
      <dgm:t>
        <a:bodyPr/>
        <a:lstStyle/>
        <a:p>
          <a:endParaRPr lang="en-GB"/>
        </a:p>
      </dgm:t>
    </dgm:pt>
    <dgm:pt modelId="{C5F3BEDC-2F5F-47D2-B73B-91D67CF09DAF}" type="sibTrans" cxnId="{0BEC2BAC-4929-4074-ABA2-D97B5A6E77C1}">
      <dgm:prSet/>
      <dgm:spPr/>
      <dgm:t>
        <a:bodyPr/>
        <a:lstStyle/>
        <a:p>
          <a:endParaRPr lang="en-GB"/>
        </a:p>
      </dgm:t>
    </dgm:pt>
    <dgm:pt modelId="{852C27F6-2C57-4106-AA7A-683ED3E3A2D3}">
      <dgm:prSet phldrT="[Text]"/>
      <dgm:spPr/>
      <dgm:t>
        <a:bodyPr/>
        <a:lstStyle/>
        <a:p>
          <a:r>
            <a:rPr lang="en-GB" dirty="0"/>
            <a:t>Activism</a:t>
          </a:r>
        </a:p>
      </dgm:t>
    </dgm:pt>
    <dgm:pt modelId="{FABA9A51-DFF3-422C-83A2-1689B0737E6D}" type="parTrans" cxnId="{06783325-AA72-47AE-9619-42104DC80B89}">
      <dgm:prSet/>
      <dgm:spPr/>
      <dgm:t>
        <a:bodyPr/>
        <a:lstStyle/>
        <a:p>
          <a:endParaRPr lang="en-GB"/>
        </a:p>
      </dgm:t>
    </dgm:pt>
    <dgm:pt modelId="{0EDC48A3-5CA8-4DBC-9F1B-6EC5D20B91B5}" type="sibTrans" cxnId="{06783325-AA72-47AE-9619-42104DC80B89}">
      <dgm:prSet/>
      <dgm:spPr/>
      <dgm:t>
        <a:bodyPr/>
        <a:lstStyle/>
        <a:p>
          <a:endParaRPr lang="en-GB"/>
        </a:p>
      </dgm:t>
    </dgm:pt>
    <dgm:pt modelId="{F3B6EACF-BAF5-43C2-A9C7-F2ADE5D1E30C}">
      <dgm:prSet phldrT="[Text]"/>
      <dgm:spPr/>
      <dgm:t>
        <a:bodyPr/>
        <a:lstStyle/>
        <a:p>
          <a:r>
            <a:rPr lang="en-GB" dirty="0"/>
            <a:t>Evidence</a:t>
          </a:r>
        </a:p>
      </dgm:t>
    </dgm:pt>
    <dgm:pt modelId="{FC6B2B38-1C63-4395-B402-4FCD6D063B72}" type="parTrans" cxnId="{6D584C54-CC9C-4E78-A836-5CA5BF29AAEE}">
      <dgm:prSet/>
      <dgm:spPr/>
      <dgm:t>
        <a:bodyPr/>
        <a:lstStyle/>
        <a:p>
          <a:endParaRPr lang="en-GB"/>
        </a:p>
      </dgm:t>
    </dgm:pt>
    <dgm:pt modelId="{E3F52968-759B-4E98-BEA2-4691FF6E810D}" type="sibTrans" cxnId="{6D584C54-CC9C-4E78-A836-5CA5BF29AAEE}">
      <dgm:prSet/>
      <dgm:spPr/>
      <dgm:t>
        <a:bodyPr/>
        <a:lstStyle/>
        <a:p>
          <a:endParaRPr lang="en-GB"/>
        </a:p>
      </dgm:t>
    </dgm:pt>
    <dgm:pt modelId="{B98FE359-DA78-465F-8703-3CCF6F014BC5}" type="pres">
      <dgm:prSet presAssocID="{35064AA0-D2DB-4EFB-8D30-B3E08FE1DD66}" presName="compositeShape" presStyleCnt="0">
        <dgm:presLayoutVars>
          <dgm:chMax val="7"/>
          <dgm:dir/>
          <dgm:resizeHandles val="exact"/>
        </dgm:presLayoutVars>
      </dgm:prSet>
      <dgm:spPr/>
    </dgm:pt>
    <dgm:pt modelId="{98ACE895-6845-4702-A067-FA3DC5038AF6}" type="pres">
      <dgm:prSet presAssocID="{B2597B06-83EA-43F4-ABC6-E1073FEB98EC}" presName="circ1" presStyleLbl="vennNode1" presStyleIdx="0" presStyleCnt="3"/>
      <dgm:spPr/>
    </dgm:pt>
    <dgm:pt modelId="{BEC8C6BD-91EC-4EC0-B003-AB27CC5E4D27}" type="pres">
      <dgm:prSet presAssocID="{B2597B06-83EA-43F4-ABC6-E1073FEB98E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FD9AF31-47B4-46D1-B919-42C31E615F13}" type="pres">
      <dgm:prSet presAssocID="{852C27F6-2C57-4106-AA7A-683ED3E3A2D3}" presName="circ2" presStyleLbl="vennNode1" presStyleIdx="1" presStyleCnt="3"/>
      <dgm:spPr/>
    </dgm:pt>
    <dgm:pt modelId="{644CE89D-3808-4F2A-ADC6-B1A4990E3771}" type="pres">
      <dgm:prSet presAssocID="{852C27F6-2C57-4106-AA7A-683ED3E3A2D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BE83C00-709E-4833-8EF0-60C2538D617F}" type="pres">
      <dgm:prSet presAssocID="{F3B6EACF-BAF5-43C2-A9C7-F2ADE5D1E30C}" presName="circ3" presStyleLbl="vennNode1" presStyleIdx="2" presStyleCnt="3"/>
      <dgm:spPr/>
    </dgm:pt>
    <dgm:pt modelId="{3DE74C9B-1E99-4FFA-B2FF-D1631FBF9303}" type="pres">
      <dgm:prSet presAssocID="{F3B6EACF-BAF5-43C2-A9C7-F2ADE5D1E30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94D460E-FC88-48CA-A0B9-3C7F3C11BB34}" type="presOf" srcId="{F3B6EACF-BAF5-43C2-A9C7-F2ADE5D1E30C}" destId="{3DE74C9B-1E99-4FFA-B2FF-D1631FBF9303}" srcOrd="1" destOrd="0" presId="urn:microsoft.com/office/officeart/2005/8/layout/venn1"/>
    <dgm:cxn modelId="{06783325-AA72-47AE-9619-42104DC80B89}" srcId="{35064AA0-D2DB-4EFB-8D30-B3E08FE1DD66}" destId="{852C27F6-2C57-4106-AA7A-683ED3E3A2D3}" srcOrd="1" destOrd="0" parTransId="{FABA9A51-DFF3-422C-83A2-1689B0737E6D}" sibTransId="{0EDC48A3-5CA8-4DBC-9F1B-6EC5D20B91B5}"/>
    <dgm:cxn modelId="{35667526-8034-439E-A7B4-B0105730BF0A}" type="presOf" srcId="{852C27F6-2C57-4106-AA7A-683ED3E3A2D3}" destId="{1FD9AF31-47B4-46D1-B919-42C31E615F13}" srcOrd="0" destOrd="0" presId="urn:microsoft.com/office/officeart/2005/8/layout/venn1"/>
    <dgm:cxn modelId="{A86C9A53-BFE8-498E-B8EE-B37BD9103D7F}" type="presOf" srcId="{B2597B06-83EA-43F4-ABC6-E1073FEB98EC}" destId="{98ACE895-6845-4702-A067-FA3DC5038AF6}" srcOrd="0" destOrd="0" presId="urn:microsoft.com/office/officeart/2005/8/layout/venn1"/>
    <dgm:cxn modelId="{6D584C54-CC9C-4E78-A836-5CA5BF29AAEE}" srcId="{35064AA0-D2DB-4EFB-8D30-B3E08FE1DD66}" destId="{F3B6EACF-BAF5-43C2-A9C7-F2ADE5D1E30C}" srcOrd="2" destOrd="0" parTransId="{FC6B2B38-1C63-4395-B402-4FCD6D063B72}" sibTransId="{E3F52968-759B-4E98-BEA2-4691FF6E810D}"/>
    <dgm:cxn modelId="{E15EDAA1-A5F7-442E-BF0C-33F378FE9300}" type="presOf" srcId="{852C27F6-2C57-4106-AA7A-683ED3E3A2D3}" destId="{644CE89D-3808-4F2A-ADC6-B1A4990E3771}" srcOrd="1" destOrd="0" presId="urn:microsoft.com/office/officeart/2005/8/layout/venn1"/>
    <dgm:cxn modelId="{0BEC2BAC-4929-4074-ABA2-D97B5A6E77C1}" srcId="{35064AA0-D2DB-4EFB-8D30-B3E08FE1DD66}" destId="{B2597B06-83EA-43F4-ABC6-E1073FEB98EC}" srcOrd="0" destOrd="0" parTransId="{89957241-46B7-4610-A29D-4A9A2702F047}" sibTransId="{C5F3BEDC-2F5F-47D2-B73B-91D67CF09DAF}"/>
    <dgm:cxn modelId="{1348C3AE-6672-47B5-A804-D6453055871A}" type="presOf" srcId="{F3B6EACF-BAF5-43C2-A9C7-F2ADE5D1E30C}" destId="{7BE83C00-709E-4833-8EF0-60C2538D617F}" srcOrd="0" destOrd="0" presId="urn:microsoft.com/office/officeart/2005/8/layout/venn1"/>
    <dgm:cxn modelId="{1CAAE5BA-6EFC-4503-ADB9-F8EEBD7BA8EF}" type="presOf" srcId="{35064AA0-D2DB-4EFB-8D30-B3E08FE1DD66}" destId="{B98FE359-DA78-465F-8703-3CCF6F014BC5}" srcOrd="0" destOrd="0" presId="urn:microsoft.com/office/officeart/2005/8/layout/venn1"/>
    <dgm:cxn modelId="{CCD55AC2-1C6F-44AF-ABFC-D4F5DF78073D}" type="presOf" srcId="{B2597B06-83EA-43F4-ABC6-E1073FEB98EC}" destId="{BEC8C6BD-91EC-4EC0-B003-AB27CC5E4D27}" srcOrd="1" destOrd="0" presId="urn:microsoft.com/office/officeart/2005/8/layout/venn1"/>
    <dgm:cxn modelId="{50A66325-4B78-4889-9878-284BD69C8F66}" type="presParOf" srcId="{B98FE359-DA78-465F-8703-3CCF6F014BC5}" destId="{98ACE895-6845-4702-A067-FA3DC5038AF6}" srcOrd="0" destOrd="0" presId="urn:microsoft.com/office/officeart/2005/8/layout/venn1"/>
    <dgm:cxn modelId="{D8F23CBF-6305-4E3C-AFF4-C351DC4B90C9}" type="presParOf" srcId="{B98FE359-DA78-465F-8703-3CCF6F014BC5}" destId="{BEC8C6BD-91EC-4EC0-B003-AB27CC5E4D27}" srcOrd="1" destOrd="0" presId="urn:microsoft.com/office/officeart/2005/8/layout/venn1"/>
    <dgm:cxn modelId="{48FF41A3-0BAF-484A-9A68-723DF78098CD}" type="presParOf" srcId="{B98FE359-DA78-465F-8703-3CCF6F014BC5}" destId="{1FD9AF31-47B4-46D1-B919-42C31E615F13}" srcOrd="2" destOrd="0" presId="urn:microsoft.com/office/officeart/2005/8/layout/venn1"/>
    <dgm:cxn modelId="{6732CF0B-808C-4559-B787-54AE5ADB3CC6}" type="presParOf" srcId="{B98FE359-DA78-465F-8703-3CCF6F014BC5}" destId="{644CE89D-3808-4F2A-ADC6-B1A4990E3771}" srcOrd="3" destOrd="0" presId="urn:microsoft.com/office/officeart/2005/8/layout/venn1"/>
    <dgm:cxn modelId="{CD599742-9BD2-43B4-833F-4D57C744D07E}" type="presParOf" srcId="{B98FE359-DA78-465F-8703-3CCF6F014BC5}" destId="{7BE83C00-709E-4833-8EF0-60C2538D617F}" srcOrd="4" destOrd="0" presId="urn:microsoft.com/office/officeart/2005/8/layout/venn1"/>
    <dgm:cxn modelId="{DD03C7B2-05A2-4DEF-B3DC-B568A80F03AE}" type="presParOf" srcId="{B98FE359-DA78-465F-8703-3CCF6F014BC5}" destId="{3DE74C9B-1E99-4FFA-B2FF-D1631FBF930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9C07F4-9621-4423-98EA-2273753749C6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5A27612-5DF0-427D-BAE0-905CCEE46698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GB" sz="1800" dirty="0"/>
            <a:t>Power</a:t>
          </a:r>
          <a:r>
            <a:rPr lang="en-GB" sz="1600" dirty="0"/>
            <a:t> dynamics</a:t>
          </a:r>
        </a:p>
      </dgm:t>
    </dgm:pt>
    <dgm:pt modelId="{5E267CBD-C35C-46E0-87F7-23FD17EDE9AE}" type="parTrans" cxnId="{68FF1CF6-B727-4299-87B0-BD583226DBC3}">
      <dgm:prSet/>
      <dgm:spPr/>
      <dgm:t>
        <a:bodyPr/>
        <a:lstStyle/>
        <a:p>
          <a:endParaRPr lang="en-GB"/>
        </a:p>
      </dgm:t>
    </dgm:pt>
    <dgm:pt modelId="{7577B5CA-61DF-407A-9B69-FEB305B9D00D}" type="sibTrans" cxnId="{68FF1CF6-B727-4299-87B0-BD583226DBC3}">
      <dgm:prSet custT="1"/>
      <dgm:spPr/>
      <dgm:t>
        <a:bodyPr/>
        <a:lstStyle/>
        <a:p>
          <a:r>
            <a:rPr lang="en-GB" sz="1800" dirty="0"/>
            <a:t>Cultural</a:t>
          </a:r>
          <a:r>
            <a:rPr lang="en-GB" sz="2000" dirty="0"/>
            <a:t> humility</a:t>
          </a:r>
        </a:p>
      </dgm:t>
    </dgm:pt>
    <dgm:pt modelId="{51DDF994-544C-4BC1-8CBF-50735D898A30}">
      <dgm:prSet custT="1"/>
      <dgm:spPr/>
      <dgm:t>
        <a:bodyPr/>
        <a:lstStyle/>
        <a:p>
          <a:r>
            <a:rPr lang="en-GB" sz="2400" b="1" dirty="0"/>
            <a:t>Tools</a:t>
          </a:r>
        </a:p>
      </dgm:t>
    </dgm:pt>
    <dgm:pt modelId="{B49DAB5B-9A80-4135-B2F5-03C2A1876EDB}" type="parTrans" cxnId="{3C286FB6-3FDC-4326-80B6-8E2D1849D5B0}">
      <dgm:prSet/>
      <dgm:spPr/>
      <dgm:t>
        <a:bodyPr/>
        <a:lstStyle/>
        <a:p>
          <a:endParaRPr lang="en-GB"/>
        </a:p>
      </dgm:t>
    </dgm:pt>
    <dgm:pt modelId="{DABFF01B-393C-44E9-9857-5E2EF6DA0822}" type="sibTrans" cxnId="{3C286FB6-3FDC-4326-80B6-8E2D1849D5B0}">
      <dgm:prSet/>
      <dgm:spPr/>
      <dgm:t>
        <a:bodyPr/>
        <a:lstStyle/>
        <a:p>
          <a:r>
            <a:rPr lang="en-GB" dirty="0"/>
            <a:t>Respectful enquiry</a:t>
          </a:r>
        </a:p>
      </dgm:t>
    </dgm:pt>
    <dgm:pt modelId="{8CF07E45-388A-4B99-881C-05FC277AD7BF}">
      <dgm:prSet custT="1"/>
      <dgm:spPr/>
      <dgm:t>
        <a:bodyPr/>
        <a:lstStyle/>
        <a:p>
          <a:r>
            <a:rPr lang="en-GB" sz="1600" dirty="0"/>
            <a:t>Resilience</a:t>
          </a:r>
          <a:endParaRPr lang="en-GB" sz="1500" dirty="0"/>
        </a:p>
      </dgm:t>
    </dgm:pt>
    <dgm:pt modelId="{300503AE-0A09-42D5-B8D5-44A03A6EC9E5}" type="parTrans" cxnId="{7EAAC084-44A0-46DD-94AE-D1F77560BEEC}">
      <dgm:prSet/>
      <dgm:spPr/>
      <dgm:t>
        <a:bodyPr/>
        <a:lstStyle/>
        <a:p>
          <a:endParaRPr lang="en-GB"/>
        </a:p>
      </dgm:t>
    </dgm:pt>
    <dgm:pt modelId="{8B62AA14-D3CD-4610-8EF4-115543F7AB37}" type="sibTrans" cxnId="{7EAAC084-44A0-46DD-94AE-D1F77560BEEC}">
      <dgm:prSet custT="1"/>
      <dgm:spPr/>
      <dgm:t>
        <a:bodyPr/>
        <a:lstStyle/>
        <a:p>
          <a:r>
            <a:rPr lang="en-GB" sz="1800" dirty="0"/>
            <a:t>Self care</a:t>
          </a:r>
        </a:p>
      </dgm:t>
    </dgm:pt>
    <dgm:pt modelId="{EDFC9F34-2281-4160-A606-19C326DD01A4}" type="pres">
      <dgm:prSet presAssocID="{719C07F4-9621-4423-98EA-2273753749C6}" presName="Name0" presStyleCnt="0">
        <dgm:presLayoutVars>
          <dgm:chMax/>
          <dgm:chPref/>
          <dgm:dir/>
          <dgm:animLvl val="lvl"/>
        </dgm:presLayoutVars>
      </dgm:prSet>
      <dgm:spPr/>
    </dgm:pt>
    <dgm:pt modelId="{3A878EC2-12B0-4950-B781-A9184B8C2090}" type="pres">
      <dgm:prSet presAssocID="{B5A27612-5DF0-427D-BAE0-905CCEE46698}" presName="composite" presStyleCnt="0"/>
      <dgm:spPr/>
    </dgm:pt>
    <dgm:pt modelId="{D3683748-2A15-49AF-8068-814E1088BF54}" type="pres">
      <dgm:prSet presAssocID="{B5A27612-5DF0-427D-BAE0-905CCEE46698}" presName="Parent1" presStyleLbl="node1" presStyleIdx="0" presStyleCnt="6" custScaleX="110297">
        <dgm:presLayoutVars>
          <dgm:chMax val="1"/>
          <dgm:chPref val="1"/>
          <dgm:bulletEnabled val="1"/>
        </dgm:presLayoutVars>
      </dgm:prSet>
      <dgm:spPr/>
    </dgm:pt>
    <dgm:pt modelId="{FBC57434-9236-4594-99CB-DC51D241FDC5}" type="pres">
      <dgm:prSet presAssocID="{B5A27612-5DF0-427D-BAE0-905CCEE4669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1B29CA88-9E01-47E0-862F-2E1985035A11}" type="pres">
      <dgm:prSet presAssocID="{B5A27612-5DF0-427D-BAE0-905CCEE46698}" presName="BalanceSpacing" presStyleCnt="0"/>
      <dgm:spPr/>
    </dgm:pt>
    <dgm:pt modelId="{71FE18F0-8A22-4C01-8F89-F88453A65DA8}" type="pres">
      <dgm:prSet presAssocID="{B5A27612-5DF0-427D-BAE0-905CCEE46698}" presName="BalanceSpacing1" presStyleCnt="0"/>
      <dgm:spPr/>
    </dgm:pt>
    <dgm:pt modelId="{D6A08097-71AA-4143-A433-C61229E7F818}" type="pres">
      <dgm:prSet presAssocID="{7577B5CA-61DF-407A-9B69-FEB305B9D00D}" presName="Accent1Text" presStyleLbl="node1" presStyleIdx="1" presStyleCnt="6" custScaleX="108188"/>
      <dgm:spPr/>
    </dgm:pt>
    <dgm:pt modelId="{C0D1CB89-18CF-416D-9FDB-ABEC8D025FAC}" type="pres">
      <dgm:prSet presAssocID="{7577B5CA-61DF-407A-9B69-FEB305B9D00D}" presName="spaceBetweenRectangles" presStyleCnt="0"/>
      <dgm:spPr/>
    </dgm:pt>
    <dgm:pt modelId="{2486C185-B041-4ADB-917D-33AF63A8892E}" type="pres">
      <dgm:prSet presAssocID="{51DDF994-544C-4BC1-8CBF-50735D898A30}" presName="composite" presStyleCnt="0"/>
      <dgm:spPr/>
    </dgm:pt>
    <dgm:pt modelId="{1025103E-FD5D-4BCE-AE80-B9FDE6CD1D27}" type="pres">
      <dgm:prSet presAssocID="{51DDF994-544C-4BC1-8CBF-50735D898A30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342B4849-9E85-46F6-B6B6-5613E8FC251C}" type="pres">
      <dgm:prSet presAssocID="{51DDF994-544C-4BC1-8CBF-50735D898A30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3556F1DD-5C1A-4734-AA64-D4D682B8D0F3}" type="pres">
      <dgm:prSet presAssocID="{51DDF994-544C-4BC1-8CBF-50735D898A30}" presName="BalanceSpacing" presStyleCnt="0"/>
      <dgm:spPr/>
    </dgm:pt>
    <dgm:pt modelId="{A9771F60-F34E-4089-8B85-E94976F5FD04}" type="pres">
      <dgm:prSet presAssocID="{51DDF994-544C-4BC1-8CBF-50735D898A30}" presName="BalanceSpacing1" presStyleCnt="0"/>
      <dgm:spPr/>
    </dgm:pt>
    <dgm:pt modelId="{CD00B032-989E-413A-AD1A-84D7036546CE}" type="pres">
      <dgm:prSet presAssocID="{DABFF01B-393C-44E9-9857-5E2EF6DA0822}" presName="Accent1Text" presStyleLbl="node1" presStyleIdx="3" presStyleCnt="6"/>
      <dgm:spPr/>
    </dgm:pt>
    <dgm:pt modelId="{91BA930F-93E5-41F5-ADE4-04D3DE8C9D13}" type="pres">
      <dgm:prSet presAssocID="{DABFF01B-393C-44E9-9857-5E2EF6DA0822}" presName="spaceBetweenRectangles" presStyleCnt="0"/>
      <dgm:spPr/>
    </dgm:pt>
    <dgm:pt modelId="{5C18BDA7-0B8F-4753-8A08-8C58F1702178}" type="pres">
      <dgm:prSet presAssocID="{8CF07E45-388A-4B99-881C-05FC277AD7BF}" presName="composite" presStyleCnt="0"/>
      <dgm:spPr/>
    </dgm:pt>
    <dgm:pt modelId="{CB6C1CE3-337F-4E1F-A1E7-1E0DBB407AB9}" type="pres">
      <dgm:prSet presAssocID="{8CF07E45-388A-4B99-881C-05FC277AD7BF}" presName="Parent1" presStyleLbl="node1" presStyleIdx="4" presStyleCnt="6" custScaleX="112509" custLinFactNeighborX="5007" custLinFactNeighborY="4118">
        <dgm:presLayoutVars>
          <dgm:chMax val="1"/>
          <dgm:chPref val="1"/>
          <dgm:bulletEnabled val="1"/>
        </dgm:presLayoutVars>
      </dgm:prSet>
      <dgm:spPr/>
    </dgm:pt>
    <dgm:pt modelId="{33A58F35-3333-4FED-A2A4-B9F2E2AD5FDF}" type="pres">
      <dgm:prSet presAssocID="{8CF07E45-388A-4B99-881C-05FC277AD7BF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AC63C27-C591-4CD4-B8BE-7E0AA9433C13}" type="pres">
      <dgm:prSet presAssocID="{8CF07E45-388A-4B99-881C-05FC277AD7BF}" presName="BalanceSpacing" presStyleCnt="0"/>
      <dgm:spPr/>
    </dgm:pt>
    <dgm:pt modelId="{45C82766-9605-4309-B74D-2DC77BE840E3}" type="pres">
      <dgm:prSet presAssocID="{8CF07E45-388A-4B99-881C-05FC277AD7BF}" presName="BalanceSpacing1" presStyleCnt="0"/>
      <dgm:spPr/>
    </dgm:pt>
    <dgm:pt modelId="{03DAB16D-6248-4952-933D-0C22F5A788DE}" type="pres">
      <dgm:prSet presAssocID="{8B62AA14-D3CD-4610-8EF4-115543F7AB37}" presName="Accent1Text" presStyleLbl="node1" presStyleIdx="5" presStyleCnt="6" custScaleX="114136"/>
      <dgm:spPr/>
    </dgm:pt>
  </dgm:ptLst>
  <dgm:cxnLst>
    <dgm:cxn modelId="{7081BB1B-1BF4-41D2-AA3C-E573CC4FF892}" type="presOf" srcId="{DABFF01B-393C-44E9-9857-5E2EF6DA0822}" destId="{CD00B032-989E-413A-AD1A-84D7036546CE}" srcOrd="0" destOrd="0" presId="urn:microsoft.com/office/officeart/2008/layout/AlternatingHexagons"/>
    <dgm:cxn modelId="{C7C1AF41-1CA2-4E45-8DB4-22E8A7D25017}" type="presOf" srcId="{7577B5CA-61DF-407A-9B69-FEB305B9D00D}" destId="{D6A08097-71AA-4143-A433-C61229E7F818}" srcOrd="0" destOrd="0" presId="urn:microsoft.com/office/officeart/2008/layout/AlternatingHexagons"/>
    <dgm:cxn modelId="{52B68370-8EC1-4C1A-B146-80520A4037F3}" type="presOf" srcId="{B5A27612-5DF0-427D-BAE0-905CCEE46698}" destId="{D3683748-2A15-49AF-8068-814E1088BF54}" srcOrd="0" destOrd="0" presId="urn:microsoft.com/office/officeart/2008/layout/AlternatingHexagons"/>
    <dgm:cxn modelId="{21F0A155-ECEA-433B-AFB9-842FA645852B}" type="presOf" srcId="{719C07F4-9621-4423-98EA-2273753749C6}" destId="{EDFC9F34-2281-4160-A606-19C326DD01A4}" srcOrd="0" destOrd="0" presId="urn:microsoft.com/office/officeart/2008/layout/AlternatingHexagons"/>
    <dgm:cxn modelId="{95B2B557-4F19-4C11-B940-8C43AF9DBA2B}" type="presOf" srcId="{8CF07E45-388A-4B99-881C-05FC277AD7BF}" destId="{CB6C1CE3-337F-4E1F-A1E7-1E0DBB407AB9}" srcOrd="0" destOrd="0" presId="urn:microsoft.com/office/officeart/2008/layout/AlternatingHexagons"/>
    <dgm:cxn modelId="{7EAAC084-44A0-46DD-94AE-D1F77560BEEC}" srcId="{719C07F4-9621-4423-98EA-2273753749C6}" destId="{8CF07E45-388A-4B99-881C-05FC277AD7BF}" srcOrd="2" destOrd="0" parTransId="{300503AE-0A09-42D5-B8D5-44A03A6EC9E5}" sibTransId="{8B62AA14-D3CD-4610-8EF4-115543F7AB37}"/>
    <dgm:cxn modelId="{05C47A9D-4179-481B-9B39-EDBB99B84C5A}" type="presOf" srcId="{8B62AA14-D3CD-4610-8EF4-115543F7AB37}" destId="{03DAB16D-6248-4952-933D-0C22F5A788DE}" srcOrd="0" destOrd="0" presId="urn:microsoft.com/office/officeart/2008/layout/AlternatingHexagons"/>
    <dgm:cxn modelId="{3C286FB6-3FDC-4326-80B6-8E2D1849D5B0}" srcId="{719C07F4-9621-4423-98EA-2273753749C6}" destId="{51DDF994-544C-4BC1-8CBF-50735D898A30}" srcOrd="1" destOrd="0" parTransId="{B49DAB5B-9A80-4135-B2F5-03C2A1876EDB}" sibTransId="{DABFF01B-393C-44E9-9857-5E2EF6DA0822}"/>
    <dgm:cxn modelId="{27F5C2DA-3FB3-4494-85B2-FA14708F7E57}" type="presOf" srcId="{51DDF994-544C-4BC1-8CBF-50735D898A30}" destId="{1025103E-FD5D-4BCE-AE80-B9FDE6CD1D27}" srcOrd="0" destOrd="0" presId="urn:microsoft.com/office/officeart/2008/layout/AlternatingHexagons"/>
    <dgm:cxn modelId="{68FF1CF6-B727-4299-87B0-BD583226DBC3}" srcId="{719C07F4-9621-4423-98EA-2273753749C6}" destId="{B5A27612-5DF0-427D-BAE0-905CCEE46698}" srcOrd="0" destOrd="0" parTransId="{5E267CBD-C35C-46E0-87F7-23FD17EDE9AE}" sibTransId="{7577B5CA-61DF-407A-9B69-FEB305B9D00D}"/>
    <dgm:cxn modelId="{4F488D43-8F2B-430E-9F1D-E416D52ABB97}" type="presParOf" srcId="{EDFC9F34-2281-4160-A606-19C326DD01A4}" destId="{3A878EC2-12B0-4950-B781-A9184B8C2090}" srcOrd="0" destOrd="0" presId="urn:microsoft.com/office/officeart/2008/layout/AlternatingHexagons"/>
    <dgm:cxn modelId="{87B24D96-A4D1-4A99-8809-8B0DE3F1807A}" type="presParOf" srcId="{3A878EC2-12B0-4950-B781-A9184B8C2090}" destId="{D3683748-2A15-49AF-8068-814E1088BF54}" srcOrd="0" destOrd="0" presId="urn:microsoft.com/office/officeart/2008/layout/AlternatingHexagons"/>
    <dgm:cxn modelId="{55569F83-E8DF-4374-B5B6-BD932606058F}" type="presParOf" srcId="{3A878EC2-12B0-4950-B781-A9184B8C2090}" destId="{FBC57434-9236-4594-99CB-DC51D241FDC5}" srcOrd="1" destOrd="0" presId="urn:microsoft.com/office/officeart/2008/layout/AlternatingHexagons"/>
    <dgm:cxn modelId="{7F96FB10-BD2E-4308-B293-39BA7B8D9249}" type="presParOf" srcId="{3A878EC2-12B0-4950-B781-A9184B8C2090}" destId="{1B29CA88-9E01-47E0-862F-2E1985035A11}" srcOrd="2" destOrd="0" presId="urn:microsoft.com/office/officeart/2008/layout/AlternatingHexagons"/>
    <dgm:cxn modelId="{35B19C59-1025-43C4-AB63-B0F164280655}" type="presParOf" srcId="{3A878EC2-12B0-4950-B781-A9184B8C2090}" destId="{71FE18F0-8A22-4C01-8F89-F88453A65DA8}" srcOrd="3" destOrd="0" presId="urn:microsoft.com/office/officeart/2008/layout/AlternatingHexagons"/>
    <dgm:cxn modelId="{2206C37A-8184-4993-9348-9B56A86B5C9B}" type="presParOf" srcId="{3A878EC2-12B0-4950-B781-A9184B8C2090}" destId="{D6A08097-71AA-4143-A433-C61229E7F818}" srcOrd="4" destOrd="0" presId="urn:microsoft.com/office/officeart/2008/layout/AlternatingHexagons"/>
    <dgm:cxn modelId="{6AFCC87B-12E7-4B1D-8DFB-29EBEDD5B528}" type="presParOf" srcId="{EDFC9F34-2281-4160-A606-19C326DD01A4}" destId="{C0D1CB89-18CF-416D-9FDB-ABEC8D025FAC}" srcOrd="1" destOrd="0" presId="urn:microsoft.com/office/officeart/2008/layout/AlternatingHexagons"/>
    <dgm:cxn modelId="{D30C6880-6A66-465F-8AF9-97B8AEE25A8E}" type="presParOf" srcId="{EDFC9F34-2281-4160-A606-19C326DD01A4}" destId="{2486C185-B041-4ADB-917D-33AF63A8892E}" srcOrd="2" destOrd="0" presId="urn:microsoft.com/office/officeart/2008/layout/AlternatingHexagons"/>
    <dgm:cxn modelId="{112DB665-E1CB-4351-BCCB-7EEDC4C375FF}" type="presParOf" srcId="{2486C185-B041-4ADB-917D-33AF63A8892E}" destId="{1025103E-FD5D-4BCE-AE80-B9FDE6CD1D27}" srcOrd="0" destOrd="0" presId="urn:microsoft.com/office/officeart/2008/layout/AlternatingHexagons"/>
    <dgm:cxn modelId="{B8D67920-3671-48C2-8C93-C87DAB03CDA6}" type="presParOf" srcId="{2486C185-B041-4ADB-917D-33AF63A8892E}" destId="{342B4849-9E85-46F6-B6B6-5613E8FC251C}" srcOrd="1" destOrd="0" presId="urn:microsoft.com/office/officeart/2008/layout/AlternatingHexagons"/>
    <dgm:cxn modelId="{B8B82529-C5D9-4CEE-9BF8-EFC45D5FA104}" type="presParOf" srcId="{2486C185-B041-4ADB-917D-33AF63A8892E}" destId="{3556F1DD-5C1A-4734-AA64-D4D682B8D0F3}" srcOrd="2" destOrd="0" presId="urn:microsoft.com/office/officeart/2008/layout/AlternatingHexagons"/>
    <dgm:cxn modelId="{1CBE34FB-6954-432D-942B-ED8571502897}" type="presParOf" srcId="{2486C185-B041-4ADB-917D-33AF63A8892E}" destId="{A9771F60-F34E-4089-8B85-E94976F5FD04}" srcOrd="3" destOrd="0" presId="urn:microsoft.com/office/officeart/2008/layout/AlternatingHexagons"/>
    <dgm:cxn modelId="{B4311590-1FE1-4171-8B69-8258944D7347}" type="presParOf" srcId="{2486C185-B041-4ADB-917D-33AF63A8892E}" destId="{CD00B032-989E-413A-AD1A-84D7036546CE}" srcOrd="4" destOrd="0" presId="urn:microsoft.com/office/officeart/2008/layout/AlternatingHexagons"/>
    <dgm:cxn modelId="{FEF917BE-28E2-4D45-9633-8D0D9A148F27}" type="presParOf" srcId="{EDFC9F34-2281-4160-A606-19C326DD01A4}" destId="{91BA930F-93E5-41F5-ADE4-04D3DE8C9D13}" srcOrd="3" destOrd="0" presId="urn:microsoft.com/office/officeart/2008/layout/AlternatingHexagons"/>
    <dgm:cxn modelId="{4375E2E9-46DF-4547-9694-6A176631E965}" type="presParOf" srcId="{EDFC9F34-2281-4160-A606-19C326DD01A4}" destId="{5C18BDA7-0B8F-4753-8A08-8C58F1702178}" srcOrd="4" destOrd="0" presId="urn:microsoft.com/office/officeart/2008/layout/AlternatingHexagons"/>
    <dgm:cxn modelId="{6B4A3865-1462-4011-B8AE-61BC01D7F8C7}" type="presParOf" srcId="{5C18BDA7-0B8F-4753-8A08-8C58F1702178}" destId="{CB6C1CE3-337F-4E1F-A1E7-1E0DBB407AB9}" srcOrd="0" destOrd="0" presId="urn:microsoft.com/office/officeart/2008/layout/AlternatingHexagons"/>
    <dgm:cxn modelId="{F3AA3658-6A74-424F-918F-94F945CAAC11}" type="presParOf" srcId="{5C18BDA7-0B8F-4753-8A08-8C58F1702178}" destId="{33A58F35-3333-4FED-A2A4-B9F2E2AD5FDF}" srcOrd="1" destOrd="0" presId="urn:microsoft.com/office/officeart/2008/layout/AlternatingHexagons"/>
    <dgm:cxn modelId="{37F2E78A-9272-4A34-9953-285E972384B7}" type="presParOf" srcId="{5C18BDA7-0B8F-4753-8A08-8C58F1702178}" destId="{FAC63C27-C591-4CD4-B8BE-7E0AA9433C13}" srcOrd="2" destOrd="0" presId="urn:microsoft.com/office/officeart/2008/layout/AlternatingHexagons"/>
    <dgm:cxn modelId="{C1939338-3899-4AF1-AE37-F684368AE3E0}" type="presParOf" srcId="{5C18BDA7-0B8F-4753-8A08-8C58F1702178}" destId="{45C82766-9605-4309-B74D-2DC77BE840E3}" srcOrd="3" destOrd="0" presId="urn:microsoft.com/office/officeart/2008/layout/AlternatingHexagons"/>
    <dgm:cxn modelId="{C421C1D4-DD0F-407B-9B6E-5F3ECC2576C5}" type="presParOf" srcId="{5C18BDA7-0B8F-4753-8A08-8C58F1702178}" destId="{03DAB16D-6248-4952-933D-0C22F5A788D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CE895-6845-4702-A067-FA3DC5038AF6}">
      <dsp:nvSpPr>
        <dsp:cNvPr id="0" name=""/>
        <dsp:cNvSpPr/>
      </dsp:nvSpPr>
      <dsp:spPr>
        <a:xfrm>
          <a:off x="895350" y="116564"/>
          <a:ext cx="2411671" cy="241167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Lived Experience</a:t>
          </a:r>
        </a:p>
      </dsp:txBody>
      <dsp:txXfrm>
        <a:off x="1216907" y="538606"/>
        <a:ext cx="1768558" cy="1085252"/>
      </dsp:txXfrm>
    </dsp:sp>
    <dsp:sp modelId="{1FD9AF31-47B4-46D1-B919-42C31E615F13}">
      <dsp:nvSpPr>
        <dsp:cNvPr id="0" name=""/>
        <dsp:cNvSpPr/>
      </dsp:nvSpPr>
      <dsp:spPr>
        <a:xfrm>
          <a:off x="1765562" y="1623858"/>
          <a:ext cx="2411671" cy="2411671"/>
        </a:xfrm>
        <a:prstGeom prst="ellipse">
          <a:avLst/>
        </a:prstGeom>
        <a:solidFill>
          <a:schemeClr val="accent2">
            <a:alpha val="50000"/>
            <a:hueOff val="-727682"/>
            <a:satOff val="-41964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Activism</a:t>
          </a:r>
        </a:p>
      </dsp:txBody>
      <dsp:txXfrm>
        <a:off x="2503131" y="2246873"/>
        <a:ext cx="1447002" cy="1326419"/>
      </dsp:txXfrm>
    </dsp:sp>
    <dsp:sp modelId="{7BE83C00-709E-4833-8EF0-60C2538D617F}">
      <dsp:nvSpPr>
        <dsp:cNvPr id="0" name=""/>
        <dsp:cNvSpPr/>
      </dsp:nvSpPr>
      <dsp:spPr>
        <a:xfrm>
          <a:off x="25139" y="1623858"/>
          <a:ext cx="2411671" cy="2411671"/>
        </a:xfrm>
        <a:prstGeom prst="ellipse">
          <a:avLst/>
        </a:prstGeom>
        <a:solidFill>
          <a:schemeClr val="accent2">
            <a:alpha val="50000"/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Evidence</a:t>
          </a:r>
        </a:p>
      </dsp:txBody>
      <dsp:txXfrm>
        <a:off x="252238" y="2246873"/>
        <a:ext cx="1447002" cy="13264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683748-2A15-49AF-8068-814E1088BF54}">
      <dsp:nvSpPr>
        <dsp:cNvPr id="0" name=""/>
        <dsp:cNvSpPr/>
      </dsp:nvSpPr>
      <dsp:spPr>
        <a:xfrm rot="5400000">
          <a:off x="2761069" y="31801"/>
          <a:ext cx="1543387" cy="148100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800" kern="1200" dirty="0"/>
            <a:t>Power</a:t>
          </a:r>
          <a:r>
            <a:rPr lang="en-GB" sz="1600" kern="1200" dirty="0"/>
            <a:t> dynamics</a:t>
          </a:r>
        </a:p>
      </dsp:txBody>
      <dsp:txXfrm rot="-5400000">
        <a:off x="3034105" y="252645"/>
        <a:ext cx="997315" cy="1039321"/>
      </dsp:txXfrm>
    </dsp:sp>
    <dsp:sp modelId="{FBC57434-9236-4594-99CB-DC51D241FDC5}">
      <dsp:nvSpPr>
        <dsp:cNvPr id="0" name=""/>
        <dsp:cNvSpPr/>
      </dsp:nvSpPr>
      <dsp:spPr>
        <a:xfrm>
          <a:off x="4244882" y="309290"/>
          <a:ext cx="1722420" cy="926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A08097-71AA-4143-A433-C61229E7F818}">
      <dsp:nvSpPr>
        <dsp:cNvPr id="0" name=""/>
        <dsp:cNvSpPr/>
      </dsp:nvSpPr>
      <dsp:spPr>
        <a:xfrm rot="5400000">
          <a:off x="1310903" y="45960"/>
          <a:ext cx="1543387" cy="145269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Cultural</a:t>
          </a:r>
          <a:r>
            <a:rPr lang="en-GB" sz="2000" kern="1200" dirty="0"/>
            <a:t> humility</a:t>
          </a:r>
        </a:p>
      </dsp:txBody>
      <dsp:txXfrm rot="-5400000">
        <a:off x="1591252" y="250285"/>
        <a:ext cx="982688" cy="1044041"/>
      </dsp:txXfrm>
    </dsp:sp>
    <dsp:sp modelId="{1025103E-FD5D-4BCE-AE80-B9FDE6CD1D27}">
      <dsp:nvSpPr>
        <dsp:cNvPr id="0" name=""/>
        <dsp:cNvSpPr/>
      </dsp:nvSpPr>
      <dsp:spPr>
        <a:xfrm rot="5400000">
          <a:off x="2033208" y="1410960"/>
          <a:ext cx="1543387" cy="134274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Tools</a:t>
          </a:r>
        </a:p>
      </dsp:txBody>
      <dsp:txXfrm rot="-5400000">
        <a:off x="2342773" y="1551151"/>
        <a:ext cx="924256" cy="1062365"/>
      </dsp:txXfrm>
    </dsp:sp>
    <dsp:sp modelId="{342B4849-9E85-46F6-B6B6-5613E8FC251C}">
      <dsp:nvSpPr>
        <dsp:cNvPr id="0" name=""/>
        <dsp:cNvSpPr/>
      </dsp:nvSpPr>
      <dsp:spPr>
        <a:xfrm>
          <a:off x="411108" y="1619317"/>
          <a:ext cx="1666858" cy="926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00B032-989E-413A-AD1A-84D7036546CE}">
      <dsp:nvSpPr>
        <dsp:cNvPr id="0" name=""/>
        <dsp:cNvSpPr/>
      </dsp:nvSpPr>
      <dsp:spPr>
        <a:xfrm rot="5400000">
          <a:off x="3483375" y="1410960"/>
          <a:ext cx="1543387" cy="134274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Respectful enquiry</a:t>
          </a:r>
        </a:p>
      </dsp:txBody>
      <dsp:txXfrm rot="-5400000">
        <a:off x="3792940" y="1551151"/>
        <a:ext cx="924256" cy="1062365"/>
      </dsp:txXfrm>
    </dsp:sp>
    <dsp:sp modelId="{CB6C1CE3-337F-4E1F-A1E7-1E0DBB407AB9}">
      <dsp:nvSpPr>
        <dsp:cNvPr id="0" name=""/>
        <dsp:cNvSpPr/>
      </dsp:nvSpPr>
      <dsp:spPr>
        <a:xfrm rot="5400000">
          <a:off x="2828301" y="2637617"/>
          <a:ext cx="1543387" cy="151071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Resilience</a:t>
          </a:r>
          <a:endParaRPr lang="en-GB" sz="1500" kern="1200" dirty="0"/>
        </a:p>
      </dsp:txBody>
      <dsp:txXfrm rot="-5400000">
        <a:off x="3093759" y="2875787"/>
        <a:ext cx="1012471" cy="1034371"/>
      </dsp:txXfrm>
    </dsp:sp>
    <dsp:sp modelId="{33A58F35-3333-4FED-A2A4-B9F2E2AD5FDF}">
      <dsp:nvSpPr>
        <dsp:cNvPr id="0" name=""/>
        <dsp:cNvSpPr/>
      </dsp:nvSpPr>
      <dsp:spPr>
        <a:xfrm>
          <a:off x="4244882" y="2929344"/>
          <a:ext cx="1722420" cy="926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DAB16D-6248-4952-933D-0C22F5A788DE}">
      <dsp:nvSpPr>
        <dsp:cNvPr id="0" name=""/>
        <dsp:cNvSpPr/>
      </dsp:nvSpPr>
      <dsp:spPr>
        <a:xfrm rot="5400000">
          <a:off x="1310903" y="2626081"/>
          <a:ext cx="1543387" cy="153255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Self care</a:t>
          </a:r>
        </a:p>
      </dsp:txBody>
      <dsp:txXfrm rot="-5400000">
        <a:off x="1570848" y="2876995"/>
        <a:ext cx="1023497" cy="1030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35B2E82-AEE3-427B-9D4A-1A3719B9568D}" type="datetimeFigureOut">
              <a:rPr lang="en-GB" smtClean="0"/>
              <a:t>01/07/2022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B3720FE-DCED-4741-8F87-6CC727A4FB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4460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720FE-DCED-4741-8F87-6CC727A4FB5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910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10</a:t>
            </a:fld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5130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720FE-DCED-4741-8F87-6CC727A4FB5D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1397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720FE-DCED-4741-8F87-6CC727A4FB5D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910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720FE-DCED-4741-8F87-6CC727A4FB5D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1581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720FE-DCED-4741-8F87-6CC727A4FB5D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8873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720FE-DCED-4741-8F87-6CC727A4FB5D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535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720FE-DCED-4741-8F87-6CC727A4FB5D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5959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0D5C3-E9EB-4B84-B96E-606EA8656418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8658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EAE2E-D2BC-4EF4-BF31-C3B125FE605A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2145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F131A"/>
              </a:solidFill>
              <a:effectLst/>
              <a:latin typeface="Noto Sans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720FE-DCED-4741-8F87-6CC727A4FB5D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9641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720FE-DCED-4741-8F87-6CC727A4FB5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5632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720FE-DCED-4741-8F87-6CC727A4FB5D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737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5B325-C352-524D-BF1E-4FC0778B90C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720FE-DCED-4741-8F87-6CC727A4FB5D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0831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720FE-DCED-4741-8F87-6CC727A4FB5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9959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720FE-DCED-4741-8F87-6CC727A4FB5D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1581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8279-4915-4B7E-B023-E0CD5B516875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6311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720FE-DCED-4741-8F87-6CC727A4FB5D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532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0c4207da7_2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1204913"/>
            <a:ext cx="5781675" cy="3252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60c4207da7_2_104:notes"/>
          <p:cNvSpPr txBox="1">
            <a:spLocks noGrp="1"/>
          </p:cNvSpPr>
          <p:nvPr>
            <p:ph type="body" idx="1"/>
          </p:nvPr>
        </p:nvSpPr>
        <p:spPr>
          <a:xfrm>
            <a:off x="735567" y="4639003"/>
            <a:ext cx="5884532" cy="3795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86" tIns="48530" rIns="97086" bIns="48530" anchor="t" anchorCtr="0">
            <a:noAutofit/>
          </a:bodyPr>
          <a:lstStyle/>
          <a:p>
            <a:endParaRPr dirty="0"/>
          </a:p>
        </p:txBody>
      </p:sp>
      <p:sp>
        <p:nvSpPr>
          <p:cNvPr id="261" name="Google Shape;261;g60c4207da7_2_104:notes"/>
          <p:cNvSpPr txBox="1">
            <a:spLocks noGrp="1"/>
          </p:cNvSpPr>
          <p:nvPr>
            <p:ph type="sldNum" idx="12"/>
          </p:nvPr>
        </p:nvSpPr>
        <p:spPr>
          <a:xfrm>
            <a:off x="4166508" y="9155839"/>
            <a:ext cx="3187455" cy="483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86" tIns="48530" rIns="97086" bIns="48530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GB"/>
              <a:pPr algn="r">
                <a:buSzPts val="1400"/>
              </a:pPr>
              <a:t>9</a:t>
            </a:fld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1D43B-CE2F-4E1C-81BE-52F70C251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BB777-AF4B-4431-BA90-203A1E87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C2428-32D6-4EBF-B42E-444A16CA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426E-E634-45F6-B12C-D51F2A7F6CD9}" type="datetimeFigureOut">
              <a:rPr lang="en-GB" smtClean="0"/>
              <a:t>01/07/2022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360F0-468E-4EA7-9DAE-5DC49D5E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65EF4-5F8C-44EC-8DB9-660CD2FDA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53B5-18A7-49AD-A64D-CED2F2D666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2172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B0383-405E-4F02-9141-4C956CA8D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E558F8-7CFE-4352-A8A8-44AD5165B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7E001-19DE-4434-AAD3-8B0E5C86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426E-E634-45F6-B12C-D51F2A7F6CD9}" type="datetimeFigureOut">
              <a:rPr lang="en-GB" smtClean="0"/>
              <a:t>01/07/2022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1BDAF-CDD2-4F07-9F7F-7A012BB8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9AD14-9611-4648-A9B5-070F8AE5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53B5-18A7-49AD-A64D-CED2F2D666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154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F52ABC-2141-4747-9AD8-189E9CA11C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F8062-EE7B-4411-8106-D2A9DAAF5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9C722-7AD9-4E79-BCDA-8BD2DC7A7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426E-E634-45F6-B12C-D51F2A7F6CD9}" type="datetimeFigureOut">
              <a:rPr lang="en-GB" smtClean="0"/>
              <a:t>01/07/2022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BE651-C0C8-4E80-9F64-FC5912D9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33C38-7224-42F9-90D1-909FB0DE5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53B5-18A7-49AD-A64D-CED2F2D666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08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FE510-FDB2-4E44-965E-CBC2FCA1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2779-F9A0-48A7-BD63-77A8FE853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028DD-7D94-47B1-B930-C577A09DB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426E-E634-45F6-B12C-D51F2A7F6CD9}" type="datetimeFigureOut">
              <a:rPr lang="en-GB" smtClean="0"/>
              <a:t>01/07/2022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9BCB5-EF95-4F0D-B90D-FD50CE7D4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005F9-E3C8-46E6-A4A3-7D3A6758C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53B5-18A7-49AD-A64D-CED2F2D666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924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E916D-097A-4F0C-BC8E-2F1DE6E32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B7690-0467-4DB9-8757-D8A0DC779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C5A7A-5B2C-4835-9CAA-CBF46C35D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426E-E634-45F6-B12C-D51F2A7F6CD9}" type="datetimeFigureOut">
              <a:rPr lang="en-GB" smtClean="0"/>
              <a:t>01/07/2022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D9508-7A9F-44E1-AE38-000450023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BB423-533A-409D-AAF7-480E35E75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53B5-18A7-49AD-A64D-CED2F2D666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790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1C717-6800-459F-B280-765A955F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F2C22-D361-4C76-AB9F-BF130B7BC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956B3-2405-4112-AE7B-2DC2B206D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7BDB49-6A67-4B96-9CAF-E56A0B3EA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426E-E634-45F6-B12C-D51F2A7F6CD9}" type="datetimeFigureOut">
              <a:rPr lang="en-GB" smtClean="0"/>
              <a:t>01/07/2022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43E26-4D73-41A6-BE06-6B843AF16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0ACF-AA94-4475-B990-87E0090EC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53B5-18A7-49AD-A64D-CED2F2D666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397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882F-8C2C-4987-AB04-7976F0BEE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A92D6-BA48-44A8-ACCB-DF108B3D1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757E3F-DD1F-4C7A-B773-20AE97E1D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80A9E2-0D3B-43EA-A46E-9EBA5FEDD9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F3DFBB-CFE3-4F72-899E-5E21E33CC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2C1AEE-F4BC-4D63-BEA7-6356303A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426E-E634-45F6-B12C-D51F2A7F6CD9}" type="datetimeFigureOut">
              <a:rPr lang="en-GB" smtClean="0"/>
              <a:t>01/07/2022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5A35C5-28E1-435E-953F-7AFFA3B1E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854447-B678-4339-9706-F8F91011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53B5-18A7-49AD-A64D-CED2F2D666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5134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A513-7055-4108-82CE-6B01A9D17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99F837-7F3F-4894-BA41-6E47554E1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426E-E634-45F6-B12C-D51F2A7F6CD9}" type="datetimeFigureOut">
              <a:rPr lang="en-GB" smtClean="0"/>
              <a:t>01/07/2022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98473E-7423-4AA0-8038-ADF28C9F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0B8D4-62DC-45E2-BCC9-4901DA4BA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53B5-18A7-49AD-A64D-CED2F2D666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35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915AB0-9DF6-4E16-ACD4-4FF33F8C4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426E-E634-45F6-B12C-D51F2A7F6CD9}" type="datetimeFigureOut">
              <a:rPr lang="en-GB" smtClean="0"/>
              <a:t>01/07/2022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E3C98A-868C-48B0-88B4-64CE07A70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DA012-614B-4A5B-91F1-7B7C192C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53B5-18A7-49AD-A64D-CED2F2D666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897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6709A-7CC8-4AC4-BF92-7D3D71E7C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60A54-22D5-46C7-8D27-C474E2EED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41881-B5EE-4849-8EEC-3736A6925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BD38B-0DE0-4EC4-9F3C-86E84E1AD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426E-E634-45F6-B12C-D51F2A7F6CD9}" type="datetimeFigureOut">
              <a:rPr lang="en-GB" smtClean="0"/>
              <a:t>01/07/2022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B6C85-0343-4F59-9E2B-83DC2580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8EC02-ABCF-4C81-B0C3-60AC9A893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53B5-18A7-49AD-A64D-CED2F2D666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984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0BAD3-9D47-426C-A5B7-EB7BBA607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B07F86-4FF7-4C9F-9566-54A224AEE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B204C-C54E-4AC7-8C28-B2AE19C18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99E20-F0E4-40AF-9428-43A18A33D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426E-E634-45F6-B12C-D51F2A7F6CD9}" type="datetimeFigureOut">
              <a:rPr lang="en-GB" smtClean="0"/>
              <a:t>01/07/2022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93F1A-55AD-4669-A302-5A4C9E8E8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E1E66-CD57-4FDA-ACCB-D14CFE9D4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53B5-18A7-49AD-A64D-CED2F2D666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4620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71B3AA-CFE1-4C23-809E-364FBDC73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F6371-99CE-453C-B6CF-9EA3A593C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ACFF0-81FE-4A59-AF40-283B0FDC69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A426E-E634-45F6-B12C-D51F2A7F6CD9}" type="datetimeFigureOut">
              <a:rPr lang="en-GB" smtClean="0"/>
              <a:t>01/07/2022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E5EA6-5BB6-413C-92D2-BC5842C11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8829E-ADBE-4B49-ACBD-AD5AA81E0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453B5-18A7-49AD-A64D-CED2F2D666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30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e.nhs.uk/sites/default/files/documents/WRES%202019-20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pd.co.uk/news-views/tackling-racism-workplace/anti-racism-videos" TargetMode="External"/><Relationship Id="rId7" Type="http://schemas.openxmlformats.org/officeDocument/2006/relationships/hyperlink" Target="https://www.legalexecutiveinstitute.com/krishnadas-better-man-conference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br.org/2020/07/how-to-call-out-racial-injustice-at-work" TargetMode="External"/><Relationship Id="rId5" Type="http://schemas.openxmlformats.org/officeDocument/2006/relationships/hyperlink" Target="https://www.youtube.com/watch?v=kzLT54QjclA&amp;feature=emb_logo" TargetMode="External"/><Relationship Id="rId4" Type="http://schemas.openxmlformats.org/officeDocument/2006/relationships/hyperlink" Target="https://www.ucl.ac.uk/chemical-engineering/edi/better-allie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P-WpHgGTGkM?feature=oembed" TargetMode="Externa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60FF2B-F068-47D5-B603-2CE5E201D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latin typeface="+mn-lt"/>
              </a:rPr>
              <a:t>Dare to C.A.R.E</a:t>
            </a:r>
          </a:p>
        </p:txBody>
      </p:sp>
      <p:pic>
        <p:nvPicPr>
          <p:cNvPr id="8" name="Content Placeholder 7" descr="Four people, faces out of shot, sitting at a low, round table. At the bottom is a blue logo with &quot;NHS&quot; in white text inside, and &quot;Health Education England&quot; in black text, and a logo of 5 black squares with &quot;University of Essex&quot; in black text.">
            <a:extLst>
              <a:ext uri="{FF2B5EF4-FFF2-40B4-BE49-F238E27FC236}">
                <a16:creationId xmlns:a16="http://schemas.microsoft.com/office/drawing/2014/main" id="{B4760177-24C8-4A82-89A5-014C7EA069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1"/>
          <a:stretch/>
        </p:blipFill>
        <p:spPr>
          <a:xfrm>
            <a:off x="995083" y="1652294"/>
            <a:ext cx="4007223" cy="4790311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59833A-2FE2-4C72-A71F-A3E292D6A7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59824" y="3065929"/>
            <a:ext cx="5181600" cy="2921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/>
              <a:t>Talk to Transform</a:t>
            </a:r>
          </a:p>
          <a:p>
            <a:pPr marL="0" indent="0">
              <a:buNone/>
            </a:pPr>
            <a:r>
              <a:rPr lang="en-GB" sz="3600" b="1" dirty="0"/>
              <a:t>Workshop 1</a:t>
            </a:r>
            <a:endParaRPr lang="en-GB" sz="2400" b="1" dirty="0"/>
          </a:p>
          <a:p>
            <a:pPr marL="0" indent="0">
              <a:buNone/>
            </a:pPr>
            <a:r>
              <a:rPr lang="en-GB" dirty="0"/>
              <a:t>14 October 2021</a:t>
            </a:r>
          </a:p>
          <a:p>
            <a:pPr marL="0" indent="0">
              <a:buNone/>
            </a:pPr>
            <a:r>
              <a:rPr lang="en-GB" dirty="0"/>
              <a:t>Facilitator: Jannett Morgan</a:t>
            </a:r>
          </a:p>
        </p:txBody>
      </p:sp>
      <p:pic>
        <p:nvPicPr>
          <p:cNvPr id="9" name="Picture 8" descr="A square logo made of black and red lines, with the red spelling the letters &quot;J&quot; and &quot;M&quot;. In black text on the left is the company name &quot;JM Learning &amp; Skills Ltd&quot;.">
            <a:extLst>
              <a:ext uri="{FF2B5EF4-FFF2-40B4-BE49-F238E27FC236}">
                <a16:creationId xmlns:a16="http://schemas.microsoft.com/office/drawing/2014/main" id="{80626CF1-231A-4583-BE21-7068D3B80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7628" y="5715000"/>
            <a:ext cx="1733689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34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A97AD-BE14-437E-B02D-DF45174E5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43129" cy="1325563"/>
          </a:xfrm>
        </p:spPr>
        <p:txBody>
          <a:bodyPr/>
          <a:lstStyle/>
          <a:p>
            <a:r>
              <a:rPr lang="en-GB" b="1" dirty="0"/>
              <a:t>Talking about Race – common reactions</a:t>
            </a:r>
          </a:p>
        </p:txBody>
      </p:sp>
      <p:pic>
        <p:nvPicPr>
          <p:cNvPr id="5" name="Picture 4" descr="A group of four photos to symbolise the common reactions to discussions about race. The top left is a photo of tumbleweed on a road. The top right is a yellow smiley showing an &quot;awkward&quot; expression. The bottom left is a pile of eggshells. The bottom right is a boxing glove.">
            <a:extLst>
              <a:ext uri="{FF2B5EF4-FFF2-40B4-BE49-F238E27FC236}">
                <a16:creationId xmlns:a16="http://schemas.microsoft.com/office/drawing/2014/main" id="{8F306789-D1C7-419A-8792-1B32F0870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343" y="1764473"/>
            <a:ext cx="5935314" cy="419449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673D9-DAB8-4BCE-BDEB-136F43470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3231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46E13-E7D7-48CF-9889-EE2656274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Have a race conversation with your breakout partner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9F79C-D2D7-4808-8576-BB91277557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Minimum 30 minutes</a:t>
            </a:r>
          </a:p>
          <a:p>
            <a:r>
              <a:rPr lang="en-GB" dirty="0"/>
              <a:t>Arrange a suitable time and platform</a:t>
            </a:r>
          </a:p>
          <a:p>
            <a:r>
              <a:rPr lang="en-GB" dirty="0"/>
              <a:t>Agree groundrules for the conversation in advance</a:t>
            </a:r>
          </a:p>
          <a:p>
            <a:r>
              <a:rPr lang="en-GB" dirty="0"/>
              <a:t>If appropriate and possible, have a cross cultural conversation with another colleague</a:t>
            </a:r>
          </a:p>
          <a:p>
            <a:endParaRPr lang="en-GB" dirty="0"/>
          </a:p>
        </p:txBody>
      </p:sp>
      <p:pic>
        <p:nvPicPr>
          <p:cNvPr id="8" name="Content Placeholder 7" descr="Two sets of hands, the left a white person out of shot and the right a black person out of shot. They are opposite each other, both holding white mugs. There is a green background suggesting they are outside.">
            <a:extLst>
              <a:ext uri="{FF2B5EF4-FFF2-40B4-BE49-F238E27FC236}">
                <a16:creationId xmlns:a16="http://schemas.microsoft.com/office/drawing/2014/main" id="{B9BF4022-98E8-4E95-898F-53F602975F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 amt="50000"/>
          </a:blip>
          <a:srcRect t="10421" b="4993"/>
          <a:stretch/>
        </p:blipFill>
        <p:spPr>
          <a:xfrm>
            <a:off x="5822130" y="1825625"/>
            <a:ext cx="5830684" cy="328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08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60FF2B-F068-47D5-B603-2CE5E201D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latin typeface="+mn-lt"/>
              </a:rPr>
              <a:t>Dare to C.A.R.E</a:t>
            </a:r>
          </a:p>
        </p:txBody>
      </p:sp>
      <p:pic>
        <p:nvPicPr>
          <p:cNvPr id="8" name="Content Placeholder 7" descr="Four people, faces out of shot, sitting at a low, round table. At the bottom is a blue logo with &quot;NHS&quot; in white text inside, and &quot;Health Education England&quot; in black text, and a logo of 5 black squares with &quot;University of Essex&quot; in black text.">
            <a:extLst>
              <a:ext uri="{FF2B5EF4-FFF2-40B4-BE49-F238E27FC236}">
                <a16:creationId xmlns:a16="http://schemas.microsoft.com/office/drawing/2014/main" id="{B4760177-24C8-4A82-89A5-014C7EA069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1"/>
          <a:stretch/>
        </p:blipFill>
        <p:spPr>
          <a:xfrm>
            <a:off x="995083" y="1652294"/>
            <a:ext cx="4007223" cy="4790311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59833A-2FE2-4C72-A71F-A3E292D6A7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59824" y="3065929"/>
            <a:ext cx="5181600" cy="2921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/>
              <a:t>Talk to Transform</a:t>
            </a:r>
          </a:p>
          <a:p>
            <a:pPr marL="0" indent="0">
              <a:buNone/>
            </a:pPr>
            <a:r>
              <a:rPr lang="en-GB" sz="3600" b="1" dirty="0"/>
              <a:t>Workshop 2</a:t>
            </a:r>
            <a:endParaRPr lang="en-GB" sz="2400" b="1" dirty="0"/>
          </a:p>
          <a:p>
            <a:pPr marL="0" indent="0">
              <a:buNone/>
            </a:pPr>
            <a:r>
              <a:rPr lang="en-GB" dirty="0"/>
              <a:t>27 October 2021</a:t>
            </a:r>
          </a:p>
          <a:p>
            <a:pPr marL="0" indent="0">
              <a:buNone/>
            </a:pPr>
            <a:r>
              <a:rPr lang="en-GB" dirty="0"/>
              <a:t>Facilitator: Jannett Morgan</a:t>
            </a:r>
          </a:p>
        </p:txBody>
      </p:sp>
      <p:pic>
        <p:nvPicPr>
          <p:cNvPr id="9" name="Picture 8" descr="A square logo made of black and red lines, with the red spelling the letters &quot;J&quot; and &quot;M&quot;. In black text on the left is the company name &quot;JM Learning &amp; Skills Ltd&quot;.">
            <a:extLst>
              <a:ext uri="{FF2B5EF4-FFF2-40B4-BE49-F238E27FC236}">
                <a16:creationId xmlns:a16="http://schemas.microsoft.com/office/drawing/2014/main" id="{80626CF1-231A-4583-BE21-7068D3B80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7628" y="5715000"/>
            <a:ext cx="1733689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77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CF4EE-9881-47C3-8746-30F116177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Talk to Transform: workshop 2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17F17-A112-4B14-ACAD-15F2D8E77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explain how Talk to Transform contributes to Dare to C.A.R.E.</a:t>
            </a:r>
          </a:p>
          <a:p>
            <a:r>
              <a:rPr lang="en-US" dirty="0"/>
              <a:t>To feed back and reflect upon your race conversations</a:t>
            </a:r>
          </a:p>
          <a:p>
            <a:r>
              <a:rPr lang="en-US" dirty="0"/>
              <a:t>Explore how ‘privilege’ and ‘advantage’ impact the talent pipeline</a:t>
            </a:r>
          </a:p>
          <a:p>
            <a:r>
              <a:rPr lang="en-US" dirty="0"/>
              <a:t>Understand how and why allyship is more likely to reduce biased behaviours and promote conscious inclusion</a:t>
            </a:r>
          </a:p>
          <a:p>
            <a:r>
              <a:rPr lang="en-US" dirty="0"/>
              <a:t>Discuss how you can further leverage the inclusive behaviours identified from the workshops can be leveraged to “transform” the culture in your work settings</a:t>
            </a:r>
          </a:p>
        </p:txBody>
      </p:sp>
    </p:spTree>
    <p:extLst>
      <p:ext uri="{BB962C8B-B14F-4D97-AF65-F5344CB8AC3E}">
        <p14:creationId xmlns:p14="http://schemas.microsoft.com/office/powerpoint/2010/main" val="4794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0778A-9709-49DF-984F-8B76F424AC4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 sz="3200" b="1" dirty="0"/>
              <a:t>DISCUSSION: RACE  CONVERSATION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1D24C-331B-449E-AE69-7D559225B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02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dirty="0"/>
              <a:t>Share you insights from the conversation</a:t>
            </a:r>
          </a:p>
          <a:p>
            <a:pPr lvl="1"/>
            <a:r>
              <a:rPr lang="en-GB" sz="2800" dirty="0"/>
              <a:t>What went well?</a:t>
            </a:r>
          </a:p>
          <a:p>
            <a:pPr lvl="1"/>
            <a:r>
              <a:rPr lang="en-GB" sz="2800" dirty="0"/>
              <a:t>What would make it even better?</a:t>
            </a:r>
          </a:p>
          <a:p>
            <a:pPr marL="514350" indent="-514350">
              <a:buFont typeface="+mj-lt"/>
              <a:buAutoNum type="arabicPeriod"/>
            </a:pPr>
            <a:endParaRPr lang="en-GB" sz="3200" dirty="0"/>
          </a:p>
          <a:p>
            <a:pPr marL="514350" indent="-514350">
              <a:buFont typeface="+mj-lt"/>
              <a:buAutoNum type="arabicPeriod"/>
            </a:pPr>
            <a:r>
              <a:rPr lang="en-GB" sz="3200" dirty="0"/>
              <a:t>What practical steps can you take now to ensure a culture where productive conversations are the rule and not the exception?</a:t>
            </a:r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002869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0173E-377E-40ED-AA72-03CA25EF2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Ten steps NHS staff could consider taking to support the NHS Workforce Race Equality Standard (WRES) 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E7FDC-5F57-4F94-8B5A-EC65CBBC3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Has your employer completed a WRES baseline audit?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If so, what involvement have Black and Minority Ethnic (BME) staff and your local social partnership body had with any issues arising from the audit?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Do the conclusions drawn, and actions proposed, actually reflect the data published? 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Is there a Board member responsible for WRES and the Equality Delivery System (EDS2) implementation in your organisation?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For each of the WRES indicators where there is a significant gap between the experience, treatment and opportunities for BME and White staff, what course of action has been chosen, and what good practice for each indicator has been considered? 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57FA4-FD2E-4FB7-8C74-F90F2CE47994}"/>
              </a:ext>
            </a:extLst>
          </p:cNvPr>
          <p:cNvSpPr txBox="1"/>
          <p:nvPr/>
        </p:nvSpPr>
        <p:spPr>
          <a:xfrm>
            <a:off x="4382429" y="6389649"/>
            <a:ext cx="69713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/>
              <a:t>https://www.england.nhs.uk/wp-content/uploads/2015/10/wres-ten-steps-leaflet.pdf</a:t>
            </a:r>
          </a:p>
        </p:txBody>
      </p:sp>
    </p:spTree>
    <p:extLst>
      <p:ext uri="{BB962C8B-B14F-4D97-AF65-F5344CB8AC3E}">
        <p14:creationId xmlns:p14="http://schemas.microsoft.com/office/powerpoint/2010/main" val="195083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842A5-03E2-4659-AADC-13F52913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Ten steps NHS staff could consider taking to support the NHS Workforce Race Equality Standard (WRES)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6EB83-DE8C-4C25-81FF-DC86EBF83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sz="2800" dirty="0"/>
              <a:t>Is there a formal arrangement for the BME staff group to meet with </a:t>
            </a:r>
            <a:r>
              <a:rPr lang="en-US" sz="2800" dirty="0" err="1"/>
              <a:t>organisation’s</a:t>
            </a:r>
            <a:r>
              <a:rPr lang="en-US" sz="2800" dirty="0"/>
              <a:t> HR team regularly (for example for the last half hour of any regular meeting)?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/>
              <a:t>What steps is your employer taking to ensure that the levels of self-reporting on ethnicity are not lower than 95 percent?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/>
              <a:t>What steps is your employer taking to ensure that the proportion of BME staff responding to the next staff survey is as high as the levels of White staff responses?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/>
              <a:t>If a CQC inspection is due in the next 12 months what steps is your employer taking to ensure that concerns of BME staff are heard by the Inspection Team?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/>
              <a:t>Have arrangements been made to link employers with one another within your region to provide peer support to each other on these matters? </a:t>
            </a:r>
            <a:endParaRPr lang="en-GB" sz="2800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74B6E7-1ADF-4754-AAB0-BD1945BA04D7}"/>
              </a:ext>
            </a:extLst>
          </p:cNvPr>
          <p:cNvSpPr txBox="1"/>
          <p:nvPr/>
        </p:nvSpPr>
        <p:spPr>
          <a:xfrm>
            <a:off x="4382429" y="6389649"/>
            <a:ext cx="69713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/>
              <a:t>https://www.england.nhs.uk/wp-content/uploads/2015/10/wres-ten-steps-leaflet.pdf</a:t>
            </a:r>
          </a:p>
        </p:txBody>
      </p:sp>
    </p:spTree>
    <p:extLst>
      <p:ext uri="{BB962C8B-B14F-4D97-AF65-F5344CB8AC3E}">
        <p14:creationId xmlns:p14="http://schemas.microsoft.com/office/powerpoint/2010/main" val="3821381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903F-5439-49E4-9A63-36C5F2DF9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50" y="298623"/>
            <a:ext cx="10515600" cy="1325563"/>
          </a:xfrm>
        </p:spPr>
        <p:txBody>
          <a:bodyPr/>
          <a:lstStyle/>
          <a:p>
            <a:r>
              <a:rPr lang="en-GB" dirty="0"/>
              <a:t>Micro-aggression Bingo (race)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9FBB8E4-E7CB-407C-9AE2-A6C0A1F86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4277339"/>
              </p:ext>
            </p:extLst>
          </p:nvPr>
        </p:nvGraphicFramePr>
        <p:xfrm>
          <a:off x="542350" y="1384216"/>
          <a:ext cx="11107300" cy="5116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6825">
                  <a:extLst>
                    <a:ext uri="{9D8B030D-6E8A-4147-A177-3AD203B41FA5}">
                      <a16:colId xmlns:a16="http://schemas.microsoft.com/office/drawing/2014/main" val="2820066107"/>
                    </a:ext>
                  </a:extLst>
                </a:gridCol>
                <a:gridCol w="2776825">
                  <a:extLst>
                    <a:ext uri="{9D8B030D-6E8A-4147-A177-3AD203B41FA5}">
                      <a16:colId xmlns:a16="http://schemas.microsoft.com/office/drawing/2014/main" val="310943874"/>
                    </a:ext>
                  </a:extLst>
                </a:gridCol>
                <a:gridCol w="2776825">
                  <a:extLst>
                    <a:ext uri="{9D8B030D-6E8A-4147-A177-3AD203B41FA5}">
                      <a16:colId xmlns:a16="http://schemas.microsoft.com/office/drawing/2014/main" val="1209267645"/>
                    </a:ext>
                  </a:extLst>
                </a:gridCol>
                <a:gridCol w="2776825">
                  <a:extLst>
                    <a:ext uri="{9D8B030D-6E8A-4147-A177-3AD203B41FA5}">
                      <a16:colId xmlns:a16="http://schemas.microsoft.com/office/drawing/2014/main" val="3027752946"/>
                    </a:ext>
                  </a:extLst>
                </a:gridCol>
              </a:tblGrid>
              <a:tr h="2675206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endParaRPr lang="en-GB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endParaRPr lang="en-GB" sz="2000" b="1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000" b="1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algn="ctr"/>
                      <a:endParaRPr lang="en-GB" sz="18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18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18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18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514936"/>
                  </a:ext>
                </a:extLst>
              </a:tr>
              <a:tr h="2441126"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000" b="1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algn="ctr"/>
                      <a:endParaRPr lang="en-GB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  <a:p>
                      <a:pPr algn="ctr"/>
                      <a:endParaRPr lang="en-GB" sz="1800" b="1" dirty="0"/>
                    </a:p>
                    <a:p>
                      <a:pPr algn="ctr"/>
                      <a:endParaRPr lang="en-GB" sz="18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648201"/>
                  </a:ext>
                </a:extLst>
              </a:tr>
            </a:tbl>
          </a:graphicData>
        </a:graphic>
      </p:graphicFrame>
      <p:pic>
        <p:nvPicPr>
          <p:cNvPr id="5" name="Picture 4" descr="A Black woman standing in a corridor wearing a grey jacket and blue blouse, with her arms folded across her chest.">
            <a:extLst>
              <a:ext uri="{FF2B5EF4-FFF2-40B4-BE49-F238E27FC236}">
                <a16:creationId xmlns:a16="http://schemas.microsoft.com/office/drawing/2014/main" id="{A5421DA7-1BB7-4414-8BB1-1B50D20AE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84" y="1937982"/>
            <a:ext cx="2401690" cy="1610435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D7A3C271-3831-4F19-B46E-39EFDFAEE360}"/>
              </a:ext>
            </a:extLst>
          </p:cNvPr>
          <p:cNvSpPr/>
          <p:nvPr/>
        </p:nvSpPr>
        <p:spPr>
          <a:xfrm>
            <a:off x="6309815" y="1788555"/>
            <a:ext cx="2233684" cy="1759863"/>
          </a:xfrm>
          <a:prstGeom prst="wedgeRectCallout">
            <a:avLst>
              <a:gd name="adj1" fmla="val -3114"/>
              <a:gd name="adj2" fmla="val 656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No, where do you REALLY come from?</a:t>
            </a:r>
          </a:p>
        </p:txBody>
      </p:sp>
      <p:pic>
        <p:nvPicPr>
          <p:cNvPr id="11" name="Picture 10" descr="Cleaning spray, a roll of blue tissue and a pair of Marigold cleaning gloves, on a floor.">
            <a:extLst>
              <a:ext uri="{FF2B5EF4-FFF2-40B4-BE49-F238E27FC236}">
                <a16:creationId xmlns:a16="http://schemas.microsoft.com/office/drawing/2014/main" id="{13816A72-76E6-41E7-B28A-F634CFE08F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94" r="22443"/>
          <a:stretch/>
        </p:blipFill>
        <p:spPr>
          <a:xfrm rot="5400000">
            <a:off x="3605117" y="4147342"/>
            <a:ext cx="2179274" cy="2347565"/>
          </a:xfrm>
          <a:prstGeom prst="rect">
            <a:avLst/>
          </a:prstGeom>
        </p:spPr>
      </p:pic>
      <p:pic>
        <p:nvPicPr>
          <p:cNvPr id="9" name="Picture 8" descr="A person holding binoculars, peering through slats on a blind.">
            <a:extLst>
              <a:ext uri="{FF2B5EF4-FFF2-40B4-BE49-F238E27FC236}">
                <a16:creationId xmlns:a16="http://schemas.microsoft.com/office/drawing/2014/main" id="{007F95F0-0B60-4247-8AA7-5B35CCBBB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4873" y="4391571"/>
            <a:ext cx="2517300" cy="168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7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3E8C6-0746-43A4-8C27-57D70DA9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an ally?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D9BF5-C9DB-43D5-A0E9-6E2BE8A3A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“An ally is a person who speaks up for or champions underrepresented groups while not being part of that demographic. They use their white advantage to create opportunities for those less privileged.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Allyship is not only standing up for what’s right, but acknowledging that, as a part of the privileged group, you have probably benefited from the systemic racism, and then using that knowledge to make efforts to address any of your own ingrained beliefs”. </a:t>
            </a:r>
          </a:p>
          <a:p>
            <a:pPr marL="0" indent="0" algn="r">
              <a:buNone/>
            </a:pPr>
            <a:r>
              <a:rPr lang="en-US" sz="2400" dirty="0"/>
              <a:t>CIPD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60607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2E54E-5FA3-4912-88D1-9A6AA34C2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Being a culture change agent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E88837-ADB1-43F8-89D2-E4702F6D09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State TWO ACTIONS you will commit to as a result of the Talk and Transform workshops.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What RESOURCES do you need to complete these actions?</a:t>
            </a:r>
          </a:p>
        </p:txBody>
      </p:sp>
      <p:pic>
        <p:nvPicPr>
          <p:cNvPr id="6" name="Content Placeholder 19" descr="A screenshot of an online dictionary definition. The title is &quot;Transformation&quot; and the description is; &quot;A complete change in the appearance or character of something or someone, especially so that that thing or person is improved&quot;.">
            <a:extLst>
              <a:ext uri="{FF2B5EF4-FFF2-40B4-BE49-F238E27FC236}">
                <a16:creationId xmlns:a16="http://schemas.microsoft.com/office/drawing/2014/main" id="{70121AF5-8F71-4358-88A2-1D9353E179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199926"/>
            <a:ext cx="5181600" cy="360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30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4F96D4-574E-4858-B662-7E05D1188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Workforce Race Equality Standard (WRES) 2019/20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7E2808-0301-487B-ADF5-260BCD7C9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There is considerable evidence that the less favourable treatment of BAME colleagues in the NHS, through poor treatment and opportunities, has a significant impact on colleague well-being, patient outcomes and on the efficient and effective running of the NHS and that the measures needed to address such discrimination will benefit patient care and organisational effectiveness.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US" sz="1200" dirty="0"/>
              <a:t>Source: </a:t>
            </a:r>
            <a:r>
              <a:rPr lang="en-US" sz="1200" dirty="0">
                <a:hlinkClick r:id="rId3"/>
              </a:rPr>
              <a:t>https://www.hee.nhs.uk/sites/default/files/documents/WRES%202019-20.pdf</a:t>
            </a:r>
            <a:r>
              <a:rPr lang="en-US" sz="1200" dirty="0"/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65885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28C0E-CFAF-4305-9D2B-156D647A5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70953-6F99-476E-A852-FB40A3651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CIPD (October 2020). </a:t>
            </a:r>
            <a:r>
              <a:rPr lang="en-US" dirty="0"/>
              <a:t>Building anti-racist and compassionate workplaces </a:t>
            </a:r>
            <a:r>
              <a:rPr lang="en-GB" dirty="0">
                <a:hlinkClick r:id="rId3"/>
              </a:rPr>
              <a:t>https://www.cipd.co.uk/news-views/tackling-racism-workplace/anti-racism-videos</a:t>
            </a:r>
            <a:endParaRPr lang="en-GB" dirty="0"/>
          </a:p>
          <a:p>
            <a:pPr algn="l" fontAlgn="base">
              <a:lnSpc>
                <a:spcPct val="100000"/>
              </a:lnSpc>
            </a:pPr>
            <a:r>
              <a:rPr lang="en-GB" dirty="0"/>
              <a:t>UCL: </a:t>
            </a:r>
            <a:r>
              <a:rPr lang="en-US" dirty="0"/>
              <a:t>Better Allies. Everyday Actions to Create Inclusive,</a:t>
            </a:r>
            <a:br>
              <a:rPr lang="en-US" dirty="0"/>
            </a:br>
            <a:r>
              <a:rPr lang="en-US" dirty="0"/>
              <a:t>Engaging Workplaces </a:t>
            </a:r>
            <a:r>
              <a:rPr lang="en-GB" dirty="0"/>
              <a:t> </a:t>
            </a:r>
            <a:r>
              <a:rPr lang="en-GB" dirty="0">
                <a:hlinkClick r:id="rId4"/>
              </a:rPr>
              <a:t>https://www.ucl.ac.uk/chemical-engineering/edi/better-allies</a:t>
            </a:r>
            <a:endParaRPr lang="en-GB" dirty="0"/>
          </a:p>
          <a:p>
            <a:r>
              <a:rPr lang="en-GB" dirty="0"/>
              <a:t>Robin </a:t>
            </a:r>
            <a:r>
              <a:rPr lang="en-GB" dirty="0" err="1"/>
              <a:t>DiAngelo</a:t>
            </a:r>
            <a:r>
              <a:rPr lang="en-GB" dirty="0"/>
              <a:t> (October 2018). </a:t>
            </a:r>
            <a:r>
              <a:rPr lang="en-US" i="1" dirty="0"/>
              <a:t>Why “I’m not racist” is only half the story </a:t>
            </a:r>
            <a:r>
              <a:rPr lang="en-US" dirty="0">
                <a:hlinkClick r:id="rId5"/>
              </a:rPr>
              <a:t>https://www.youtube.com/watch?v=kzLT54QjclA&amp;feature=emb_logo</a:t>
            </a:r>
            <a:endParaRPr lang="en-US" dirty="0"/>
          </a:p>
          <a:p>
            <a:r>
              <a:rPr lang="en-US" dirty="0"/>
              <a:t> </a:t>
            </a:r>
            <a:r>
              <a:rPr lang="en-GB" dirty="0"/>
              <a:t>James R. Dent and Laura Morgan Roberts (July 2020). </a:t>
            </a:r>
            <a:r>
              <a:rPr lang="en-US" i="1" dirty="0"/>
              <a:t>How to Call Out Racial Injustice at Work </a:t>
            </a:r>
            <a:r>
              <a:rPr lang="en-US" dirty="0">
                <a:hlinkClick r:id="rId6"/>
              </a:rPr>
              <a:t>https://hbr.org/2020/07/how-to-call-out-racial-injustice-at-work</a:t>
            </a:r>
            <a:endParaRPr lang="en-US" dirty="0"/>
          </a:p>
          <a:p>
            <a:pPr defTabSz="942289">
              <a:defRPr/>
            </a:pPr>
            <a:endParaRPr lang="en-US" dirty="0"/>
          </a:p>
          <a:p>
            <a:pPr marL="0" indent="0" defTabSz="942289">
              <a:buNone/>
              <a:defRPr/>
            </a:pPr>
            <a:r>
              <a:rPr lang="en-US" dirty="0"/>
              <a:t>Ally Continuum image credit: </a:t>
            </a:r>
            <a:r>
              <a:rPr lang="en-GB" b="0" i="0" dirty="0">
                <a:solidFill>
                  <a:srgbClr val="565656"/>
                </a:solidFill>
                <a:effectLst/>
                <a:latin typeface="knowledge"/>
              </a:rPr>
              <a:t>Thomson Reuters’ Management Associate Program </a:t>
            </a:r>
            <a:r>
              <a:rPr lang="en-US" b="0" i="0" dirty="0">
                <a:solidFill>
                  <a:srgbClr val="565656"/>
                </a:solidFill>
                <a:effectLst/>
                <a:latin typeface="knowledgebold"/>
              </a:rPr>
              <a:t>2018 </a:t>
            </a:r>
            <a:r>
              <a:rPr lang="en-GB" dirty="0"/>
              <a:t>The journey - </a:t>
            </a:r>
            <a:r>
              <a:rPr lang="en-US" b="0" i="0" dirty="0">
                <a:solidFill>
                  <a:srgbClr val="565656"/>
                </a:solidFill>
                <a:effectLst/>
                <a:latin typeface="knowledgebold"/>
              </a:rPr>
              <a:t>From Aware to Advocate on the Ally Continuum: Insights from the Better Man Conference) </a:t>
            </a:r>
            <a:r>
              <a:rPr lang="en-GB" dirty="0"/>
              <a:t>Source: </a:t>
            </a:r>
            <a:r>
              <a:rPr lang="en-GB" dirty="0">
                <a:hlinkClick r:id="rId7"/>
              </a:rPr>
              <a:t>https://www.legalexecutiveinstitute.com/krishnadas-better-man-conference/</a:t>
            </a:r>
            <a:r>
              <a:rPr lang="en-GB" dirty="0"/>
              <a:t> </a:t>
            </a:r>
          </a:p>
          <a:p>
            <a:pPr defTabSz="942289">
              <a:defRPr/>
            </a:pP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13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A073-532E-470C-8E90-0130F6BA2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In varying degrees, your ‘BAME’ colleagues/service users/students will bring…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6C1D04-C049-40F2-9F74-DCB361CC5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99328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Lived experience</a:t>
            </a:r>
          </a:p>
          <a:p>
            <a:pPr marL="0" indent="0">
              <a:buNone/>
            </a:pPr>
            <a:r>
              <a:rPr lang="en-GB" dirty="0"/>
              <a:t>Conscious awareness of racism (whether articulated or not) perpetrated against them or others from the same background</a:t>
            </a:r>
          </a:p>
          <a:p>
            <a:pPr marL="0" indent="0">
              <a:buNone/>
            </a:pPr>
            <a:r>
              <a:rPr lang="en-GB" b="1" dirty="0"/>
              <a:t>Evidence</a:t>
            </a:r>
          </a:p>
          <a:p>
            <a:pPr marL="0" indent="0">
              <a:buNone/>
            </a:pPr>
            <a:r>
              <a:rPr lang="en-GB" dirty="0"/>
              <a:t>Investment of time and money gathering of research to make sense of the lived experience </a:t>
            </a:r>
          </a:p>
          <a:p>
            <a:pPr marL="0" indent="0">
              <a:buNone/>
            </a:pPr>
            <a:r>
              <a:rPr lang="en-GB" b="1" dirty="0"/>
              <a:t>Activism</a:t>
            </a:r>
          </a:p>
          <a:p>
            <a:pPr marL="0" indent="0">
              <a:buNone/>
            </a:pPr>
            <a:r>
              <a:rPr lang="en-GB" dirty="0"/>
              <a:t>Willingness to challenge racist practices often at their own risk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9" name="Content Placeholder 3" descr="A venn diagram of three circles. The top says &quot;Lived experience&quot;, the bottom left says &quot;Evidence&quot;, and the bottom right says &quot;Activism&quot;. All three overlap slightly with each other and overlap together in the centre.">
            <a:extLst>
              <a:ext uri="{FF2B5EF4-FFF2-40B4-BE49-F238E27FC236}">
                <a16:creationId xmlns:a16="http://schemas.microsoft.com/office/drawing/2014/main" id="{209A016C-39C3-4A4E-B9B1-D13F4EA13B8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22972371"/>
              </p:ext>
            </p:extLst>
          </p:nvPr>
        </p:nvGraphicFramePr>
        <p:xfrm>
          <a:off x="6877333" y="1825626"/>
          <a:ext cx="4202373" cy="4152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Arrow: Up-Down 9" descr="A large vertical black arrow with points at the top and bottom.">
            <a:extLst>
              <a:ext uri="{FF2B5EF4-FFF2-40B4-BE49-F238E27FC236}">
                <a16:creationId xmlns:a16="http://schemas.microsoft.com/office/drawing/2014/main" id="{82914024-5F43-4932-9B75-EBF4AF4CA38F}"/>
              </a:ext>
            </a:extLst>
          </p:cNvPr>
          <p:cNvSpPr/>
          <p:nvPr/>
        </p:nvSpPr>
        <p:spPr>
          <a:xfrm>
            <a:off x="11482883" y="1825626"/>
            <a:ext cx="369628" cy="3961026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A3AF0E-A7D5-43A4-BB69-FE123EF74EC7}"/>
              </a:ext>
            </a:extLst>
          </p:cNvPr>
          <p:cNvSpPr txBox="1"/>
          <p:nvPr/>
        </p:nvSpPr>
        <p:spPr>
          <a:xfrm>
            <a:off x="11353800" y="1432996"/>
            <a:ext cx="76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High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EFBF2B-002B-4E17-842C-B0F2F2A8F802}"/>
              </a:ext>
            </a:extLst>
          </p:cNvPr>
          <p:cNvSpPr txBox="1"/>
          <p:nvPr/>
        </p:nvSpPr>
        <p:spPr>
          <a:xfrm>
            <a:off x="11353800" y="5807631"/>
            <a:ext cx="76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4290053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CC9CF-8ED2-422E-8CF8-38D150A65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A2A4F-9501-4F19-9706-BA03AB318A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84007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 response to:</a:t>
            </a:r>
          </a:p>
          <a:p>
            <a:r>
              <a:rPr lang="en-GB" dirty="0"/>
              <a:t>Genuine grievances being dismissed minimalised or overlooked</a:t>
            </a:r>
          </a:p>
          <a:p>
            <a:r>
              <a:rPr lang="en-GB" dirty="0"/>
              <a:t>Punishment for speaking out</a:t>
            </a:r>
          </a:p>
          <a:p>
            <a:r>
              <a:rPr lang="en-GB" dirty="0"/>
              <a:t>Emotional/physical and financial burden of having to deal with racism</a:t>
            </a:r>
          </a:p>
          <a:p>
            <a:pPr marL="0" indent="0">
              <a:buNone/>
            </a:pPr>
            <a:r>
              <a:rPr lang="en-GB" b="1" dirty="0"/>
              <a:t>What are signs of resistance have you observed in your setting? </a:t>
            </a:r>
          </a:p>
          <a:p>
            <a:pPr marL="0" indent="0">
              <a:buNone/>
            </a:pPr>
            <a:r>
              <a:rPr lang="en-GB" b="1" dirty="0"/>
              <a:t>What was the response?</a:t>
            </a:r>
          </a:p>
          <a:p>
            <a:endParaRPr lang="en-GB" dirty="0"/>
          </a:p>
        </p:txBody>
      </p:sp>
      <p:pic>
        <p:nvPicPr>
          <p:cNvPr id="5" name="Content Placeholder 4" descr="A screenshot of a book cover. The title is &quot;The Extreme Sport of Nursing While BLACK! The Unofficial Survival Guide&quot; by &quot;S.D. Onyango&quot;.">
            <a:extLst>
              <a:ext uri="{FF2B5EF4-FFF2-40B4-BE49-F238E27FC236}">
                <a16:creationId xmlns:a16="http://schemas.microsoft.com/office/drawing/2014/main" id="{E843BA45-2FB1-4A6A-A576-BEA10B40D1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47882" y="1825625"/>
            <a:ext cx="282531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72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3C4F-91E2-490E-8415-633DD6C8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tools for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06DA5-C866-4A7D-8C7D-91F747A5A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5" name="Content Placeholder 4" descr="A Swiss Army knife in red with various attachments extended, including mini plyers, scissors, a saw, and a bottle opener.">
            <a:extLst>
              <a:ext uri="{FF2B5EF4-FFF2-40B4-BE49-F238E27FC236}">
                <a16:creationId xmlns:a16="http://schemas.microsoft.com/office/drawing/2014/main" id="{4756E249-84CD-4D59-B537-FA41D02D95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238" r="22809" b="-1"/>
          <a:stretch/>
        </p:blipFill>
        <p:spPr>
          <a:xfrm>
            <a:off x="6581611" y="1825625"/>
            <a:ext cx="4362777" cy="435133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aphicFrame>
        <p:nvGraphicFramePr>
          <p:cNvPr id="6" name="Diagram 5" descr="A group of six blue hexagons with white text. The middle reads &quot;Tools&quot; and around it on five sides are; &quot;Cultural humility&quot;, &quot;Power dynamics&quot;, &quot;Respectful enquiry&quot;, &quot;Resilience&quot;, and &quot;Self care&quot;.">
            <a:extLst>
              <a:ext uri="{FF2B5EF4-FFF2-40B4-BE49-F238E27FC236}">
                <a16:creationId xmlns:a16="http://schemas.microsoft.com/office/drawing/2014/main" id="{F97646E6-4C56-4369-8B26-1B4C390D3E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6160795"/>
              </p:ext>
            </p:extLst>
          </p:nvPr>
        </p:nvGraphicFramePr>
        <p:xfrm>
          <a:off x="203200" y="2084294"/>
          <a:ext cx="6378411" cy="4164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96660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CF4EE-9881-47C3-8746-30F116177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Talk to Transform: workshop 1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17F17-A112-4B14-ACAD-15F2D8E77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curate a psychologically safe space to get maximum benefit from the workshops</a:t>
            </a:r>
          </a:p>
          <a:p>
            <a:r>
              <a:rPr lang="en-US" dirty="0"/>
              <a:t>To become conversant in anti-racism terminology.</a:t>
            </a:r>
          </a:p>
          <a:p>
            <a:r>
              <a:rPr lang="en-US" dirty="0"/>
              <a:t>To identify the roadblocks to conversations about race and how to remove them</a:t>
            </a:r>
          </a:p>
          <a:p>
            <a:r>
              <a:rPr lang="en-US" dirty="0"/>
              <a:t>To develop communication skills necessary to have empathic and productive conversations about race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Online Media 9" descr="FA Chairman Greg Clarke apologises for use of 'coloured players' during committee hearing.">
            <a:hlinkClick r:id="" action="ppaction://media"/>
            <a:extLst>
              <a:ext uri="{FF2B5EF4-FFF2-40B4-BE49-F238E27FC236}">
                <a16:creationId xmlns:a16="http://schemas.microsoft.com/office/drawing/2014/main" id="{9EDAD933-AE42-49A7-9EF4-0CFE7E810C84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172200" y="2538413"/>
            <a:ext cx="5181600" cy="2927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718B4-FDF0-4E49-A245-8BECBFE8EEE4}"/>
              </a:ext>
            </a:extLst>
          </p:cNvPr>
          <p:cNvSpPr txBox="1"/>
          <p:nvPr/>
        </p:nvSpPr>
        <p:spPr>
          <a:xfrm>
            <a:off x="7672039" y="5465763"/>
            <a:ext cx="36817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Source: https://youtu.be/P-WpHgGTGkM?t=11</a:t>
            </a:r>
          </a:p>
        </p:txBody>
      </p:sp>
    </p:spTree>
    <p:extLst>
      <p:ext uri="{BB962C8B-B14F-4D97-AF65-F5344CB8AC3E}">
        <p14:creationId xmlns:p14="http://schemas.microsoft.com/office/powerpoint/2010/main" val="239876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B017-467D-43F9-BB0C-76BF06A30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Which association is your brain most likely to make (even if you don’t want it to)?</a:t>
            </a:r>
          </a:p>
        </p:txBody>
      </p:sp>
      <p:pic>
        <p:nvPicPr>
          <p:cNvPr id="7" name="Picture 6" descr="A young Black man standing in a forest with three people in the background. He is wearing a green jacket and holding a pair of binoculars up in the direction of a tree out of shot on the left.">
            <a:extLst>
              <a:ext uri="{FF2B5EF4-FFF2-40B4-BE49-F238E27FC236}">
                <a16:creationId xmlns:a16="http://schemas.microsoft.com/office/drawing/2014/main" id="{E16A473D-5682-44A6-B85A-47C498E3D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93" y="2311293"/>
            <a:ext cx="4339420" cy="28929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96D45-76E2-4B22-AF0B-6ACF6D895F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dirty="0"/>
              <a:t>Black male + bird watcher</a:t>
            </a:r>
          </a:p>
        </p:txBody>
      </p:sp>
      <p:pic>
        <p:nvPicPr>
          <p:cNvPr id="8" name="Content Placeholder 5" descr="Eight photos of Black men of various ages, all wearing black hoodies with the hoods up over their heads.">
            <a:extLst>
              <a:ext uri="{FF2B5EF4-FFF2-40B4-BE49-F238E27FC236}">
                <a16:creationId xmlns:a16="http://schemas.microsoft.com/office/drawing/2014/main" id="{A8B62A1D-2DC2-400F-8773-7BB6BF34A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311293"/>
            <a:ext cx="5181600" cy="291465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05928-6AD8-4F44-AFE0-9C3F275D11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Black male + menace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EC37B-90F4-4970-B42D-798A19BEE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838734" y="5225943"/>
            <a:ext cx="2674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Image source: istock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CDA54-94E4-4728-ABEE-4F6BA4D88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15400" y="5225943"/>
            <a:ext cx="2674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https://www.56blackmen.com/</a:t>
            </a:r>
          </a:p>
        </p:txBody>
      </p:sp>
    </p:spTree>
    <p:extLst>
      <p:ext uri="{BB962C8B-B14F-4D97-AF65-F5344CB8AC3E}">
        <p14:creationId xmlns:p14="http://schemas.microsoft.com/office/powerpoint/2010/main" val="49083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2BFDD-9974-4615-BF62-1B1140E5E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Anti-racism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CD73EF-D39B-4958-A5C3-1D29FD7D6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…a focus on transforming the unequal social and workplace relations that shape our interactions between black, Asian and other ethnic minorities and white people.</a:t>
            </a:r>
            <a:r>
              <a:rPr lang="en-US" b="1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 </a:t>
            </a:r>
          </a:p>
          <a:p>
            <a:pPr marL="0" indent="0" algn="r">
              <a:buNone/>
            </a:pPr>
            <a:r>
              <a:rPr lang="en-US" sz="2400" dirty="0"/>
              <a:t>Ibram X Kendi</a:t>
            </a:r>
          </a:p>
          <a:p>
            <a:pPr marL="0" indent="0" algn="r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i="1" dirty="0"/>
              <a:t>“Anti-racists</a:t>
            </a:r>
            <a:r>
              <a:rPr lang="en-US" dirty="0"/>
              <a:t> are constantly looking around to say, what tools do I have available to make it clear that [racism] is not acceptable?”</a:t>
            </a:r>
          </a:p>
          <a:p>
            <a:pPr marL="0" indent="0" algn="r">
              <a:buNone/>
            </a:pPr>
            <a:r>
              <a:rPr lang="en-US" sz="2400" dirty="0"/>
              <a:t>John Amaechi</a:t>
            </a:r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746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GB" b="1" dirty="0"/>
              <a:t>Racism: the ultimate shapeshifter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ECDFF-DD5B-4611-920C-EB85B68F75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“Today racism is subtle and nuanced, detected mostly by people on the receiving end, but ignored and possibly not even seen by perpetrators and bystanders.”</a:t>
            </a:r>
          </a:p>
          <a:p>
            <a:pPr marL="0" marR="0" lvl="0" indent="0" algn="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Binna </a:t>
            </a:r>
            <a:r>
              <a:rPr lang="en-GB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Kandola</a:t>
            </a:r>
            <a:r>
              <a:rPr lang="en-GB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Racism at Work. The Danger of Indifference</a:t>
            </a:r>
          </a:p>
        </p:txBody>
      </p:sp>
      <p:pic>
        <p:nvPicPr>
          <p:cNvPr id="6" name="Content Placeholder 5" descr="A photo of a virus surrounded by blue cells shaped a bit like paracetamol pills.">
            <a:extLst>
              <a:ext uri="{FF2B5EF4-FFF2-40B4-BE49-F238E27FC236}">
                <a16:creationId xmlns:a16="http://schemas.microsoft.com/office/drawing/2014/main" id="{B516E609-A19B-42EC-B3A2-A97B7F756A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09" y="1825625"/>
            <a:ext cx="5088581" cy="435133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14511</TotalTime>
  <Words>1300</Words>
  <Application>Microsoft Office PowerPoint</Application>
  <PresentationFormat>Widescreen</PresentationFormat>
  <Paragraphs>153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knowledge</vt:lpstr>
      <vt:lpstr>knowledgebold</vt:lpstr>
      <vt:lpstr>Noto Sans</vt:lpstr>
      <vt:lpstr>Roboto</vt:lpstr>
      <vt:lpstr>Office Theme</vt:lpstr>
      <vt:lpstr>Dare to C.A.R.E</vt:lpstr>
      <vt:lpstr>Workforce Race Equality Standard (WRES) 2019/20</vt:lpstr>
      <vt:lpstr>In varying degrees, your ‘BAME’ colleagues/service users/students will bring…</vt:lpstr>
      <vt:lpstr>Resistance</vt:lpstr>
      <vt:lpstr>5 tools for transformation</vt:lpstr>
      <vt:lpstr>Talk to Transform: workshop 1 objectives</vt:lpstr>
      <vt:lpstr>Which association is your brain most likely to make (even if you don’t want it to)?</vt:lpstr>
      <vt:lpstr>Anti-racism</vt:lpstr>
      <vt:lpstr>Racism: the ultimate shapeshifter</vt:lpstr>
      <vt:lpstr>Talking about Race – common reactions</vt:lpstr>
      <vt:lpstr>Have a race conversation with your breakout partner</vt:lpstr>
      <vt:lpstr>Dare to C.A.R.E</vt:lpstr>
      <vt:lpstr>Talk to Transform: workshop 2 objectives</vt:lpstr>
      <vt:lpstr>DISCUSSION: RACE  CONVERSATION REFLECTION</vt:lpstr>
      <vt:lpstr>Ten steps NHS staff could consider taking to support the NHS Workforce Race Equality Standard (WRES) </vt:lpstr>
      <vt:lpstr>Ten steps NHS staff could consider taking to support the NHS Workforce Race Equality Standard (WRES)</vt:lpstr>
      <vt:lpstr>Micro-aggression Bingo (race)</vt:lpstr>
      <vt:lpstr>What is an ally?</vt:lpstr>
      <vt:lpstr>Being a culture change agent</vt:lpstr>
      <vt:lpstr>Useful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Essex - Dare to C.A.R.E.</dc:title>
  <dc:creator>J Morgan</dc:creator>
  <cp:lastModifiedBy>Cole, Katie C</cp:lastModifiedBy>
  <cp:revision>101</cp:revision>
  <cp:lastPrinted>2021-10-14T08:13:07Z</cp:lastPrinted>
  <dcterms:created xsi:type="dcterms:W3CDTF">2020-11-27T08:18:00Z</dcterms:created>
  <dcterms:modified xsi:type="dcterms:W3CDTF">2022-07-01T12:57:32Z</dcterms:modified>
</cp:coreProperties>
</file>